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20.xml" ContentType="application/vnd.openxmlformats-officedocument.presentationml.tags+xml"/>
  <Override PartName="/ppt/tags/tag140.xml" ContentType="application/vnd.openxmlformats-officedocument.presentationml.tags+xml"/>
  <Override PartName="/ppt/tags/tag17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 id="2147483661" r:id="rId2"/>
  </p:sldMasterIdLst>
  <p:notesMasterIdLst>
    <p:notesMasterId r:id="rId23"/>
  </p:notesMasterIdLst>
  <p:sldIdLst>
    <p:sldId id="256" r:id="rId3"/>
    <p:sldId id="480" r:id="rId4"/>
    <p:sldId id="302" r:id="rId5"/>
    <p:sldId id="304" r:id="rId6"/>
    <p:sldId id="306" r:id="rId7"/>
    <p:sldId id="474" r:id="rId8"/>
    <p:sldId id="481" r:id="rId9"/>
    <p:sldId id="475" r:id="rId10"/>
    <p:sldId id="476" r:id="rId11"/>
    <p:sldId id="463" r:id="rId12"/>
    <p:sldId id="468" r:id="rId13"/>
    <p:sldId id="464" r:id="rId14"/>
    <p:sldId id="469" r:id="rId15"/>
    <p:sldId id="478" r:id="rId16"/>
    <p:sldId id="471" r:id="rId17"/>
    <p:sldId id="470" r:id="rId18"/>
    <p:sldId id="462" r:id="rId19"/>
    <p:sldId id="473" r:id="rId20"/>
    <p:sldId id="466" r:id="rId21"/>
    <p:sldId id="414" r:id="rId22"/>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5562AE6-CC34-4E51-84B3-26B41DF08D1E}">
          <p14:sldIdLst>
            <p14:sldId id="256"/>
          </p14:sldIdLst>
        </p14:section>
        <p14:section name="Enrichissement Scimatic" id="{305EAFF7-6173-4E5D-B6BF-078DB119F9D7}">
          <p14:sldIdLst>
            <p14:sldId id="480"/>
            <p14:sldId id="302"/>
            <p14:sldId id="304"/>
            <p14:sldId id="306"/>
            <p14:sldId id="474"/>
          </p14:sldIdLst>
        </p14:section>
        <p14:section name="Définition" id="{DD7B1268-8C6C-4ADA-89F2-80CCFE3DA51F}">
          <p14:sldIdLst>
            <p14:sldId id="481"/>
            <p14:sldId id="475"/>
            <p14:sldId id="476"/>
          </p14:sldIdLst>
        </p14:section>
        <p14:section name="Équation" id="{64CD403F-8E91-484C-BD3C-5EFE19A4CC72}">
          <p14:sldIdLst>
            <p14:sldId id="463"/>
            <p14:sldId id="468"/>
            <p14:sldId id="464"/>
            <p14:sldId id="469"/>
            <p14:sldId id="478"/>
            <p14:sldId id="471"/>
            <p14:sldId id="470"/>
            <p14:sldId id="462"/>
            <p14:sldId id="473"/>
            <p14:sldId id="466"/>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CF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67703-A6D0-4AA9-B384-AED39D710330}" v="36" dt="2020-10-04T16:20:52.154"/>
    <p1510:client id="{7050A279-CB8E-4F8A-8E0E-128D3E766CBA}" v="2" dt="2020-10-04T13:43:45.0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250" autoAdjust="0"/>
  </p:normalViewPr>
  <p:slideViewPr>
    <p:cSldViewPr snapToGrid="0">
      <p:cViewPr varScale="1">
        <p:scale>
          <a:sx n="65" d="100"/>
          <a:sy n="65"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oie Stéphanie" userId="03bcf5a2-8418-45e3-87eb-159b607e2fdb" providerId="ADAL" clId="{0B967703-A6D0-4AA9-B384-AED39D710330}"/>
    <pc:docChg chg="undo custSel addSld delSld modSld sldOrd addMainMaster addSection modSection">
      <pc:chgData name="Lavoie Stéphanie" userId="03bcf5a2-8418-45e3-87eb-159b607e2fdb" providerId="ADAL" clId="{0B967703-A6D0-4AA9-B384-AED39D710330}" dt="2020-10-04T16:31:48.326" v="1166" actId="17846"/>
      <pc:docMkLst>
        <pc:docMk/>
      </pc:docMkLst>
      <pc:sldChg chg="modSp add mod">
        <pc:chgData name="Lavoie Stéphanie" userId="03bcf5a2-8418-45e3-87eb-159b607e2fdb" providerId="ADAL" clId="{0B967703-A6D0-4AA9-B384-AED39D710330}" dt="2020-10-04T16:04:06.594" v="102" actId="20577"/>
        <pc:sldMkLst>
          <pc:docMk/>
          <pc:sldMk cId="0" sldId="302"/>
        </pc:sldMkLst>
        <pc:spChg chg="mod">
          <ac:chgData name="Lavoie Stéphanie" userId="03bcf5a2-8418-45e3-87eb-159b607e2fdb" providerId="ADAL" clId="{0B967703-A6D0-4AA9-B384-AED39D710330}" dt="2020-10-04T16:04:06.594" v="102" actId="20577"/>
          <ac:spMkLst>
            <pc:docMk/>
            <pc:sldMk cId="0" sldId="302"/>
            <ac:spMk id="2" creationId="{00000000-0000-0000-0000-000000000000}"/>
          </ac:spMkLst>
        </pc:spChg>
      </pc:sldChg>
      <pc:sldChg chg="addSp modSp add mod modNotesTx">
        <pc:chgData name="Lavoie Stéphanie" userId="03bcf5a2-8418-45e3-87eb-159b607e2fdb" providerId="ADAL" clId="{0B967703-A6D0-4AA9-B384-AED39D710330}" dt="2020-10-04T16:17:30.817" v="707" actId="692"/>
        <pc:sldMkLst>
          <pc:docMk/>
          <pc:sldMk cId="0" sldId="304"/>
        </pc:sldMkLst>
        <pc:spChg chg="mod">
          <ac:chgData name="Lavoie Stéphanie" userId="03bcf5a2-8418-45e3-87eb-159b607e2fdb" providerId="ADAL" clId="{0B967703-A6D0-4AA9-B384-AED39D710330}" dt="2020-10-04T16:14:31.547" v="666" actId="14100"/>
          <ac:spMkLst>
            <pc:docMk/>
            <pc:sldMk cId="0" sldId="304"/>
            <ac:spMk id="2" creationId="{00000000-0000-0000-0000-000000000000}"/>
          </ac:spMkLst>
        </pc:spChg>
        <pc:spChg chg="add mod">
          <ac:chgData name="Lavoie Stéphanie" userId="03bcf5a2-8418-45e3-87eb-159b607e2fdb" providerId="ADAL" clId="{0B967703-A6D0-4AA9-B384-AED39D710330}" dt="2020-10-04T16:13:49.952" v="656" actId="27636"/>
          <ac:spMkLst>
            <pc:docMk/>
            <pc:sldMk cId="0" sldId="304"/>
            <ac:spMk id="3" creationId="{82F799C7-18B4-4657-A91A-AE58F962BE58}"/>
          </ac:spMkLst>
        </pc:spChg>
        <pc:spChg chg="add mod">
          <ac:chgData name="Lavoie Stéphanie" userId="03bcf5a2-8418-45e3-87eb-159b607e2fdb" providerId="ADAL" clId="{0B967703-A6D0-4AA9-B384-AED39D710330}" dt="2020-10-04T16:10:08.411" v="333" actId="20577"/>
          <ac:spMkLst>
            <pc:docMk/>
            <pc:sldMk cId="0" sldId="304"/>
            <ac:spMk id="5" creationId="{396AB863-9421-4CB7-8932-96E50499F4EF}"/>
          </ac:spMkLst>
        </pc:spChg>
        <pc:spChg chg="add mod">
          <ac:chgData name="Lavoie Stéphanie" userId="03bcf5a2-8418-45e3-87eb-159b607e2fdb" providerId="ADAL" clId="{0B967703-A6D0-4AA9-B384-AED39D710330}" dt="2020-10-04T16:14:01.065" v="659" actId="14100"/>
          <ac:spMkLst>
            <pc:docMk/>
            <pc:sldMk cId="0" sldId="304"/>
            <ac:spMk id="7" creationId="{75279F20-CED9-49E7-9D04-0EC991C364B9}"/>
          </ac:spMkLst>
        </pc:spChg>
        <pc:spChg chg="add mod">
          <ac:chgData name="Lavoie Stéphanie" userId="03bcf5a2-8418-45e3-87eb-159b607e2fdb" providerId="ADAL" clId="{0B967703-A6D0-4AA9-B384-AED39D710330}" dt="2020-10-04T16:15:43.192" v="683" actId="1076"/>
          <ac:spMkLst>
            <pc:docMk/>
            <pc:sldMk cId="0" sldId="304"/>
            <ac:spMk id="8" creationId="{68A1B240-A645-4133-8564-6F08550D49B6}"/>
          </ac:spMkLst>
        </pc:spChg>
        <pc:spChg chg="add mod">
          <ac:chgData name="Lavoie Stéphanie" userId="03bcf5a2-8418-45e3-87eb-159b607e2fdb" providerId="ADAL" clId="{0B967703-A6D0-4AA9-B384-AED39D710330}" dt="2020-10-04T16:14:08.359" v="661" actId="1076"/>
          <ac:spMkLst>
            <pc:docMk/>
            <pc:sldMk cId="0" sldId="304"/>
            <ac:spMk id="9" creationId="{89CAB85A-2CA8-4B30-AB63-1CCCE28FA94E}"/>
          </ac:spMkLst>
        </pc:spChg>
        <pc:spChg chg="add mod">
          <ac:chgData name="Lavoie Stéphanie" userId="03bcf5a2-8418-45e3-87eb-159b607e2fdb" providerId="ADAL" clId="{0B967703-A6D0-4AA9-B384-AED39D710330}" dt="2020-10-04T16:15:21.629" v="680" actId="20577"/>
          <ac:spMkLst>
            <pc:docMk/>
            <pc:sldMk cId="0" sldId="304"/>
            <ac:spMk id="10" creationId="{D2A0E892-851F-436E-9DC5-56DA1A8E0546}"/>
          </ac:spMkLst>
        </pc:spChg>
        <pc:spChg chg="add mod">
          <ac:chgData name="Lavoie Stéphanie" userId="03bcf5a2-8418-45e3-87eb-159b607e2fdb" providerId="ADAL" clId="{0B967703-A6D0-4AA9-B384-AED39D710330}" dt="2020-10-04T16:17:30.817" v="707" actId="692"/>
          <ac:spMkLst>
            <pc:docMk/>
            <pc:sldMk cId="0" sldId="304"/>
            <ac:spMk id="13" creationId="{BBABBD71-558B-460B-BE11-F669EA70FE27}"/>
          </ac:spMkLst>
        </pc:spChg>
        <pc:spChg chg="add mod">
          <ac:chgData name="Lavoie Stéphanie" userId="03bcf5a2-8418-45e3-87eb-159b607e2fdb" providerId="ADAL" clId="{0B967703-A6D0-4AA9-B384-AED39D710330}" dt="2020-10-04T16:16:34.860" v="697" actId="122"/>
          <ac:spMkLst>
            <pc:docMk/>
            <pc:sldMk cId="0" sldId="304"/>
            <ac:spMk id="15" creationId="{FF2DB50E-C440-4EA6-AD1E-BF788C131166}"/>
          </ac:spMkLst>
        </pc:spChg>
        <pc:picChg chg="mod">
          <ac:chgData name="Lavoie Stéphanie" userId="03bcf5a2-8418-45e3-87eb-159b607e2fdb" providerId="ADAL" clId="{0B967703-A6D0-4AA9-B384-AED39D710330}" dt="2020-10-04T16:15:45.306" v="684" actId="1076"/>
          <ac:picMkLst>
            <pc:docMk/>
            <pc:sldMk cId="0" sldId="304"/>
            <ac:picMk id="58370" creationId="{00000000-0000-0000-0000-000000000000}"/>
          </ac:picMkLst>
        </pc:picChg>
      </pc:sldChg>
      <pc:sldChg chg="add del">
        <pc:chgData name="Lavoie Stéphanie" userId="03bcf5a2-8418-45e3-87eb-159b607e2fdb" providerId="ADAL" clId="{0B967703-A6D0-4AA9-B384-AED39D710330}" dt="2020-10-04T16:12:00.662" v="491" actId="47"/>
        <pc:sldMkLst>
          <pc:docMk/>
          <pc:sldMk cId="0" sldId="305"/>
        </pc:sldMkLst>
      </pc:sldChg>
      <pc:sldChg chg="addSp delSp modSp add mod">
        <pc:chgData name="Lavoie Stéphanie" userId="03bcf5a2-8418-45e3-87eb-159b607e2fdb" providerId="ADAL" clId="{0B967703-A6D0-4AA9-B384-AED39D710330}" dt="2020-10-04T16:22:54.898" v="1162" actId="12"/>
        <pc:sldMkLst>
          <pc:docMk/>
          <pc:sldMk cId="0" sldId="306"/>
        </pc:sldMkLst>
        <pc:spChg chg="mod">
          <ac:chgData name="Lavoie Stéphanie" userId="03bcf5a2-8418-45e3-87eb-159b607e2fdb" providerId="ADAL" clId="{0B967703-A6D0-4AA9-B384-AED39D710330}" dt="2020-10-04T16:18:13.980" v="739" actId="1076"/>
          <ac:spMkLst>
            <pc:docMk/>
            <pc:sldMk cId="0" sldId="306"/>
            <ac:spMk id="2" creationId="{00000000-0000-0000-0000-000000000000}"/>
          </ac:spMkLst>
        </pc:spChg>
        <pc:spChg chg="add mod">
          <ac:chgData name="Lavoie Stéphanie" userId="03bcf5a2-8418-45e3-87eb-159b607e2fdb" providerId="ADAL" clId="{0B967703-A6D0-4AA9-B384-AED39D710330}" dt="2020-10-04T16:22:54.898" v="1162" actId="12"/>
          <ac:spMkLst>
            <pc:docMk/>
            <pc:sldMk cId="0" sldId="306"/>
            <ac:spMk id="3" creationId="{5B990290-8DE8-46DD-B8B7-EF179DE52B8F}"/>
          </ac:spMkLst>
        </pc:spChg>
        <pc:spChg chg="add del mod">
          <ac:chgData name="Lavoie Stéphanie" userId="03bcf5a2-8418-45e3-87eb-159b607e2fdb" providerId="ADAL" clId="{0B967703-A6D0-4AA9-B384-AED39D710330}" dt="2020-10-04T16:21:23.212" v="1074" actId="478"/>
          <ac:spMkLst>
            <pc:docMk/>
            <pc:sldMk cId="0" sldId="306"/>
            <ac:spMk id="4" creationId="{54AF2736-7BA1-43F3-BBB5-17676C61DE66}"/>
          </ac:spMkLst>
        </pc:spChg>
        <pc:spChg chg="add mod">
          <ac:chgData name="Lavoie Stéphanie" userId="03bcf5a2-8418-45e3-87eb-159b607e2fdb" providerId="ADAL" clId="{0B967703-A6D0-4AA9-B384-AED39D710330}" dt="2020-10-04T16:22:15.138" v="1158" actId="1076"/>
          <ac:spMkLst>
            <pc:docMk/>
            <pc:sldMk cId="0" sldId="306"/>
            <ac:spMk id="5" creationId="{A706002C-83F6-45C3-821C-C2BBC7CB6A29}"/>
          </ac:spMkLst>
        </pc:spChg>
        <pc:spChg chg="mod">
          <ac:chgData name="Lavoie Stéphanie" userId="03bcf5a2-8418-45e3-87eb-159b607e2fdb" providerId="ADAL" clId="{0B967703-A6D0-4AA9-B384-AED39D710330}" dt="2020-10-04T16:18:03.810" v="736" actId="1076"/>
          <ac:spMkLst>
            <pc:docMk/>
            <pc:sldMk cId="0" sldId="306"/>
            <ac:spMk id="8" creationId="{00000000-0000-0000-0000-000000000000}"/>
          </ac:spMkLst>
        </pc:spChg>
        <pc:spChg chg="mod">
          <ac:chgData name="Lavoie Stéphanie" userId="03bcf5a2-8418-45e3-87eb-159b607e2fdb" providerId="ADAL" clId="{0B967703-A6D0-4AA9-B384-AED39D710330}" dt="2020-10-04T16:18:03.810" v="736" actId="1076"/>
          <ac:spMkLst>
            <pc:docMk/>
            <pc:sldMk cId="0" sldId="306"/>
            <ac:spMk id="12" creationId="{00000000-0000-0000-0000-000000000000}"/>
          </ac:spMkLst>
        </pc:spChg>
        <pc:picChg chg="mod">
          <ac:chgData name="Lavoie Stéphanie" userId="03bcf5a2-8418-45e3-87eb-159b607e2fdb" providerId="ADAL" clId="{0B967703-A6D0-4AA9-B384-AED39D710330}" dt="2020-10-04T16:18:03.810" v="736" actId="1076"/>
          <ac:picMkLst>
            <pc:docMk/>
            <pc:sldMk cId="0" sldId="306"/>
            <ac:picMk id="59394" creationId="{00000000-0000-0000-0000-000000000000}"/>
          </ac:picMkLst>
        </pc:picChg>
        <pc:cxnChg chg="mod">
          <ac:chgData name="Lavoie Stéphanie" userId="03bcf5a2-8418-45e3-87eb-159b607e2fdb" providerId="ADAL" clId="{0B967703-A6D0-4AA9-B384-AED39D710330}" dt="2020-10-04T16:18:03.810" v="736" actId="1076"/>
          <ac:cxnSpMkLst>
            <pc:docMk/>
            <pc:sldMk cId="0" sldId="306"/>
            <ac:cxnSpMk id="7" creationId="{00000000-0000-0000-0000-000000000000}"/>
          </ac:cxnSpMkLst>
        </pc:cxnChg>
        <pc:cxnChg chg="mod">
          <ac:chgData name="Lavoie Stéphanie" userId="03bcf5a2-8418-45e3-87eb-159b607e2fdb" providerId="ADAL" clId="{0B967703-A6D0-4AA9-B384-AED39D710330}" dt="2020-10-04T16:18:03.810" v="736" actId="1076"/>
          <ac:cxnSpMkLst>
            <pc:docMk/>
            <pc:sldMk cId="0" sldId="306"/>
            <ac:cxnSpMk id="11" creationId="{00000000-0000-0000-0000-000000000000}"/>
          </ac:cxnSpMkLst>
        </pc:cxnChg>
      </pc:sldChg>
      <pc:sldChg chg="addSp modSp mod">
        <pc:chgData name="Lavoie Stéphanie" userId="03bcf5a2-8418-45e3-87eb-159b607e2fdb" providerId="ADAL" clId="{0B967703-A6D0-4AA9-B384-AED39D710330}" dt="2020-10-04T15:38:57.413" v="33" actId="1076"/>
        <pc:sldMkLst>
          <pc:docMk/>
          <pc:sldMk cId="1714242384" sldId="463"/>
        </pc:sldMkLst>
        <pc:spChg chg="mod">
          <ac:chgData name="Lavoie Stéphanie" userId="03bcf5a2-8418-45e3-87eb-159b607e2fdb" providerId="ADAL" clId="{0B967703-A6D0-4AA9-B384-AED39D710330}" dt="2020-10-04T15:38:37.360" v="27" actId="1076"/>
          <ac:spMkLst>
            <pc:docMk/>
            <pc:sldMk cId="1714242384" sldId="463"/>
            <ac:spMk id="3" creationId="{55777A08-C612-4A74-9F81-B92DE154A379}"/>
          </ac:spMkLst>
        </pc:spChg>
        <pc:spChg chg="add mod">
          <ac:chgData name="Lavoie Stéphanie" userId="03bcf5a2-8418-45e3-87eb-159b607e2fdb" providerId="ADAL" clId="{0B967703-A6D0-4AA9-B384-AED39D710330}" dt="2020-10-04T15:38:57.413" v="33" actId="1076"/>
          <ac:spMkLst>
            <pc:docMk/>
            <pc:sldMk cId="1714242384" sldId="463"/>
            <ac:spMk id="7" creationId="{2315176B-F7D9-4B4C-8238-4DC382D71A73}"/>
          </ac:spMkLst>
        </pc:spChg>
      </pc:sldChg>
      <pc:sldChg chg="ord">
        <pc:chgData name="Lavoie Stéphanie" userId="03bcf5a2-8418-45e3-87eb-159b607e2fdb" providerId="ADAL" clId="{0B967703-A6D0-4AA9-B384-AED39D710330}" dt="2020-10-04T15:39:27.339" v="38"/>
        <pc:sldMkLst>
          <pc:docMk/>
          <pc:sldMk cId="572282205" sldId="464"/>
        </pc:sldMkLst>
      </pc:sldChg>
      <pc:sldChg chg="ord">
        <pc:chgData name="Lavoie Stéphanie" userId="03bcf5a2-8418-45e3-87eb-159b607e2fdb" providerId="ADAL" clId="{0B967703-A6D0-4AA9-B384-AED39D710330}" dt="2020-10-04T15:39:25.004" v="36"/>
        <pc:sldMkLst>
          <pc:docMk/>
          <pc:sldMk cId="707620433" sldId="468"/>
        </pc:sldMkLst>
      </pc:sldChg>
      <pc:sldChg chg="ord">
        <pc:chgData name="Lavoie Stéphanie" userId="03bcf5a2-8418-45e3-87eb-159b607e2fdb" providerId="ADAL" clId="{0B967703-A6D0-4AA9-B384-AED39D710330}" dt="2020-10-04T15:39:33.256" v="40"/>
        <pc:sldMkLst>
          <pc:docMk/>
          <pc:sldMk cId="925626897" sldId="469"/>
        </pc:sldMkLst>
      </pc:sldChg>
      <pc:sldChg chg="modSp">
        <pc:chgData name="Lavoie Stéphanie" userId="03bcf5a2-8418-45e3-87eb-159b607e2fdb" providerId="ADAL" clId="{0B967703-A6D0-4AA9-B384-AED39D710330}" dt="2020-10-04T15:51:28.499" v="76" actId="6549"/>
        <pc:sldMkLst>
          <pc:docMk/>
          <pc:sldMk cId="2479232843" sldId="470"/>
        </pc:sldMkLst>
        <pc:spChg chg="mod">
          <ac:chgData name="Lavoie Stéphanie" userId="03bcf5a2-8418-45e3-87eb-159b607e2fdb" providerId="ADAL" clId="{0B967703-A6D0-4AA9-B384-AED39D710330}" dt="2020-10-04T15:51:28.499" v="76" actId="6549"/>
          <ac:spMkLst>
            <pc:docMk/>
            <pc:sldMk cId="2479232843" sldId="470"/>
            <ac:spMk id="21" creationId="{D8673A88-B15A-4AEB-BC47-8FB22F3A25F5}"/>
          </ac:spMkLst>
        </pc:spChg>
      </pc:sldChg>
      <pc:sldChg chg="ord">
        <pc:chgData name="Lavoie Stéphanie" userId="03bcf5a2-8418-45e3-87eb-159b607e2fdb" providerId="ADAL" clId="{0B967703-A6D0-4AA9-B384-AED39D710330}" dt="2020-10-04T15:39:44.525" v="42"/>
        <pc:sldMkLst>
          <pc:docMk/>
          <pc:sldMk cId="1870227004" sldId="471"/>
        </pc:sldMkLst>
      </pc:sldChg>
      <pc:sldChg chg="modSp add ord">
        <pc:chgData name="Lavoie Stéphanie" userId="03bcf5a2-8418-45e3-87eb-159b607e2fdb" providerId="ADAL" clId="{0B967703-A6D0-4AA9-B384-AED39D710330}" dt="2020-10-04T15:49:09.114" v="49"/>
        <pc:sldMkLst>
          <pc:docMk/>
          <pc:sldMk cId="3583106740" sldId="474"/>
        </pc:sldMkLst>
        <pc:spChg chg="mod">
          <ac:chgData name="Lavoie Stéphanie" userId="03bcf5a2-8418-45e3-87eb-159b607e2fdb" providerId="ADAL" clId="{0B967703-A6D0-4AA9-B384-AED39D710330}" dt="2020-10-04T15:36:08.322" v="1"/>
          <ac:spMkLst>
            <pc:docMk/>
            <pc:sldMk cId="3583106740" sldId="474"/>
            <ac:spMk id="2" creationId="{00000000-0000-0000-0000-000000000000}"/>
          </ac:spMkLst>
        </pc:spChg>
        <pc:grpChg chg="mod">
          <ac:chgData name="Lavoie Stéphanie" userId="03bcf5a2-8418-45e3-87eb-159b607e2fdb" providerId="ADAL" clId="{0B967703-A6D0-4AA9-B384-AED39D710330}" dt="2020-10-04T15:36:08.322" v="1"/>
          <ac:grpSpMkLst>
            <pc:docMk/>
            <pc:sldMk cId="3583106740" sldId="474"/>
            <ac:grpSpMk id="1" creationId="{00000000-0000-0000-0000-000000000000}"/>
          </ac:grpSpMkLst>
        </pc:grpChg>
        <pc:grpChg chg="mod">
          <ac:chgData name="Lavoie Stéphanie" userId="03bcf5a2-8418-45e3-87eb-159b607e2fdb" providerId="ADAL" clId="{0B967703-A6D0-4AA9-B384-AED39D710330}" dt="2020-10-04T15:36:08.322" v="1"/>
          <ac:grpSpMkLst>
            <pc:docMk/>
            <pc:sldMk cId="3583106740" sldId="474"/>
            <ac:grpSpMk id="8" creationId="{00000000-0000-0000-0000-000000000000}"/>
          </ac:grpSpMkLst>
        </pc:grpChg>
        <pc:graphicFrameChg chg="mod">
          <ac:chgData name="Lavoie Stéphanie" userId="03bcf5a2-8418-45e3-87eb-159b607e2fdb" providerId="ADAL" clId="{0B967703-A6D0-4AA9-B384-AED39D710330}" dt="2020-10-04T15:36:08.322" v="1"/>
          <ac:graphicFrameMkLst>
            <pc:docMk/>
            <pc:sldMk cId="3583106740" sldId="474"/>
            <ac:graphicFrameMk id="16" creationId="{00000000-0000-0000-0000-000000000000}"/>
          </ac:graphicFrameMkLst>
        </pc:graphicFrameChg>
        <pc:graphicFrameChg chg="mod">
          <ac:chgData name="Lavoie Stéphanie" userId="03bcf5a2-8418-45e3-87eb-159b607e2fdb" providerId="ADAL" clId="{0B967703-A6D0-4AA9-B384-AED39D710330}" dt="2020-10-04T15:36:08.322" v="1"/>
          <ac:graphicFrameMkLst>
            <pc:docMk/>
            <pc:sldMk cId="3583106740" sldId="474"/>
            <ac:graphicFrameMk id="17" creationId="{00000000-0000-0000-0000-000000000000}"/>
          </ac:graphicFrameMkLst>
        </pc:graphicFrameChg>
        <pc:graphicFrameChg chg="mod">
          <ac:chgData name="Lavoie Stéphanie" userId="03bcf5a2-8418-45e3-87eb-159b607e2fdb" providerId="ADAL" clId="{0B967703-A6D0-4AA9-B384-AED39D710330}" dt="2020-10-04T15:36:08.322" v="1"/>
          <ac:graphicFrameMkLst>
            <pc:docMk/>
            <pc:sldMk cId="3583106740" sldId="474"/>
            <ac:graphicFrameMk id="18" creationId="{00000000-0000-0000-0000-000000000000}"/>
          </ac:graphicFrameMkLst>
        </pc:graphicFrameChg>
        <pc:graphicFrameChg chg="mod">
          <ac:chgData name="Lavoie Stéphanie" userId="03bcf5a2-8418-45e3-87eb-159b607e2fdb" providerId="ADAL" clId="{0B967703-A6D0-4AA9-B384-AED39D710330}" dt="2020-10-04T15:36:08.322" v="1"/>
          <ac:graphicFrameMkLst>
            <pc:docMk/>
            <pc:sldMk cId="3583106740" sldId="474"/>
            <ac:graphicFrameMk id="19" creationId="{00000000-0000-0000-0000-000000000000}"/>
          </ac:graphicFrameMkLst>
        </pc:graphicFrameChg>
        <pc:graphicFrameChg chg="mod">
          <ac:chgData name="Lavoie Stéphanie" userId="03bcf5a2-8418-45e3-87eb-159b607e2fdb" providerId="ADAL" clId="{0B967703-A6D0-4AA9-B384-AED39D710330}" dt="2020-10-04T15:36:08.322" v="1"/>
          <ac:graphicFrameMkLst>
            <pc:docMk/>
            <pc:sldMk cId="3583106740" sldId="474"/>
            <ac:graphicFrameMk id="20" creationId="{00000000-0000-0000-0000-000000000000}"/>
          </ac:graphicFrameMkLst>
        </pc:graphicFrameChg>
        <pc:graphicFrameChg chg="mod">
          <ac:chgData name="Lavoie Stéphanie" userId="03bcf5a2-8418-45e3-87eb-159b607e2fdb" providerId="ADAL" clId="{0B967703-A6D0-4AA9-B384-AED39D710330}" dt="2020-10-04T15:36:08.322" v="1"/>
          <ac:graphicFrameMkLst>
            <pc:docMk/>
            <pc:sldMk cId="3583106740" sldId="474"/>
            <ac:graphicFrameMk id="1030" creationId="{00000000-0000-0000-0000-000000000000}"/>
          </ac:graphicFrameMkLst>
        </pc:graphicFrameChg>
      </pc:sldChg>
      <pc:sldChg chg="add ord">
        <pc:chgData name="Lavoie Stéphanie" userId="03bcf5a2-8418-45e3-87eb-159b607e2fdb" providerId="ADAL" clId="{0B967703-A6D0-4AA9-B384-AED39D710330}" dt="2020-10-04T15:37:06.291" v="16"/>
        <pc:sldMkLst>
          <pc:docMk/>
          <pc:sldMk cId="2821337117" sldId="475"/>
        </pc:sldMkLst>
      </pc:sldChg>
      <pc:sldChg chg="modSp add mod ord">
        <pc:chgData name="Lavoie Stéphanie" userId="03bcf5a2-8418-45e3-87eb-159b607e2fdb" providerId="ADAL" clId="{0B967703-A6D0-4AA9-B384-AED39D710330}" dt="2020-10-04T15:37:59.762" v="26"/>
        <pc:sldMkLst>
          <pc:docMk/>
          <pc:sldMk cId="1749709833" sldId="476"/>
        </pc:sldMkLst>
        <pc:spChg chg="mod">
          <ac:chgData name="Lavoie Stéphanie" userId="03bcf5a2-8418-45e3-87eb-159b607e2fdb" providerId="ADAL" clId="{0B967703-A6D0-4AA9-B384-AED39D710330}" dt="2020-10-04T15:36:18.797" v="6" actId="27636"/>
          <ac:spMkLst>
            <pc:docMk/>
            <pc:sldMk cId="1749709833" sldId="476"/>
            <ac:spMk id="2" creationId="{00000000-0000-0000-0000-000000000000}"/>
          </ac:spMkLst>
        </pc:spChg>
        <pc:spChg chg="mod">
          <ac:chgData name="Lavoie Stéphanie" userId="03bcf5a2-8418-45e3-87eb-159b607e2fdb" providerId="ADAL" clId="{0B967703-A6D0-4AA9-B384-AED39D710330}" dt="2020-10-04T15:37:46.999" v="24" actId="27636"/>
          <ac:spMkLst>
            <pc:docMk/>
            <pc:sldMk cId="1749709833" sldId="476"/>
            <ac:spMk id="3" creationId="{00000000-0000-0000-0000-000000000000}"/>
          </ac:spMkLst>
        </pc:spChg>
      </pc:sldChg>
      <pc:sldChg chg="modSp add del">
        <pc:chgData name="Lavoie Stéphanie" userId="03bcf5a2-8418-45e3-87eb-159b607e2fdb" providerId="ADAL" clId="{0B967703-A6D0-4AA9-B384-AED39D710330}" dt="2020-10-04T15:39:14.186" v="34" actId="47"/>
        <pc:sldMkLst>
          <pc:docMk/>
          <pc:sldMk cId="2994314375" sldId="477"/>
        </pc:sldMkLst>
        <pc:spChg chg="mod">
          <ac:chgData name="Lavoie Stéphanie" userId="03bcf5a2-8418-45e3-87eb-159b607e2fdb" providerId="ADAL" clId="{0B967703-A6D0-4AA9-B384-AED39D710330}" dt="2020-10-04T15:36:23.064" v="8"/>
          <ac:spMkLst>
            <pc:docMk/>
            <pc:sldMk cId="2994314375" sldId="477"/>
            <ac:spMk id="4" creationId="{00000000-0000-0000-0000-000000000000}"/>
          </ac:spMkLst>
        </pc:spChg>
        <pc:grpChg chg="mod">
          <ac:chgData name="Lavoie Stéphanie" userId="03bcf5a2-8418-45e3-87eb-159b607e2fdb" providerId="ADAL" clId="{0B967703-A6D0-4AA9-B384-AED39D710330}" dt="2020-10-04T15:36:23.064" v="8"/>
          <ac:grpSpMkLst>
            <pc:docMk/>
            <pc:sldMk cId="2994314375" sldId="477"/>
            <ac:grpSpMk id="1" creationId="{00000000-0000-0000-0000-000000000000}"/>
          </ac:grpSpMkLst>
        </pc:grpChg>
        <pc:graphicFrameChg chg="mod">
          <ac:chgData name="Lavoie Stéphanie" userId="03bcf5a2-8418-45e3-87eb-159b607e2fdb" providerId="ADAL" clId="{0B967703-A6D0-4AA9-B384-AED39D710330}" dt="2020-10-04T15:36:23.064" v="8"/>
          <ac:graphicFrameMkLst>
            <pc:docMk/>
            <pc:sldMk cId="2994314375" sldId="477"/>
            <ac:graphicFrameMk id="15362" creationId="{00000000-0000-0000-0000-000000000000}"/>
          </ac:graphicFrameMkLst>
        </pc:graphicFrameChg>
      </pc:sldChg>
      <pc:sldChg chg="modSp add">
        <pc:chgData name="Lavoie Stéphanie" userId="03bcf5a2-8418-45e3-87eb-159b607e2fdb" providerId="ADAL" clId="{0B967703-A6D0-4AA9-B384-AED39D710330}" dt="2020-10-04T15:36:26.048" v="10"/>
        <pc:sldMkLst>
          <pc:docMk/>
          <pc:sldMk cId="2839978447" sldId="478"/>
        </pc:sldMkLst>
        <pc:spChg chg="mod">
          <ac:chgData name="Lavoie Stéphanie" userId="03bcf5a2-8418-45e3-87eb-159b607e2fdb" providerId="ADAL" clId="{0B967703-A6D0-4AA9-B384-AED39D710330}" dt="2020-10-04T15:36:26.048" v="10"/>
          <ac:spMkLst>
            <pc:docMk/>
            <pc:sldMk cId="2839978447" sldId="478"/>
            <ac:spMk id="2" creationId="{00000000-0000-0000-0000-000000000000}"/>
          </ac:spMkLst>
        </pc:spChg>
        <pc:spChg chg="mod">
          <ac:chgData name="Lavoie Stéphanie" userId="03bcf5a2-8418-45e3-87eb-159b607e2fdb" providerId="ADAL" clId="{0B967703-A6D0-4AA9-B384-AED39D710330}" dt="2020-10-04T15:36:26.048" v="10"/>
          <ac:spMkLst>
            <pc:docMk/>
            <pc:sldMk cId="2839978447" sldId="478"/>
            <ac:spMk id="3" creationId="{00000000-0000-0000-0000-000000000000}"/>
          </ac:spMkLst>
        </pc:spChg>
        <pc:spChg chg="mod">
          <ac:chgData name="Lavoie Stéphanie" userId="03bcf5a2-8418-45e3-87eb-159b607e2fdb" providerId="ADAL" clId="{0B967703-A6D0-4AA9-B384-AED39D710330}" dt="2020-10-04T15:36:26.048" v="10"/>
          <ac:spMkLst>
            <pc:docMk/>
            <pc:sldMk cId="2839978447" sldId="478"/>
            <ac:spMk id="19" creationId="{00000000-0000-0000-0000-000000000000}"/>
          </ac:spMkLst>
        </pc:spChg>
        <pc:grpChg chg="mod">
          <ac:chgData name="Lavoie Stéphanie" userId="03bcf5a2-8418-45e3-87eb-159b607e2fdb" providerId="ADAL" clId="{0B967703-A6D0-4AA9-B384-AED39D710330}" dt="2020-10-04T15:36:26.048" v="10"/>
          <ac:grpSpMkLst>
            <pc:docMk/>
            <pc:sldMk cId="2839978447" sldId="478"/>
            <ac:grpSpMk id="1" creationId="{00000000-0000-0000-0000-000000000000}"/>
          </ac:grpSpMkLst>
        </pc:grpChg>
        <pc:graphicFrameChg chg="mod">
          <ac:chgData name="Lavoie Stéphanie" userId="03bcf5a2-8418-45e3-87eb-159b607e2fdb" providerId="ADAL" clId="{0B967703-A6D0-4AA9-B384-AED39D710330}" dt="2020-10-04T15:36:26.048" v="10"/>
          <ac:graphicFrameMkLst>
            <pc:docMk/>
            <pc:sldMk cId="2839978447" sldId="478"/>
            <ac:graphicFrameMk id="22531" creationId="{00000000-0000-0000-0000-000000000000}"/>
          </ac:graphicFrameMkLst>
        </pc:graphicFrameChg>
        <pc:graphicFrameChg chg="mod">
          <ac:chgData name="Lavoie Stéphanie" userId="03bcf5a2-8418-45e3-87eb-159b607e2fdb" providerId="ADAL" clId="{0B967703-A6D0-4AA9-B384-AED39D710330}" dt="2020-10-04T15:36:26.048" v="10"/>
          <ac:graphicFrameMkLst>
            <pc:docMk/>
            <pc:sldMk cId="2839978447" sldId="478"/>
            <ac:graphicFrameMk id="22533" creationId="{00000000-0000-0000-0000-000000000000}"/>
          </ac:graphicFrameMkLst>
        </pc:graphicFrameChg>
        <pc:cxnChg chg="mod">
          <ac:chgData name="Lavoie Stéphanie" userId="03bcf5a2-8418-45e3-87eb-159b607e2fdb" providerId="ADAL" clId="{0B967703-A6D0-4AA9-B384-AED39D710330}" dt="2020-10-04T15:36:26.048" v="10"/>
          <ac:cxnSpMkLst>
            <pc:docMk/>
            <pc:sldMk cId="2839978447" sldId="478"/>
            <ac:cxnSpMk id="8" creationId="{00000000-0000-0000-0000-000000000000}"/>
          </ac:cxnSpMkLst>
        </pc:cxnChg>
        <pc:cxnChg chg="mod">
          <ac:chgData name="Lavoie Stéphanie" userId="03bcf5a2-8418-45e3-87eb-159b607e2fdb" providerId="ADAL" clId="{0B967703-A6D0-4AA9-B384-AED39D710330}" dt="2020-10-04T15:36:26.048" v="10"/>
          <ac:cxnSpMkLst>
            <pc:docMk/>
            <pc:sldMk cId="2839978447" sldId="478"/>
            <ac:cxnSpMk id="13" creationId="{00000000-0000-0000-0000-000000000000}"/>
          </ac:cxnSpMkLst>
        </pc:cxnChg>
        <pc:cxnChg chg="mod">
          <ac:chgData name="Lavoie Stéphanie" userId="03bcf5a2-8418-45e3-87eb-159b607e2fdb" providerId="ADAL" clId="{0B967703-A6D0-4AA9-B384-AED39D710330}" dt="2020-10-04T15:36:26.048" v="10"/>
          <ac:cxnSpMkLst>
            <pc:docMk/>
            <pc:sldMk cId="2839978447" sldId="478"/>
            <ac:cxnSpMk id="14" creationId="{00000000-0000-0000-0000-000000000000}"/>
          </ac:cxnSpMkLst>
        </pc:cxnChg>
        <pc:cxnChg chg="mod">
          <ac:chgData name="Lavoie Stéphanie" userId="03bcf5a2-8418-45e3-87eb-159b607e2fdb" providerId="ADAL" clId="{0B967703-A6D0-4AA9-B384-AED39D710330}" dt="2020-10-04T15:36:26.048" v="10"/>
          <ac:cxnSpMkLst>
            <pc:docMk/>
            <pc:sldMk cId="2839978447" sldId="478"/>
            <ac:cxnSpMk id="15" creationId="{00000000-0000-0000-0000-000000000000}"/>
          </ac:cxnSpMkLst>
        </pc:cxnChg>
        <pc:cxnChg chg="mod">
          <ac:chgData name="Lavoie Stéphanie" userId="03bcf5a2-8418-45e3-87eb-159b607e2fdb" providerId="ADAL" clId="{0B967703-A6D0-4AA9-B384-AED39D710330}" dt="2020-10-04T15:36:26.048" v="10"/>
          <ac:cxnSpMkLst>
            <pc:docMk/>
            <pc:sldMk cId="2839978447" sldId="478"/>
            <ac:cxnSpMk id="18" creationId="{00000000-0000-0000-0000-000000000000}"/>
          </ac:cxnSpMkLst>
        </pc:cxnChg>
      </pc:sldChg>
      <pc:sldChg chg="add del">
        <pc:chgData name="Lavoie Stéphanie" userId="03bcf5a2-8418-45e3-87eb-159b607e2fdb" providerId="ADAL" clId="{0B967703-A6D0-4AA9-B384-AED39D710330}" dt="2020-10-04T15:50:40.479" v="50" actId="47"/>
        <pc:sldMkLst>
          <pc:docMk/>
          <pc:sldMk cId="3997330518" sldId="479"/>
        </pc:sldMkLst>
      </pc:sldChg>
      <pc:sldChg chg="add ord">
        <pc:chgData name="Lavoie Stéphanie" userId="03bcf5a2-8418-45e3-87eb-159b607e2fdb" providerId="ADAL" clId="{0B967703-A6D0-4AA9-B384-AED39D710330}" dt="2020-10-04T16:17:03.546" v="700" actId="20578"/>
        <pc:sldMkLst>
          <pc:docMk/>
          <pc:sldMk cId="3976722146" sldId="480"/>
        </pc:sldMkLst>
      </pc:sldChg>
      <pc:sldChg chg="add">
        <pc:chgData name="Lavoie Stéphanie" userId="03bcf5a2-8418-45e3-87eb-159b607e2fdb" providerId="ADAL" clId="{0B967703-A6D0-4AA9-B384-AED39D710330}" dt="2020-10-04T15:48:25.127" v="43"/>
        <pc:sldMkLst>
          <pc:docMk/>
          <pc:sldMk cId="158756347" sldId="481"/>
        </pc:sldMkLst>
      </pc:sldChg>
      <pc:sldMasterChg chg="add addSldLayout">
        <pc:chgData name="Lavoie Stéphanie" userId="03bcf5a2-8418-45e3-87eb-159b607e2fdb" providerId="ADAL" clId="{0B967703-A6D0-4AA9-B384-AED39D710330}" dt="2020-10-04T15:36:08.322" v="0" actId="27028"/>
        <pc:sldMasterMkLst>
          <pc:docMk/>
          <pc:sldMasterMk cId="0" sldId="2147483661"/>
        </pc:sldMasterMkLst>
        <pc:sldLayoutChg chg="add">
          <pc:chgData name="Lavoie Stéphanie" userId="03bcf5a2-8418-45e3-87eb-159b607e2fdb" providerId="ADAL" clId="{0B967703-A6D0-4AA9-B384-AED39D710330}" dt="2020-10-04T15:36:08.322" v="0" actId="27028"/>
          <pc:sldLayoutMkLst>
            <pc:docMk/>
            <pc:sldMasterMk cId="0" sldId="2147483661"/>
            <pc:sldLayoutMk cId="0" sldId="2147483663"/>
          </pc:sldLayoutMkLst>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5318125" y="0"/>
            <a:ext cx="4068763" cy="355600"/>
          </a:xfrm>
          <a:prstGeom prst="rect">
            <a:avLst/>
          </a:prstGeom>
        </p:spPr>
        <p:txBody>
          <a:bodyPr vert="horz" lIns="91440" tIns="45720" rIns="91440" bIns="45720" rtlCol="0"/>
          <a:lstStyle>
            <a:lvl1pPr algn="r">
              <a:defRPr sz="1200"/>
            </a:lvl1pPr>
          </a:lstStyle>
          <a:p>
            <a:fld id="{817F5B71-578C-4D06-A2BC-47055035A2FA}" type="datetimeFigureOut">
              <a:rPr lang="fr-CA" smtClean="0"/>
              <a:t>2020-10-04</a:t>
            </a:fld>
            <a:endParaRPr lang="fr-CA"/>
          </a:p>
        </p:txBody>
      </p:sp>
      <p:sp>
        <p:nvSpPr>
          <p:cNvPr id="4" name="Espace réservé de l'image des diapositives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938213" y="3417888"/>
            <a:ext cx="7512050" cy="27971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746875"/>
            <a:ext cx="4068763" cy="3556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318125" y="6746875"/>
            <a:ext cx="4068763" cy="355600"/>
          </a:xfrm>
          <a:prstGeom prst="rect">
            <a:avLst/>
          </a:prstGeom>
        </p:spPr>
        <p:txBody>
          <a:bodyPr vert="horz" lIns="91440" tIns="45720" rIns="91440" bIns="45720" rtlCol="0" anchor="b"/>
          <a:lstStyle>
            <a:lvl1pPr algn="r">
              <a:defRPr sz="1200"/>
            </a:lvl1pPr>
          </a:lstStyle>
          <a:p>
            <a:fld id="{B1FB365A-3C32-4743-8871-CB43EF4A9FA7}" type="slidenum">
              <a:rPr lang="fr-CA" smtClean="0"/>
              <a:t>‹N°›</a:t>
            </a:fld>
            <a:endParaRPr lang="fr-CA"/>
          </a:p>
        </p:txBody>
      </p:sp>
    </p:spTree>
    <p:extLst>
      <p:ext uri="{BB962C8B-B14F-4D97-AF65-F5344CB8AC3E}">
        <p14:creationId xmlns:p14="http://schemas.microsoft.com/office/powerpoint/2010/main" val="94743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ki/%C3%89quilibre_thermodynamique" TargetMode="External"/><Relationship Id="rId13" Type="http://schemas.openxmlformats.org/officeDocument/2006/relationships/hyperlink" Target="https://fr.wikipedia.org/wiki/Temp%C3%A9rature" TargetMode="External"/><Relationship Id="rId18" Type="http://schemas.openxmlformats.org/officeDocument/2006/relationships/hyperlink" Target="https://fr.wikipedia.org/wiki/Potentiel_thermodynamique" TargetMode="External"/><Relationship Id="rId3" Type="http://schemas.openxmlformats.org/officeDocument/2006/relationships/hyperlink" Target="https://fr.wikipedia.org/wiki/Physique" TargetMode="External"/><Relationship Id="rId21" Type="http://schemas.openxmlformats.org/officeDocument/2006/relationships/hyperlink" Target="https://fr.wikipedia.org/wiki/Enthalpie_libre" TargetMode="External"/><Relationship Id="rId7" Type="http://schemas.openxmlformats.org/officeDocument/2006/relationships/hyperlink" Target="https://fr.wikipedia.org/wiki/Corps_pur" TargetMode="External"/><Relationship Id="rId12" Type="http://schemas.openxmlformats.org/officeDocument/2006/relationships/hyperlink" Target="https://fr.wikipedia.org/wiki/Pascal_(unit%C3%A9)" TargetMode="External"/><Relationship Id="rId17" Type="http://schemas.openxmlformats.org/officeDocument/2006/relationships/hyperlink" Target="https://fr.wikipedia.org/wiki/Entropie_(thermodynamique)" TargetMode="External"/><Relationship Id="rId2" Type="http://schemas.openxmlformats.org/officeDocument/2006/relationships/slide" Target="../slides/slide3.xml"/><Relationship Id="rId16" Type="http://schemas.openxmlformats.org/officeDocument/2006/relationships/hyperlink" Target="https://fr.wikipedia.org/wiki/Joule" TargetMode="External"/><Relationship Id="rId20" Type="http://schemas.openxmlformats.org/officeDocument/2006/relationships/hyperlink" Target="https://fr.wikipedia.org/wiki/%C3%89nergie_libre" TargetMode="External"/><Relationship Id="rId1" Type="http://schemas.openxmlformats.org/officeDocument/2006/relationships/notesMaster" Target="../notesMasters/notesMaster1.xml"/><Relationship Id="rId6" Type="http://schemas.openxmlformats.org/officeDocument/2006/relationships/hyperlink" Target="https://fr.wikipedia.org/wiki/Grandeur_r%C3%A9siduelle" TargetMode="External"/><Relationship Id="rId11" Type="http://schemas.openxmlformats.org/officeDocument/2006/relationships/hyperlink" Target="https://fr.wikipedia.org/wiki/Pression" TargetMode="External"/><Relationship Id="rId5" Type="http://schemas.openxmlformats.org/officeDocument/2006/relationships/hyperlink" Target="https://fr.wikipedia.org/wiki/Gaz_parfait" TargetMode="External"/><Relationship Id="rId15" Type="http://schemas.openxmlformats.org/officeDocument/2006/relationships/hyperlink" Target="https://fr.wikipedia.org/wiki/%C3%89nergie_interne" TargetMode="External"/><Relationship Id="rId23" Type="http://schemas.openxmlformats.org/officeDocument/2006/relationships/hyperlink" Target="https://fr.wikipedia.org/wiki/R%C3%A9action_exothermique" TargetMode="External"/><Relationship Id="rId10" Type="http://schemas.openxmlformats.org/officeDocument/2006/relationships/hyperlink" Target="https://fr.wikipedia.org/wiki/Variance_(thermodynamique)" TargetMode="External"/><Relationship Id="rId19" Type="http://schemas.openxmlformats.org/officeDocument/2006/relationships/hyperlink" Target="https://fr.wikipedia.org/wiki/Enthalpie" TargetMode="External"/><Relationship Id="rId4" Type="http://schemas.openxmlformats.org/officeDocument/2006/relationships/hyperlink" Target="https://fr.wikipedia.org/wiki/Gaz" TargetMode="External"/><Relationship Id="rId9" Type="http://schemas.openxmlformats.org/officeDocument/2006/relationships/hyperlink" Target="https://fr.wikipedia.org/wiki/%C3%89quation_d'%C3%A9tat" TargetMode="External"/><Relationship Id="rId14" Type="http://schemas.openxmlformats.org/officeDocument/2006/relationships/hyperlink" Target="https://fr.wikipedia.org/wiki/Kelvin" TargetMode="External"/><Relationship Id="rId22" Type="http://schemas.openxmlformats.org/officeDocument/2006/relationships/hyperlink" Target="https://fr.wikipedia.org/wiki/R%C3%A9action_endothermiq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fr-CA" dirty="0"/>
              <a:t>Le résultat est que l’énergie interne d’un gaz parfait est due seulement à l’énergie cinétique des molécules. La contribution provenant de l’énergie potentielle est négligeable. Cependant, dans la réalité, les molécules interagissent entre elles et cette interaction devient importante quand les molécules sont proches les unes des autres. Le modèle de gaz parfait ne peut pas expliquer complètement le comportement de tous les gaz, indépendamment de son état thermodynamique.</a:t>
            </a:r>
          </a:p>
          <a:p>
            <a:endParaRPr lang="fr-CA" sz="1200" b="0" i="0" kern="1200" dirty="0">
              <a:solidFill>
                <a:schemeClr val="tx1"/>
              </a:solidFill>
              <a:latin typeface="+mn-lt"/>
              <a:ea typeface="+mn-ea"/>
              <a:cs typeface="+mn-cs"/>
            </a:endParaRPr>
          </a:p>
          <a:p>
            <a:r>
              <a:rPr lang="fr-CA" dirty="0"/>
              <a:t>Le facteur de compressibilité est une quantité sans dimensions utilisée dans la description d’un gaz réel qui tient compte de la déviation de son comportement par rapport à celui d’un gaz parfait. Le facteur de compressibilité est le rapport entre le volume molaire d’un gaz et le volume molaire d’un gaz parfait aux mêmes conditions de pression et de température. Soit </a:t>
            </a:r>
            <a:r>
              <a:rPr lang="fr-CA" dirty="0" err="1"/>
              <a:t>vm</a:t>
            </a:r>
            <a:r>
              <a:rPr lang="fr-CA" dirty="0"/>
              <a:t> le volume molaire d’un gaz réel et </a:t>
            </a:r>
            <a:r>
              <a:rPr lang="fr-CA" dirty="0" err="1"/>
              <a:t>vm,GP</a:t>
            </a:r>
            <a:r>
              <a:rPr lang="fr-CA" dirty="0"/>
              <a:t> le volume molaire d’un gaz parfait. Le facteur de compression est . m m GP v Z v = Le volume molaire d’un gaz parfait est m GP . RT v p = . Nous pouvons réécrire l’expression de Z : </a:t>
            </a:r>
            <a:r>
              <a:rPr lang="fr-CA" dirty="0" err="1"/>
              <a:t>mv</a:t>
            </a:r>
            <a:r>
              <a:rPr lang="fr-CA" dirty="0"/>
              <a:t> p Z RT = Pour un gaz parfait Z = 1. La différence Z-1 représente la déviation du comportement du gaz en étude par rapport au comportement idéal. </a:t>
            </a:r>
            <a:endParaRPr lang="fr-CA" sz="1200" b="0" i="0" kern="1200" dirty="0">
              <a:solidFill>
                <a:schemeClr val="tx1"/>
              </a:solidFill>
              <a:latin typeface="+mn-lt"/>
              <a:ea typeface="+mn-ea"/>
              <a:cs typeface="+mn-cs"/>
            </a:endParaRP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Un </a:t>
            </a:r>
            <a:r>
              <a:rPr lang="fr-CA" sz="1200" b="1" i="0" kern="1200" dirty="0">
                <a:solidFill>
                  <a:schemeClr val="tx1"/>
                </a:solidFill>
                <a:latin typeface="+mn-lt"/>
                <a:ea typeface="+mn-ea"/>
                <a:cs typeface="+mn-cs"/>
              </a:rPr>
              <a:t>gaz réel</a:t>
            </a:r>
            <a:r>
              <a:rPr lang="fr-CA" sz="1200" b="0" i="0" kern="1200" dirty="0">
                <a:solidFill>
                  <a:schemeClr val="tx1"/>
                </a:solidFill>
                <a:latin typeface="+mn-lt"/>
                <a:ea typeface="+mn-ea"/>
                <a:cs typeface="+mn-cs"/>
              </a:rPr>
              <a:t>, en </a:t>
            </a:r>
            <a:r>
              <a:rPr lang="fr-CA" sz="1200" b="0" i="0" u="none" strike="noStrike" kern="1200" dirty="0">
                <a:solidFill>
                  <a:schemeClr val="tx1"/>
                </a:solidFill>
                <a:latin typeface="+mn-lt"/>
                <a:ea typeface="+mn-ea"/>
                <a:cs typeface="+mn-cs"/>
                <a:hlinkClick r:id="rId3" tooltip="Physique"/>
              </a:rPr>
              <a:t>physique</a:t>
            </a:r>
            <a:r>
              <a:rPr lang="fr-CA" sz="1200" b="0" i="0" kern="1200" dirty="0">
                <a:solidFill>
                  <a:schemeClr val="tx1"/>
                </a:solidFill>
                <a:latin typeface="+mn-lt"/>
                <a:ea typeface="+mn-ea"/>
                <a:cs typeface="+mn-cs"/>
              </a:rPr>
              <a:t>, qualifie un </a:t>
            </a:r>
            <a:r>
              <a:rPr lang="fr-CA" sz="1200" b="0" i="0" u="none" strike="noStrike" kern="1200" dirty="0">
                <a:solidFill>
                  <a:schemeClr val="tx1"/>
                </a:solidFill>
                <a:latin typeface="+mn-lt"/>
                <a:ea typeface="+mn-ea"/>
                <a:cs typeface="+mn-cs"/>
                <a:hlinkClick r:id="rId4" tooltip="Gaz"/>
              </a:rPr>
              <a:t>gaz</a:t>
            </a:r>
            <a:r>
              <a:rPr lang="fr-CA" sz="1200" b="0" i="0" kern="1200" dirty="0">
                <a:solidFill>
                  <a:schemeClr val="tx1"/>
                </a:solidFill>
                <a:latin typeface="+mn-lt"/>
                <a:ea typeface="+mn-ea"/>
                <a:cs typeface="+mn-cs"/>
              </a:rPr>
              <a:t> qui se trouve dans une condition qui n'est plus décrite de façon satisfaisante par le modèle du </a:t>
            </a:r>
            <a:r>
              <a:rPr lang="fr-CA" sz="1200" b="0" i="0" u="none" strike="noStrike" kern="1200" dirty="0">
                <a:solidFill>
                  <a:schemeClr val="tx1"/>
                </a:solidFill>
                <a:latin typeface="+mn-lt"/>
                <a:ea typeface="+mn-ea"/>
                <a:cs typeface="+mn-cs"/>
                <a:hlinkClick r:id="rId5" tooltip="Gaz parfait"/>
              </a:rPr>
              <a:t>gaz parfait</a:t>
            </a:r>
            <a:r>
              <a:rPr lang="fr-CA" sz="1200" b="0" i="0" kern="1200" dirty="0">
                <a:solidFill>
                  <a:schemeClr val="tx1"/>
                </a:solidFill>
                <a:latin typeface="+mn-lt"/>
                <a:ea typeface="+mn-ea"/>
                <a:cs typeface="+mn-cs"/>
              </a:rPr>
              <a:t>. Pour décrire correctement le comportement du gaz réel, il est nécessaire de rajouter des termes correctifs au modèle du gaz parfait, afin de tenir compte par exemple des interactions entre particules ou encore du volume non négligeable des molécules.</a:t>
            </a: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Ces termes correctifs, appelés </a:t>
            </a:r>
            <a:r>
              <a:rPr lang="fr-CA" sz="1200" b="0" i="0" u="none" strike="noStrike" kern="1200" dirty="0">
                <a:solidFill>
                  <a:schemeClr val="tx1"/>
                </a:solidFill>
                <a:latin typeface="+mn-lt"/>
                <a:ea typeface="+mn-ea"/>
                <a:cs typeface="+mn-cs"/>
                <a:hlinkClick r:id="rId6" tooltip="Grandeur résiduelle"/>
              </a:rPr>
              <a:t>grandeurs résiduelles</a:t>
            </a:r>
            <a:r>
              <a:rPr lang="fr-CA" sz="1200" b="0" i="0" kern="1200" dirty="0">
                <a:solidFill>
                  <a:schemeClr val="tx1"/>
                </a:solidFill>
                <a:latin typeface="+mn-lt"/>
                <a:ea typeface="+mn-ea"/>
                <a:cs typeface="+mn-cs"/>
              </a:rPr>
              <a:t>, dépendent fortement de la nature du gaz et sont généralement à prendre en compte aux pressions élevées. En effet aux basses pressions tous les gaz tendent à avoir un comportement de gaz parfait.</a:t>
            </a:r>
          </a:p>
          <a:p>
            <a:r>
              <a:rPr lang="fr-CA" sz="1200" b="0" i="0" kern="1200" dirty="0">
                <a:solidFill>
                  <a:schemeClr val="tx1"/>
                </a:solidFill>
                <a:latin typeface="+mn-lt"/>
                <a:ea typeface="+mn-ea"/>
                <a:cs typeface="+mn-cs"/>
              </a:rPr>
              <a:t>On considère un </a:t>
            </a:r>
            <a:r>
              <a:rPr lang="fr-CA" sz="1200" b="0" i="0" u="none" strike="noStrike" kern="1200" dirty="0">
                <a:solidFill>
                  <a:schemeClr val="tx1"/>
                </a:solidFill>
                <a:latin typeface="+mn-lt"/>
                <a:ea typeface="+mn-ea"/>
                <a:cs typeface="+mn-cs"/>
                <a:hlinkClick r:id="rId7" tooltip="Corps pur"/>
              </a:rPr>
              <a:t>corps pur</a:t>
            </a:r>
            <a:r>
              <a:rPr lang="fr-CA" sz="1200" b="0" i="0" kern="1200" dirty="0">
                <a:solidFill>
                  <a:schemeClr val="tx1"/>
                </a:solidFill>
                <a:latin typeface="+mn-lt"/>
                <a:ea typeface="+mn-ea"/>
                <a:cs typeface="+mn-cs"/>
              </a:rPr>
              <a:t> dans son état gazeux à l'</a:t>
            </a:r>
            <a:r>
              <a:rPr lang="fr-CA" sz="1200" b="0" i="0" u="none" strike="noStrike" kern="1200" dirty="0">
                <a:solidFill>
                  <a:schemeClr val="tx1"/>
                </a:solidFill>
                <a:latin typeface="+mn-lt"/>
                <a:ea typeface="+mn-ea"/>
                <a:cs typeface="+mn-cs"/>
                <a:hlinkClick r:id="rId8" tooltip="Équilibre thermodynamique"/>
              </a:rPr>
              <a:t>équilibre thermodynamique</a:t>
            </a:r>
            <a:r>
              <a:rPr lang="fr-CA" sz="1200" b="0" i="0" kern="1200" dirty="0">
                <a:solidFill>
                  <a:schemeClr val="tx1"/>
                </a:solidFill>
                <a:latin typeface="+mn-lt"/>
                <a:ea typeface="+mn-ea"/>
                <a:cs typeface="+mn-cs"/>
              </a:rPr>
              <a:t>. Pour modéliser le comportement de cette phase gazeuse, on dispose de plusieurs modèles :</a:t>
            </a: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		-</a:t>
            </a:r>
            <a:r>
              <a:rPr lang="fr-CA" sz="1200" b="0" i="0" kern="1200" baseline="0" dirty="0">
                <a:solidFill>
                  <a:schemeClr val="tx1"/>
                </a:solidFill>
                <a:latin typeface="+mn-lt"/>
                <a:ea typeface="+mn-ea"/>
                <a:cs typeface="+mn-cs"/>
              </a:rPr>
              <a:t> </a:t>
            </a:r>
            <a:r>
              <a:rPr lang="fr-CA" sz="1200" b="0" i="0" kern="1200" dirty="0">
                <a:solidFill>
                  <a:schemeClr val="tx1"/>
                </a:solidFill>
                <a:latin typeface="+mn-lt"/>
                <a:ea typeface="+mn-ea"/>
                <a:cs typeface="+mn-cs"/>
              </a:rPr>
              <a:t>le modèle du </a:t>
            </a:r>
            <a:r>
              <a:rPr lang="fr-CA" sz="1200" b="0" i="0" u="none" strike="noStrike" kern="1200" dirty="0">
                <a:solidFill>
                  <a:schemeClr val="tx1"/>
                </a:solidFill>
                <a:latin typeface="+mn-lt"/>
                <a:ea typeface="+mn-ea"/>
                <a:cs typeface="+mn-cs"/>
                <a:hlinkClick r:id="rId5" tooltip="Gaz parfait"/>
              </a:rPr>
              <a:t>gaz parfait</a:t>
            </a:r>
            <a:r>
              <a:rPr lang="fr-CA" sz="1200" b="0" i="0" kern="1200" dirty="0">
                <a:solidFill>
                  <a:schemeClr val="tx1"/>
                </a:solidFill>
                <a:latin typeface="+mn-lt"/>
                <a:ea typeface="+mn-ea"/>
                <a:cs typeface="+mn-cs"/>
              </a:rPr>
              <a:t>, valable pour les basses pressions et pour tous les gaz ;</a:t>
            </a:r>
          </a:p>
          <a:p>
            <a:r>
              <a:rPr lang="fr-CA" sz="1200" b="0" i="0" kern="1200" dirty="0">
                <a:solidFill>
                  <a:schemeClr val="tx1"/>
                </a:solidFill>
                <a:latin typeface="+mn-lt"/>
                <a:ea typeface="+mn-ea"/>
                <a:cs typeface="+mn-cs"/>
              </a:rPr>
              <a:t>		- le modèle du gaz réel, qui y apporte des termes correctifs, pour les pressions plus élevées.</a:t>
            </a:r>
          </a:p>
          <a:p>
            <a:endParaRPr lang="fr-CA" sz="1200" b="0" i="0" kern="1200" dirty="0">
              <a:solidFill>
                <a:schemeClr val="tx1"/>
              </a:solidFill>
              <a:latin typeface="+mn-lt"/>
              <a:ea typeface="+mn-ea"/>
              <a:cs typeface="+mn-cs"/>
            </a:endParaRPr>
          </a:p>
          <a:p>
            <a:r>
              <a:rPr lang="fr-CA" sz="1200" b="0" i="0" kern="1200" dirty="0">
                <a:solidFill>
                  <a:schemeClr val="tx1"/>
                </a:solidFill>
                <a:latin typeface="+mn-lt"/>
                <a:ea typeface="+mn-ea"/>
                <a:cs typeface="+mn-cs"/>
              </a:rPr>
              <a:t>Le comportement du gaz est décrit par une </a:t>
            </a:r>
            <a:r>
              <a:rPr lang="fr-CA" sz="1200" b="0" i="0" u="none" strike="noStrike" kern="1200" dirty="0">
                <a:solidFill>
                  <a:schemeClr val="tx1"/>
                </a:solidFill>
                <a:latin typeface="+mn-lt"/>
                <a:ea typeface="+mn-ea"/>
                <a:cs typeface="+mn-cs"/>
                <a:hlinkClick r:id="rId9" tooltip="Équation d'état"/>
              </a:rPr>
              <a:t>équation d'état</a:t>
            </a:r>
            <a:r>
              <a:rPr lang="fr-CA" sz="1200" b="0" i="0" kern="1200" dirty="0">
                <a:solidFill>
                  <a:schemeClr val="tx1"/>
                </a:solidFill>
                <a:latin typeface="+mn-lt"/>
                <a:ea typeface="+mn-ea"/>
                <a:cs typeface="+mn-cs"/>
              </a:rPr>
              <a:t>, qui relie entre eux tous les paramètres du gaz. Pour un corps pur, un état d'équilibre thermodynamique est alors caractérisé par deux variables macroscopiques quelconques (voir la notion de </a:t>
            </a:r>
            <a:r>
              <a:rPr lang="fr-CA" sz="1200" b="0" i="0" u="none" strike="noStrike" kern="1200" dirty="0">
                <a:solidFill>
                  <a:schemeClr val="tx1"/>
                </a:solidFill>
                <a:latin typeface="+mn-lt"/>
                <a:ea typeface="+mn-ea"/>
                <a:cs typeface="+mn-cs"/>
                <a:hlinkClick r:id="rId10" tooltip="Variance (thermodynamique)"/>
              </a:rPr>
              <a:t>variance</a:t>
            </a:r>
            <a:r>
              <a:rPr lang="fr-CA" sz="1200" b="0" i="0" kern="1200" dirty="0">
                <a:solidFill>
                  <a:schemeClr val="tx1"/>
                </a:solidFill>
                <a:latin typeface="+mn-lt"/>
                <a:ea typeface="+mn-ea"/>
                <a:cs typeface="+mn-cs"/>
              </a:rPr>
              <a:t>), parmi :</a:t>
            </a:r>
          </a:p>
          <a:p>
            <a:r>
              <a:rPr lang="fr-CA" sz="1200" b="0" i="0" kern="1200" dirty="0">
                <a:solidFill>
                  <a:schemeClr val="tx1"/>
                </a:solidFill>
                <a:latin typeface="+mn-lt"/>
                <a:ea typeface="+mn-ea"/>
                <a:cs typeface="+mn-cs"/>
              </a:rPr>
              <a:t>V, volume occupé par le gaz ;</a:t>
            </a:r>
          </a:p>
          <a:p>
            <a:r>
              <a:rPr lang="fr-CA" sz="1200" b="0" i="0" kern="1200" dirty="0">
                <a:solidFill>
                  <a:schemeClr val="tx1"/>
                </a:solidFill>
                <a:latin typeface="+mn-lt"/>
                <a:ea typeface="+mn-ea"/>
                <a:cs typeface="+mn-cs"/>
              </a:rPr>
              <a:t>P, </a:t>
            </a:r>
            <a:r>
              <a:rPr lang="fr-CA" sz="1200" b="0" i="0" u="none" strike="noStrike" kern="1200" dirty="0">
                <a:solidFill>
                  <a:schemeClr val="tx1"/>
                </a:solidFill>
                <a:latin typeface="+mn-lt"/>
                <a:ea typeface="+mn-ea"/>
                <a:cs typeface="+mn-cs"/>
                <a:hlinkClick r:id="rId11" tooltip="Pression"/>
              </a:rPr>
              <a:t>pression</a:t>
            </a:r>
            <a:r>
              <a:rPr lang="fr-CA" sz="1200" b="0" i="0" kern="1200" dirty="0">
                <a:solidFill>
                  <a:schemeClr val="tx1"/>
                </a:solidFill>
                <a:latin typeface="+mn-lt"/>
                <a:ea typeface="+mn-ea"/>
                <a:cs typeface="+mn-cs"/>
              </a:rPr>
              <a:t> du gaz, en </a:t>
            </a:r>
            <a:r>
              <a:rPr lang="fr-CA" sz="1200" b="0" i="0" u="none" strike="noStrike" kern="1200" dirty="0">
                <a:solidFill>
                  <a:schemeClr val="tx1"/>
                </a:solidFill>
                <a:latin typeface="+mn-lt"/>
                <a:ea typeface="+mn-ea"/>
                <a:cs typeface="+mn-cs"/>
                <a:hlinkClick r:id="rId12" tooltip="Pascal (unité)"/>
              </a:rPr>
              <a:t>pascals</a:t>
            </a:r>
            <a:r>
              <a:rPr lang="fr-CA" sz="1200" b="0" i="0" kern="1200" dirty="0">
                <a:solidFill>
                  <a:schemeClr val="tx1"/>
                </a:solidFill>
                <a:latin typeface="+mn-lt"/>
                <a:ea typeface="+mn-ea"/>
                <a:cs typeface="+mn-cs"/>
              </a:rPr>
              <a:t> (Pa) ;</a:t>
            </a:r>
          </a:p>
          <a:p>
            <a:r>
              <a:rPr lang="fr-CA" sz="1200" b="0" i="0" kern="1200" dirty="0">
                <a:solidFill>
                  <a:schemeClr val="tx1"/>
                </a:solidFill>
                <a:latin typeface="+mn-lt"/>
                <a:ea typeface="+mn-ea"/>
                <a:cs typeface="+mn-cs"/>
              </a:rPr>
              <a:t>T, </a:t>
            </a:r>
            <a:r>
              <a:rPr lang="fr-CA" sz="1200" b="0" i="0" u="none" strike="noStrike" kern="1200" dirty="0">
                <a:solidFill>
                  <a:schemeClr val="tx1"/>
                </a:solidFill>
                <a:latin typeface="+mn-lt"/>
                <a:ea typeface="+mn-ea"/>
                <a:cs typeface="+mn-cs"/>
                <a:hlinkClick r:id="rId13" tooltip="Température"/>
              </a:rPr>
              <a:t>température</a:t>
            </a:r>
            <a:r>
              <a:rPr lang="fr-CA" sz="1200" b="0" i="0" kern="1200" dirty="0">
                <a:solidFill>
                  <a:schemeClr val="tx1"/>
                </a:solidFill>
                <a:latin typeface="+mn-lt"/>
                <a:ea typeface="+mn-ea"/>
                <a:cs typeface="+mn-cs"/>
              </a:rPr>
              <a:t> du gaz, en </a:t>
            </a:r>
            <a:r>
              <a:rPr lang="fr-CA" sz="1200" b="0" i="0" u="none" strike="noStrike" kern="1200" dirty="0">
                <a:solidFill>
                  <a:schemeClr val="tx1"/>
                </a:solidFill>
                <a:latin typeface="+mn-lt"/>
                <a:ea typeface="+mn-ea"/>
                <a:cs typeface="+mn-cs"/>
                <a:hlinkClick r:id="rId14" tooltip="Kelvin"/>
              </a:rPr>
              <a:t>kelvins</a:t>
            </a:r>
            <a:r>
              <a:rPr lang="fr-CA" sz="1200" b="0" i="0" kern="1200" dirty="0">
                <a:solidFill>
                  <a:schemeClr val="tx1"/>
                </a:solidFill>
                <a:latin typeface="+mn-lt"/>
                <a:ea typeface="+mn-ea"/>
                <a:cs typeface="+mn-cs"/>
              </a:rPr>
              <a:t> (K) ;</a:t>
            </a:r>
          </a:p>
          <a:p>
            <a:r>
              <a:rPr lang="fr-CA" sz="1200" b="0" i="0" kern="1200" dirty="0">
                <a:solidFill>
                  <a:schemeClr val="tx1"/>
                </a:solidFill>
                <a:latin typeface="+mn-lt"/>
                <a:ea typeface="+mn-ea"/>
                <a:cs typeface="+mn-cs"/>
              </a:rPr>
              <a:t>U, </a:t>
            </a:r>
            <a:r>
              <a:rPr lang="fr-CA" sz="1200" b="0" i="0" u="none" strike="noStrike" kern="1200" dirty="0">
                <a:solidFill>
                  <a:schemeClr val="tx1"/>
                </a:solidFill>
                <a:latin typeface="+mn-lt"/>
                <a:ea typeface="+mn-ea"/>
                <a:cs typeface="+mn-cs"/>
                <a:hlinkClick r:id="rId15" tooltip="Énergie interne"/>
              </a:rPr>
              <a:t>énergie interne</a:t>
            </a:r>
            <a:r>
              <a:rPr lang="fr-CA" sz="1200" b="0" i="0" kern="1200" dirty="0">
                <a:solidFill>
                  <a:schemeClr val="tx1"/>
                </a:solidFill>
                <a:latin typeface="+mn-lt"/>
                <a:ea typeface="+mn-ea"/>
                <a:cs typeface="+mn-cs"/>
              </a:rPr>
              <a:t> du gaz, en </a:t>
            </a:r>
            <a:r>
              <a:rPr lang="fr-CA" sz="1200" b="0" i="0" u="none" strike="noStrike" kern="1200" dirty="0">
                <a:solidFill>
                  <a:schemeClr val="tx1"/>
                </a:solidFill>
                <a:latin typeface="+mn-lt"/>
                <a:ea typeface="+mn-ea"/>
                <a:cs typeface="+mn-cs"/>
                <a:hlinkClick r:id="rId16" tooltip="Joule"/>
              </a:rPr>
              <a:t>joules</a:t>
            </a:r>
            <a:r>
              <a:rPr lang="fr-CA" sz="1200" b="0" i="0" kern="1200" dirty="0">
                <a:solidFill>
                  <a:schemeClr val="tx1"/>
                </a:solidFill>
                <a:latin typeface="+mn-lt"/>
                <a:ea typeface="+mn-ea"/>
                <a:cs typeface="+mn-cs"/>
              </a:rPr>
              <a:t> (J) ;</a:t>
            </a:r>
          </a:p>
          <a:p>
            <a:r>
              <a:rPr lang="fr-CA" sz="1200" b="0" i="0" kern="1200" dirty="0">
                <a:solidFill>
                  <a:schemeClr val="tx1"/>
                </a:solidFill>
                <a:latin typeface="+mn-lt"/>
                <a:ea typeface="+mn-ea"/>
                <a:cs typeface="+mn-cs"/>
              </a:rPr>
              <a:t>S, l'</a:t>
            </a:r>
            <a:r>
              <a:rPr lang="fr-CA" sz="1200" b="0" i="0" u="none" strike="noStrike" kern="1200" dirty="0">
                <a:solidFill>
                  <a:schemeClr val="tx1"/>
                </a:solidFill>
                <a:latin typeface="+mn-lt"/>
                <a:ea typeface="+mn-ea"/>
                <a:cs typeface="+mn-cs"/>
                <a:hlinkClick r:id="rId17" tooltip="Entropie (thermodynamique)"/>
              </a:rPr>
              <a:t>entropie (thermodynamique)</a:t>
            </a:r>
            <a:r>
              <a:rPr lang="fr-CA" sz="1200" b="0" i="0" kern="1200" dirty="0">
                <a:solidFill>
                  <a:schemeClr val="tx1"/>
                </a:solidFill>
                <a:latin typeface="+mn-lt"/>
                <a:ea typeface="+mn-ea"/>
                <a:cs typeface="+mn-cs"/>
              </a:rPr>
              <a:t> du gaz, en J·K</a:t>
            </a:r>
            <a:r>
              <a:rPr lang="fr-CA" sz="1200" b="0" i="0" kern="1200" baseline="30000" dirty="0">
                <a:solidFill>
                  <a:schemeClr val="tx1"/>
                </a:solidFill>
                <a:latin typeface="+mn-lt"/>
                <a:ea typeface="+mn-ea"/>
                <a:cs typeface="+mn-cs"/>
              </a:rPr>
              <a:t>–1</a:t>
            </a:r>
            <a:r>
              <a:rPr lang="fr-CA" sz="1200" b="0" i="0" kern="1200" dirty="0">
                <a:solidFill>
                  <a:schemeClr val="tx1"/>
                </a:solidFill>
                <a:latin typeface="+mn-lt"/>
                <a:ea typeface="+mn-ea"/>
                <a:cs typeface="+mn-cs"/>
              </a:rPr>
              <a:t> ;</a:t>
            </a:r>
          </a:p>
          <a:p>
            <a:r>
              <a:rPr lang="fr-CA" sz="1200" b="0" i="0" kern="1200" dirty="0">
                <a:solidFill>
                  <a:schemeClr val="tx1"/>
                </a:solidFill>
                <a:latin typeface="+mn-lt"/>
                <a:ea typeface="+mn-ea"/>
                <a:cs typeface="+mn-cs"/>
              </a:rPr>
              <a:t>et évidemment toute combinaison utile de ces variables, c'est-à-dire les autres </a:t>
            </a:r>
            <a:r>
              <a:rPr lang="fr-CA" sz="1200" b="0" i="0" u="none" strike="noStrike" kern="1200" dirty="0">
                <a:solidFill>
                  <a:schemeClr val="tx1"/>
                </a:solidFill>
                <a:latin typeface="+mn-lt"/>
                <a:ea typeface="+mn-ea"/>
                <a:cs typeface="+mn-cs"/>
                <a:hlinkClick r:id="rId18" tooltip="Potentiel thermodynamique"/>
              </a:rPr>
              <a:t>potentiels thermodynamiques</a:t>
            </a:r>
            <a:r>
              <a:rPr lang="fr-CA" sz="1200" b="0" i="0" kern="1200" dirty="0">
                <a:solidFill>
                  <a:schemeClr val="tx1"/>
                </a:solidFill>
                <a:latin typeface="+mn-lt"/>
                <a:ea typeface="+mn-ea"/>
                <a:cs typeface="+mn-cs"/>
              </a:rPr>
              <a:t> :</a:t>
            </a:r>
          </a:p>
          <a:p>
            <a:pPr lvl="1"/>
            <a:r>
              <a:rPr lang="fr-CA" sz="1200" b="0" i="0" kern="1200" dirty="0">
                <a:solidFill>
                  <a:schemeClr val="tx1"/>
                </a:solidFill>
                <a:latin typeface="+mn-lt"/>
                <a:ea typeface="+mn-ea"/>
                <a:cs typeface="+mn-cs"/>
              </a:rPr>
              <a:t>H=U+PV, </a:t>
            </a:r>
            <a:r>
              <a:rPr lang="fr-CA" sz="1200" b="0" i="0" u="none" strike="noStrike" kern="1200" dirty="0">
                <a:solidFill>
                  <a:schemeClr val="tx1"/>
                </a:solidFill>
                <a:latin typeface="+mn-lt"/>
                <a:ea typeface="+mn-ea"/>
                <a:cs typeface="+mn-cs"/>
                <a:hlinkClick r:id="rId19" tooltip="Enthalpie"/>
              </a:rPr>
              <a:t>enthalpie</a:t>
            </a:r>
            <a:r>
              <a:rPr lang="fr-CA" sz="1200" b="0" i="0" kern="1200" dirty="0">
                <a:solidFill>
                  <a:schemeClr val="tx1"/>
                </a:solidFill>
                <a:latin typeface="+mn-lt"/>
                <a:ea typeface="+mn-ea"/>
                <a:cs typeface="+mn-cs"/>
              </a:rPr>
              <a:t> ;</a:t>
            </a:r>
          </a:p>
          <a:p>
            <a:pPr lvl="1"/>
            <a:r>
              <a:rPr lang="fr-CA" sz="1200" b="0" i="0" kern="1200" dirty="0">
                <a:solidFill>
                  <a:schemeClr val="tx1"/>
                </a:solidFill>
                <a:latin typeface="+mn-lt"/>
                <a:ea typeface="+mn-ea"/>
                <a:cs typeface="+mn-cs"/>
              </a:rPr>
              <a:t>F=U-TS, </a:t>
            </a:r>
            <a:r>
              <a:rPr lang="fr-CA" sz="1200" b="0" i="0" u="none" strike="noStrike" kern="1200" dirty="0">
                <a:solidFill>
                  <a:schemeClr val="tx1"/>
                </a:solidFill>
                <a:latin typeface="+mn-lt"/>
                <a:ea typeface="+mn-ea"/>
                <a:cs typeface="+mn-cs"/>
                <a:hlinkClick r:id="rId20" tooltip="Énergie libre"/>
              </a:rPr>
              <a:t>énergie libre</a:t>
            </a:r>
            <a:r>
              <a:rPr lang="fr-CA" sz="1200" b="0" i="0" kern="1200" dirty="0">
                <a:solidFill>
                  <a:schemeClr val="tx1"/>
                </a:solidFill>
                <a:latin typeface="+mn-lt"/>
                <a:ea typeface="+mn-ea"/>
                <a:cs typeface="+mn-cs"/>
              </a:rPr>
              <a:t> ;</a:t>
            </a:r>
          </a:p>
          <a:p>
            <a:pPr lvl="1"/>
            <a:r>
              <a:rPr lang="fr-CA" sz="1200" b="0" i="0" kern="1200" dirty="0">
                <a:solidFill>
                  <a:schemeClr val="tx1"/>
                </a:solidFill>
                <a:latin typeface="+mn-lt"/>
                <a:ea typeface="+mn-ea"/>
                <a:cs typeface="+mn-cs"/>
              </a:rPr>
              <a:t>G=H-TS, </a:t>
            </a:r>
            <a:r>
              <a:rPr lang="fr-CA" sz="1200" b="0" i="0" u="none" strike="noStrike" kern="1200" dirty="0">
                <a:solidFill>
                  <a:schemeClr val="tx1"/>
                </a:solidFill>
                <a:latin typeface="+mn-lt"/>
                <a:ea typeface="+mn-ea"/>
                <a:cs typeface="+mn-cs"/>
                <a:hlinkClick r:id="rId21" tooltip="Enthalpie libre"/>
              </a:rPr>
              <a:t>enthalpie libre</a:t>
            </a:r>
            <a:r>
              <a:rPr lang="fr-CA" sz="1200" b="0" i="0" kern="1200" dirty="0">
                <a:solidFill>
                  <a:schemeClr val="tx1"/>
                </a:solidFill>
                <a:latin typeface="+mn-lt"/>
                <a:ea typeface="+mn-ea"/>
                <a:cs typeface="+mn-cs"/>
              </a:rPr>
              <a:t>.</a:t>
            </a:r>
          </a:p>
          <a:p>
            <a:endParaRPr lang="fr-CA" dirty="0"/>
          </a:p>
          <a:p>
            <a:r>
              <a:rPr lang="fr-CA" sz="1200" b="0" i="0" kern="1200" dirty="0">
                <a:solidFill>
                  <a:schemeClr val="tx1"/>
                </a:solidFill>
                <a:latin typeface="+mn-lt"/>
                <a:ea typeface="+mn-ea"/>
                <a:cs typeface="+mn-cs"/>
              </a:rPr>
              <a:t>Dans ce cas, la variation d'enthalpie Delta H est positive dans les </a:t>
            </a:r>
            <a:r>
              <a:rPr lang="fr-CA" sz="1200" b="0" i="0" u="none" strike="noStrike" kern="1200" dirty="0">
                <a:solidFill>
                  <a:schemeClr val="tx1"/>
                </a:solidFill>
                <a:latin typeface="+mn-lt"/>
                <a:ea typeface="+mn-ea"/>
                <a:cs typeface="+mn-cs"/>
                <a:hlinkClick r:id="rId22" tooltip="Réaction endothermique"/>
              </a:rPr>
              <a:t>réactions endothermiques</a:t>
            </a:r>
            <a:r>
              <a:rPr lang="fr-CA" sz="1200" b="0" i="0" kern="1200" dirty="0">
                <a:solidFill>
                  <a:schemeClr val="tx1"/>
                </a:solidFill>
                <a:latin typeface="+mn-lt"/>
                <a:ea typeface="+mn-ea"/>
                <a:cs typeface="+mn-cs"/>
              </a:rPr>
              <a:t> (qui absorbent de la chaleur) et négative dans les </a:t>
            </a:r>
            <a:r>
              <a:rPr lang="fr-CA" sz="1200" b="0" i="0" u="none" strike="noStrike" kern="1200" dirty="0">
                <a:solidFill>
                  <a:schemeClr val="tx1"/>
                </a:solidFill>
                <a:latin typeface="+mn-lt"/>
                <a:ea typeface="+mn-ea"/>
                <a:cs typeface="+mn-cs"/>
                <a:hlinkClick r:id="rId23" tooltip="Réaction exothermique"/>
              </a:rPr>
              <a:t>réactions exothermiques</a:t>
            </a:r>
            <a:r>
              <a:rPr lang="fr-CA" sz="1200" b="0" i="0" kern="1200" dirty="0">
                <a:solidFill>
                  <a:schemeClr val="tx1"/>
                </a:solidFill>
                <a:latin typeface="+mn-lt"/>
                <a:ea typeface="+mn-ea"/>
                <a:cs typeface="+mn-cs"/>
              </a:rPr>
              <a:t> (qui libèrent de la chaleur)</a:t>
            </a:r>
            <a:endParaRPr lang="fr-CA" dirty="0"/>
          </a:p>
        </p:txBody>
      </p:sp>
      <p:sp>
        <p:nvSpPr>
          <p:cNvPr id="4" name="Espace réservé du numéro de diapositive 3"/>
          <p:cNvSpPr>
            <a:spLocks noGrp="1"/>
          </p:cNvSpPr>
          <p:nvPr>
            <p:ph type="sldNum" sz="quarter" idx="10"/>
          </p:nvPr>
        </p:nvSpPr>
        <p:spPr/>
        <p:txBody>
          <a:bodyPr/>
          <a:lstStyle/>
          <a:p>
            <a:fld id="{7D1F2242-603E-4B05-BEEC-E0B1A8B244E1}" type="slidenum">
              <a:rPr lang="fr-CA" smtClean="0"/>
              <a:pPr/>
              <a:t>3</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facteur de compressibilité</a:t>
            </a:r>
          </a:p>
          <a:p>
            <a:endParaRPr lang="fr-CA" dirty="0"/>
          </a:p>
          <a:p>
            <a:r>
              <a:rPr lang="fr-CA" dirty="0" err="1"/>
              <a:t>V</a:t>
            </a:r>
            <a:r>
              <a:rPr lang="fr-CA" baseline="-25000" dirty="0" err="1"/>
              <a:t>réel</a:t>
            </a:r>
            <a:r>
              <a:rPr lang="fr-CA" dirty="0"/>
              <a:t> &gt; </a:t>
            </a:r>
            <a:r>
              <a:rPr lang="fr-CA" dirty="0" err="1"/>
              <a:t>V</a:t>
            </a:r>
            <a:r>
              <a:rPr lang="fr-CA" baseline="-25000" dirty="0" err="1"/>
              <a:t>prédit</a:t>
            </a:r>
            <a:endParaRPr lang="fr-CA" dirty="0"/>
          </a:p>
          <a:p>
            <a:r>
              <a:rPr lang="fr-CA" dirty="0"/>
              <a:t>Volume molaire &gt; Volume molaire prédit</a:t>
            </a:r>
          </a:p>
          <a:p>
            <a:pPr>
              <a:buNone/>
            </a:pPr>
            <a:r>
              <a:rPr lang="fr-CA" dirty="0"/>
              <a:t>    donc, Z &gt; 1; </a:t>
            </a:r>
          </a:p>
          <a:p>
            <a:r>
              <a:rPr lang="fr-CA" dirty="0"/>
              <a:t>Plus un gaz est comprimé et plus l'erreur sur le volume molaire augmente;</a:t>
            </a:r>
          </a:p>
          <a:p>
            <a:r>
              <a:rPr lang="fr-CA" dirty="0"/>
              <a:t>Z augmente avec la pression. </a:t>
            </a:r>
          </a:p>
          <a:p>
            <a:endParaRPr lang="fr-CA" dirty="0"/>
          </a:p>
          <a:p>
            <a:pPr algn="l"/>
            <a:r>
              <a:rPr lang="fr-CA" sz="1200" b="1" dirty="0"/>
              <a:t>Une indication de l’écart avec le comportement idéal d’un gaz</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B1FB365A-3C32-4743-8871-CB43EF4A9FA7}" type="slidenum">
              <a:rPr lang="fr-CA" smtClean="0"/>
              <a:t>4</a:t>
            </a:fld>
            <a:endParaRPr lang="fr-CA"/>
          </a:p>
        </p:txBody>
      </p:sp>
    </p:spTree>
    <p:extLst>
      <p:ext uri="{BB962C8B-B14F-4D97-AF65-F5344CB8AC3E}">
        <p14:creationId xmlns:p14="http://schemas.microsoft.com/office/powerpoint/2010/main" val="4196130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94885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30469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229612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9062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721435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83668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A2640C-BE8C-4C25-8F57-602CDE1311D8}" type="datetimeFigureOut">
              <a:rPr lang="fr-CA" smtClean="0"/>
              <a:t>2020-10-04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0494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3298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A2640C-BE8C-4C25-8F57-602CDE1311D8}" type="datetimeFigureOut">
              <a:rPr lang="fr-CA" smtClean="0"/>
              <a:t>2020-10-04</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178077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08001369-2C6F-44D7-849C-50488EBCB092}" type="datetimeFigureOut">
              <a:rPr lang="fr-CA" smtClean="0"/>
              <a:pPr/>
              <a:t>2020-10-04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D86A75A8-D1D7-47EE-AA6F-9BDC8AA43605}"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A2640C-BE8C-4C25-8F57-602CDE1311D8}" type="datetimeFigureOut">
              <a:rPr lang="fr-CA" smtClean="0"/>
              <a:t>2020-10-04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48036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A2640C-BE8C-4C25-8F57-602CDE1311D8}" type="datetimeFigureOut">
              <a:rPr lang="fr-CA" smtClean="0"/>
              <a:t>2020-10-04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3478215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04981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A2640C-BE8C-4C25-8F57-602CDE1311D8}" type="datetimeFigureOut">
              <a:rPr lang="fr-CA" smtClean="0"/>
              <a:t>2020-10-04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9652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A2640C-BE8C-4C25-8F57-602CDE1311D8}" type="datetimeFigureOut">
              <a:rPr lang="fr-CA" smtClean="0"/>
              <a:t>2020-10-04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15553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9A2640C-BE8C-4C25-8F57-602CDE1311D8}" type="datetimeFigureOut">
              <a:rPr lang="fr-CA" smtClean="0"/>
              <a:t>2020-10-04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75630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168920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A2640C-BE8C-4C25-8F57-602CDE1311D8}" type="datetimeFigureOut">
              <a:rPr lang="fr-CA" smtClean="0"/>
              <a:t>2020-10-04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0CB7BCC-B2FE-4D98-9C01-F4353394252C}" type="slidenum">
              <a:rPr lang="fr-CA" smtClean="0"/>
              <a:t>‹N°›</a:t>
            </a:fld>
            <a:endParaRPr lang="fr-CA"/>
          </a:p>
        </p:txBody>
      </p:sp>
    </p:spTree>
    <p:extLst>
      <p:ext uri="{BB962C8B-B14F-4D97-AF65-F5344CB8AC3E}">
        <p14:creationId xmlns:p14="http://schemas.microsoft.com/office/powerpoint/2010/main" val="291583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31000">
              <a:schemeClr val="bg1"/>
            </a:gs>
            <a:gs pos="100000">
              <a:schemeClr val="bg1"/>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A2640C-BE8C-4C25-8F57-602CDE1311D8}" type="datetimeFigureOut">
              <a:rPr lang="fr-CA" smtClean="0"/>
              <a:t>2020-10-04</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0CB7BCC-B2FE-4D98-9C01-F4353394252C}" type="slidenum">
              <a:rPr lang="fr-CA" smtClean="0"/>
              <a:t>‹N°›</a:t>
            </a:fld>
            <a:endParaRPr lang="fr-CA"/>
          </a:p>
        </p:txBody>
      </p:sp>
    </p:spTree>
    <p:extLst>
      <p:ext uri="{BB962C8B-B14F-4D97-AF65-F5344CB8AC3E}">
        <p14:creationId xmlns:p14="http://schemas.microsoft.com/office/powerpoint/2010/main" val="3662984420"/>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01369-2C6F-44D7-849C-50488EBCB092}" type="datetimeFigureOut">
              <a:rPr lang="fr-CA" smtClean="0"/>
              <a:pPr/>
              <a:t>2020-10-04</a:t>
            </a:fld>
            <a:endParaRPr lang="fr-CA"/>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A75A8-D1D7-47EE-AA6F-9BDC8AA43605}"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0.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200.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120.xml"/><Relationship Id="rId17"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tags" Target="../tags/tag17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xml"/><Relationship Id="rId5" Type="http://schemas.openxmlformats.org/officeDocument/2006/relationships/tags" Target="../tags/tag13.xml"/><Relationship Id="rId15" Type="http://schemas.openxmlformats.org/officeDocument/2006/relationships/image" Target="../media/image210.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14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8DF8C5B6-CD32-4935-A24E-C4342FD51E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Loi générale des gaz</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296CA6DC-FCBE-4207-B0A4-7844C74D841B}"/>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p>
          <a:p>
            <a:pPr algn="ctr">
              <a:spcAft>
                <a:spcPts val="600"/>
              </a:spcAft>
            </a:pPr>
            <a:r>
              <a:rPr lang="fr-CA" sz="4000" b="1" dirty="0">
                <a:solidFill>
                  <a:schemeClr val="bg1"/>
                </a:solidFill>
              </a:rPr>
              <a:t>p.92 à 94</a:t>
            </a:r>
            <a:endParaRPr lang="fr-CA" sz="2400" b="1" dirty="0">
              <a:solidFill>
                <a:schemeClr val="bg1"/>
              </a:solidFill>
            </a:endParaRPr>
          </a:p>
        </p:txBody>
      </p:sp>
    </p:spTree>
    <p:extLst>
      <p:ext uri="{BB962C8B-B14F-4D97-AF65-F5344CB8AC3E}">
        <p14:creationId xmlns:p14="http://schemas.microsoft.com/office/powerpoint/2010/main" val="417337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Loi générale des gaz</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55777A08-C612-4A74-9F81-B92DE154A379}"/>
                  </a:ext>
                </a:extLst>
              </p:cNvPr>
              <p:cNvSpPr>
                <a:spLocks noGrp="1"/>
              </p:cNvSpPr>
              <p:nvPr>
                <p:ph idx="1"/>
              </p:nvPr>
            </p:nvSpPr>
            <p:spPr>
              <a:xfrm>
                <a:off x="569484" y="2185987"/>
                <a:ext cx="9613861" cy="2486025"/>
              </a:xfrm>
            </p:spPr>
            <p:txBody>
              <a:bodyPr anchor="ctr">
                <a:noAutofit/>
              </a:bodyPr>
              <a:lstStyle/>
              <a:p>
                <a:pPr marL="0" indent="0" algn="ctr">
                  <a:lnSpc>
                    <a:spcPct val="100000"/>
                  </a:lnSpc>
                  <a:buNone/>
                </a:pPr>
                <a14:m>
                  <m:oMathPara xmlns:m="http://schemas.openxmlformats.org/officeDocument/2006/math">
                    <m:oMathParaPr>
                      <m:jc m:val="centerGroup"/>
                    </m:oMathParaPr>
                    <m:oMath xmlns:m="http://schemas.openxmlformats.org/officeDocument/2006/math">
                      <m:f>
                        <m:fPr>
                          <m:ctrlPr>
                            <a:rPr lang="fr-CA" sz="6000" b="1" i="1" smtClean="0">
                              <a:solidFill>
                                <a:srgbClr val="FFFF00"/>
                              </a:solidFill>
                              <a:latin typeface="Cambria Math" panose="02040503050406030204" pitchFamily="18" charset="0"/>
                            </a:rPr>
                          </m:ctrlPr>
                        </m:fPr>
                        <m:num>
                          <m:sSub>
                            <m:sSubPr>
                              <m:ctrlPr>
                                <a:rPr lang="fr-CA" sz="6000" b="1" i="1" smtClean="0">
                                  <a:solidFill>
                                    <a:srgbClr val="FFFF00"/>
                                  </a:solidFill>
                                  <a:latin typeface="Cambria Math" panose="02040503050406030204" pitchFamily="18" charset="0"/>
                                </a:rPr>
                              </m:ctrlPr>
                            </m:sSubPr>
                            <m:e>
                              <m:r>
                                <a:rPr lang="fr-CA" sz="6000" b="1" i="1" smtClean="0">
                                  <a:solidFill>
                                    <a:srgbClr val="FFFF00"/>
                                  </a:solidFill>
                                  <a:latin typeface="Cambria Math" panose="02040503050406030204" pitchFamily="18" charset="0"/>
                                </a:rPr>
                                <m:t>𝑷</m:t>
                              </m:r>
                            </m:e>
                            <m:sub>
                              <m:r>
                                <a:rPr lang="fr-CA" sz="6000" b="1" i="1" smtClean="0">
                                  <a:solidFill>
                                    <a:srgbClr val="FFFF00"/>
                                  </a:solidFill>
                                  <a:latin typeface="Cambria Math" panose="02040503050406030204" pitchFamily="18" charset="0"/>
                                </a:rPr>
                                <m:t>𝟏</m:t>
                              </m:r>
                            </m:sub>
                          </m:sSub>
                          <m:sSub>
                            <m:sSubPr>
                              <m:ctrlPr>
                                <a:rPr lang="fr-CA" sz="6000" b="1" i="1" smtClean="0">
                                  <a:solidFill>
                                    <a:srgbClr val="FFFF00"/>
                                  </a:solidFill>
                                  <a:latin typeface="Cambria Math" panose="02040503050406030204" pitchFamily="18" charset="0"/>
                                </a:rPr>
                              </m:ctrlPr>
                            </m:sSubPr>
                            <m:e>
                              <m:r>
                                <a:rPr lang="fr-CA" sz="6000" b="1" i="1" smtClean="0">
                                  <a:solidFill>
                                    <a:srgbClr val="FFFF00"/>
                                  </a:solidFill>
                                  <a:latin typeface="Cambria Math" panose="02040503050406030204" pitchFamily="18" charset="0"/>
                                </a:rPr>
                                <m:t>𝑽</m:t>
                              </m:r>
                            </m:e>
                            <m:sub>
                              <m:r>
                                <a:rPr lang="fr-CA" sz="6000" b="1" i="1" smtClean="0">
                                  <a:solidFill>
                                    <a:srgbClr val="FFFF00"/>
                                  </a:solidFill>
                                  <a:latin typeface="Cambria Math" panose="02040503050406030204" pitchFamily="18" charset="0"/>
                                </a:rPr>
                                <m:t>𝟏</m:t>
                              </m:r>
                            </m:sub>
                          </m:sSub>
                        </m:num>
                        <m:den>
                          <m:sSub>
                            <m:sSubPr>
                              <m:ctrlPr>
                                <a:rPr lang="fr-CA" sz="6000" b="1" i="1">
                                  <a:solidFill>
                                    <a:srgbClr val="FFFF00"/>
                                  </a:solidFill>
                                  <a:latin typeface="Cambria Math" panose="02040503050406030204" pitchFamily="18" charset="0"/>
                                </a:rPr>
                              </m:ctrlPr>
                            </m:sSubPr>
                            <m:e>
                              <m:r>
                                <a:rPr lang="fr-CA" sz="6000" b="1" i="1" smtClean="0">
                                  <a:solidFill>
                                    <a:srgbClr val="FFFF00"/>
                                  </a:solidFill>
                                  <a:latin typeface="Cambria Math" panose="02040503050406030204" pitchFamily="18" charset="0"/>
                                </a:rPr>
                                <m:t>𝒏</m:t>
                              </m:r>
                            </m:e>
                            <m:sub>
                              <m:r>
                                <a:rPr lang="fr-CA" sz="6000" b="1" i="1">
                                  <a:solidFill>
                                    <a:srgbClr val="FFFF00"/>
                                  </a:solidFill>
                                  <a:latin typeface="Cambria Math" panose="02040503050406030204" pitchFamily="18" charset="0"/>
                                </a:rPr>
                                <m:t>𝟏</m:t>
                              </m:r>
                            </m:sub>
                          </m:sSub>
                          <m:sSub>
                            <m:sSubPr>
                              <m:ctrlPr>
                                <a:rPr lang="fr-CA" sz="6000" b="1" i="1">
                                  <a:solidFill>
                                    <a:srgbClr val="FFFF00"/>
                                  </a:solidFill>
                                  <a:latin typeface="Cambria Math" panose="02040503050406030204" pitchFamily="18" charset="0"/>
                                </a:rPr>
                              </m:ctrlPr>
                            </m:sSubPr>
                            <m:e>
                              <m:r>
                                <a:rPr lang="fr-CA" sz="6000" b="1" i="1" smtClean="0">
                                  <a:solidFill>
                                    <a:srgbClr val="FFFF00"/>
                                  </a:solidFill>
                                  <a:latin typeface="Cambria Math" panose="02040503050406030204" pitchFamily="18" charset="0"/>
                                </a:rPr>
                                <m:t>𝑻</m:t>
                              </m:r>
                            </m:e>
                            <m:sub>
                              <m:r>
                                <a:rPr lang="fr-CA" sz="6000" b="1" i="1">
                                  <a:solidFill>
                                    <a:srgbClr val="FFFF00"/>
                                  </a:solidFill>
                                  <a:latin typeface="Cambria Math" panose="02040503050406030204" pitchFamily="18" charset="0"/>
                                </a:rPr>
                                <m:t>𝟏</m:t>
                              </m:r>
                            </m:sub>
                          </m:sSub>
                        </m:den>
                      </m:f>
                      <m:r>
                        <a:rPr lang="fr-CA" sz="6000" b="1" i="1" smtClean="0">
                          <a:solidFill>
                            <a:srgbClr val="FFFF00"/>
                          </a:solidFill>
                          <a:latin typeface="Cambria Math" panose="02040503050406030204" pitchFamily="18" charset="0"/>
                          <a:ea typeface="Cambria Math" panose="02040503050406030204" pitchFamily="18" charset="0"/>
                        </a:rPr>
                        <m:t>=</m:t>
                      </m:r>
                      <m:f>
                        <m:fPr>
                          <m:ctrlPr>
                            <a:rPr lang="fr-CA" sz="6000" b="1" i="1">
                              <a:solidFill>
                                <a:srgbClr val="FFFF00"/>
                              </a:solidFill>
                              <a:latin typeface="Cambria Math" panose="02040503050406030204" pitchFamily="18" charset="0"/>
                            </a:rPr>
                          </m:ctrlPr>
                        </m:fPr>
                        <m:num>
                          <m:sSub>
                            <m:sSubPr>
                              <m:ctrlPr>
                                <a:rPr lang="fr-CA" sz="6000" b="1" i="1">
                                  <a:solidFill>
                                    <a:srgbClr val="FFFF00"/>
                                  </a:solidFill>
                                  <a:latin typeface="Cambria Math" panose="02040503050406030204" pitchFamily="18" charset="0"/>
                                </a:rPr>
                              </m:ctrlPr>
                            </m:sSubPr>
                            <m:e>
                              <m:r>
                                <a:rPr lang="fr-CA" sz="6000" b="1" i="1">
                                  <a:solidFill>
                                    <a:srgbClr val="FFFF00"/>
                                  </a:solidFill>
                                  <a:latin typeface="Cambria Math" panose="02040503050406030204" pitchFamily="18" charset="0"/>
                                </a:rPr>
                                <m:t>𝑷</m:t>
                              </m:r>
                            </m:e>
                            <m:sub>
                              <m:r>
                                <a:rPr lang="fr-CA" sz="6000" b="1" i="1" smtClean="0">
                                  <a:solidFill>
                                    <a:srgbClr val="FFFF00"/>
                                  </a:solidFill>
                                  <a:latin typeface="Cambria Math" panose="02040503050406030204" pitchFamily="18" charset="0"/>
                                </a:rPr>
                                <m:t>𝟐</m:t>
                              </m:r>
                            </m:sub>
                          </m:sSub>
                          <m:sSub>
                            <m:sSubPr>
                              <m:ctrlPr>
                                <a:rPr lang="fr-CA" sz="6000" b="1" i="1">
                                  <a:solidFill>
                                    <a:srgbClr val="FFFF00"/>
                                  </a:solidFill>
                                  <a:latin typeface="Cambria Math" panose="02040503050406030204" pitchFamily="18" charset="0"/>
                                </a:rPr>
                              </m:ctrlPr>
                            </m:sSubPr>
                            <m:e>
                              <m:r>
                                <a:rPr lang="fr-CA" sz="6000" b="1" i="1">
                                  <a:solidFill>
                                    <a:srgbClr val="FFFF00"/>
                                  </a:solidFill>
                                  <a:latin typeface="Cambria Math" panose="02040503050406030204" pitchFamily="18" charset="0"/>
                                </a:rPr>
                                <m:t>𝑽</m:t>
                              </m:r>
                            </m:e>
                            <m:sub>
                              <m:r>
                                <a:rPr lang="fr-CA" sz="6000" b="1" i="1" smtClean="0">
                                  <a:solidFill>
                                    <a:srgbClr val="FFFF00"/>
                                  </a:solidFill>
                                  <a:latin typeface="Cambria Math" panose="02040503050406030204" pitchFamily="18" charset="0"/>
                                </a:rPr>
                                <m:t>𝟐</m:t>
                              </m:r>
                            </m:sub>
                          </m:sSub>
                        </m:num>
                        <m:den>
                          <m:sSub>
                            <m:sSubPr>
                              <m:ctrlPr>
                                <a:rPr lang="fr-CA" sz="6000" b="1" i="1">
                                  <a:solidFill>
                                    <a:srgbClr val="FFFF00"/>
                                  </a:solidFill>
                                  <a:latin typeface="Cambria Math" panose="02040503050406030204" pitchFamily="18" charset="0"/>
                                </a:rPr>
                              </m:ctrlPr>
                            </m:sSubPr>
                            <m:e>
                              <m:r>
                                <a:rPr lang="fr-CA" sz="6000" b="1" i="1">
                                  <a:solidFill>
                                    <a:srgbClr val="FFFF00"/>
                                  </a:solidFill>
                                  <a:latin typeface="Cambria Math" panose="02040503050406030204" pitchFamily="18" charset="0"/>
                                </a:rPr>
                                <m:t>𝒏</m:t>
                              </m:r>
                            </m:e>
                            <m:sub>
                              <m:r>
                                <a:rPr lang="fr-CA" sz="6000" b="1" i="1" smtClean="0">
                                  <a:solidFill>
                                    <a:srgbClr val="FFFF00"/>
                                  </a:solidFill>
                                  <a:latin typeface="Cambria Math" panose="02040503050406030204" pitchFamily="18" charset="0"/>
                                </a:rPr>
                                <m:t>𝟐</m:t>
                              </m:r>
                            </m:sub>
                          </m:sSub>
                          <m:sSub>
                            <m:sSubPr>
                              <m:ctrlPr>
                                <a:rPr lang="fr-CA" sz="6000" b="1" i="1">
                                  <a:solidFill>
                                    <a:srgbClr val="FFFF00"/>
                                  </a:solidFill>
                                  <a:latin typeface="Cambria Math" panose="02040503050406030204" pitchFamily="18" charset="0"/>
                                </a:rPr>
                              </m:ctrlPr>
                            </m:sSubPr>
                            <m:e>
                              <m:r>
                                <a:rPr lang="fr-CA" sz="6000" b="1" i="1">
                                  <a:solidFill>
                                    <a:srgbClr val="FFFF00"/>
                                  </a:solidFill>
                                  <a:latin typeface="Cambria Math" panose="02040503050406030204" pitchFamily="18" charset="0"/>
                                </a:rPr>
                                <m:t>𝑻</m:t>
                              </m:r>
                            </m:e>
                            <m:sub>
                              <m:r>
                                <a:rPr lang="fr-CA" sz="6000" b="1" i="1" smtClean="0">
                                  <a:solidFill>
                                    <a:srgbClr val="FFFF00"/>
                                  </a:solidFill>
                                  <a:latin typeface="Cambria Math" panose="02040503050406030204" pitchFamily="18" charset="0"/>
                                </a:rPr>
                                <m:t>𝟐</m:t>
                              </m:r>
                            </m:sub>
                          </m:sSub>
                        </m:den>
                      </m:f>
                    </m:oMath>
                  </m:oMathPara>
                </a14:m>
                <a:endParaRPr lang="fr-CA" sz="6000" b="1" dirty="0">
                  <a:solidFill>
                    <a:srgbClr val="FFFF00"/>
                  </a:solidFill>
                </a:endParaRPr>
              </a:p>
            </p:txBody>
          </p:sp>
        </mc:Choice>
        <mc:Fallback>
          <p:sp>
            <p:nvSpPr>
              <p:cNvPr id="3" name="Espace réservé du contenu 2">
                <a:extLst>
                  <a:ext uri="{FF2B5EF4-FFF2-40B4-BE49-F238E27FC236}">
                    <a16:creationId xmlns:a16="http://schemas.microsoft.com/office/drawing/2014/main" id="{55777A08-C612-4A74-9F81-B92DE154A379}"/>
                  </a:ext>
                </a:extLst>
              </p:cNvPr>
              <p:cNvSpPr>
                <a:spLocks noGrp="1" noRot="1" noChangeAspect="1" noMove="1" noResize="1" noEditPoints="1" noAdjustHandles="1" noChangeArrowheads="1" noChangeShapeType="1" noTextEdit="1"/>
              </p:cNvSpPr>
              <p:nvPr>
                <p:ph idx="1"/>
              </p:nvPr>
            </p:nvSpPr>
            <p:spPr>
              <a:xfrm>
                <a:off x="569484" y="2185987"/>
                <a:ext cx="9613861" cy="2486025"/>
              </a:xfrm>
              <a:blipFill>
                <a:blip r:embed="rId3"/>
                <a:stretch>
                  <a:fillRect/>
                </a:stretch>
              </a:blipFill>
            </p:spPr>
            <p:txBody>
              <a:bodyPr/>
              <a:lstStyle/>
              <a:p>
                <a:r>
                  <a:rPr lang="fr-CA">
                    <a:noFill/>
                  </a:rPr>
                  <a:t> </a:t>
                </a:r>
              </a:p>
            </p:txBody>
          </p:sp>
        </mc:Fallback>
      </mc:AlternateContent>
      <p:pic>
        <p:nvPicPr>
          <p:cNvPr id="5" name="Picture 4" descr="Free photo: Storm Clouds - Sky, Nobody, Ominous - Free Download ...">
            <a:extLst>
              <a:ext uri="{FF2B5EF4-FFF2-40B4-BE49-F238E27FC236}">
                <a16:creationId xmlns:a16="http://schemas.microsoft.com/office/drawing/2014/main" id="{8D5596E1-1154-4634-84E3-FE6C7BED6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a:extLst>
              <a:ext uri="{FF2B5EF4-FFF2-40B4-BE49-F238E27FC236}">
                <a16:creationId xmlns:a16="http://schemas.microsoft.com/office/drawing/2014/main" id="{7259166C-0083-431F-A131-8DF97C979A2F}"/>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
        <p:nvSpPr>
          <p:cNvPr id="7" name="ZoneTexte 6">
            <a:extLst>
              <a:ext uri="{FF2B5EF4-FFF2-40B4-BE49-F238E27FC236}">
                <a16:creationId xmlns:a16="http://schemas.microsoft.com/office/drawing/2014/main" id="{2315176B-F7D9-4B4C-8238-4DC382D71A73}"/>
              </a:ext>
            </a:extLst>
          </p:cNvPr>
          <p:cNvSpPr txBox="1"/>
          <p:nvPr/>
        </p:nvSpPr>
        <p:spPr>
          <a:xfrm>
            <a:off x="329338" y="5112537"/>
            <a:ext cx="7355316" cy="1643527"/>
          </a:xfrm>
          <a:prstGeom prst="rect">
            <a:avLst/>
          </a:prstGeom>
          <a:noFill/>
        </p:spPr>
        <p:txBody>
          <a:bodyPr wrap="square">
            <a:spAutoFit/>
          </a:bodyPr>
          <a:lstStyle/>
          <a:p>
            <a:pPr marR="0" lvl="0" algn="just" defTabSz="914400" rtl="0" eaLnBrk="1" fontAlgn="auto" latinLnBrk="0" hangingPunct="1">
              <a:lnSpc>
                <a:spcPct val="90000"/>
              </a:lnSpc>
              <a:spcBef>
                <a:spcPct val="20000"/>
              </a:spcBef>
              <a:spcAft>
                <a:spcPts val="0"/>
              </a:spcAft>
              <a:buClrTx/>
              <a:buSzTx/>
              <a:tabLst/>
              <a:defRPr/>
            </a:pPr>
            <a:r>
              <a:rPr lang="en-US" altLang="zh-CN" sz="2400" i="1" dirty="0">
                <a:ea typeface="宋体" charset="-122"/>
              </a:rPr>
              <a:t>P</a:t>
            </a:r>
            <a:r>
              <a:rPr lang="en-US" altLang="zh-CN" sz="2400" i="1" baseline="-25000" dirty="0">
                <a:ea typeface="宋体" charset="-122"/>
              </a:rPr>
              <a:t>1</a:t>
            </a:r>
            <a:r>
              <a:rPr lang="en-US" altLang="zh-CN" sz="2400" i="1" dirty="0">
                <a:ea typeface="宋体" charset="-122"/>
              </a:rPr>
              <a:t> et P</a:t>
            </a:r>
            <a:r>
              <a:rPr lang="en-US" altLang="zh-CN" sz="2400" i="1" baseline="-25000" dirty="0">
                <a:ea typeface="宋体" charset="-122"/>
              </a:rPr>
              <a:t>2</a:t>
            </a:r>
            <a:r>
              <a:rPr lang="en-US" altLang="zh-CN" sz="2400" dirty="0">
                <a:ea typeface="宋体" charset="-122"/>
              </a:rPr>
              <a:t>: pressions </a:t>
            </a:r>
            <a:r>
              <a:rPr lang="en-US" altLang="zh-CN" sz="2400" dirty="0" err="1">
                <a:ea typeface="宋体" charset="-122"/>
              </a:rPr>
              <a:t>initiale</a:t>
            </a:r>
            <a:r>
              <a:rPr lang="en-US" altLang="zh-CN" sz="2400" dirty="0">
                <a:ea typeface="宋体" charset="-122"/>
              </a:rPr>
              <a:t> et finale (mm Hg </a:t>
            </a:r>
            <a:r>
              <a:rPr lang="en-US" altLang="zh-CN" sz="2400" dirty="0" err="1">
                <a:ea typeface="宋体" charset="-122"/>
              </a:rPr>
              <a:t>ou</a:t>
            </a:r>
            <a:r>
              <a:rPr lang="en-US" altLang="zh-CN" sz="2400" dirty="0">
                <a:ea typeface="宋体" charset="-122"/>
              </a:rPr>
              <a:t> kPa)</a:t>
            </a:r>
          </a:p>
          <a:p>
            <a:pPr algn="just">
              <a:lnSpc>
                <a:spcPct val="90000"/>
              </a:lnSpc>
              <a:spcBef>
                <a:spcPct val="20000"/>
              </a:spcBef>
              <a:defRPr/>
            </a:pPr>
            <a:r>
              <a:rPr lang="en-US" altLang="zh-CN" sz="2400" i="1" dirty="0">
                <a:ea typeface="宋体" charset="-122"/>
              </a:rPr>
              <a:t>V</a:t>
            </a:r>
            <a:r>
              <a:rPr lang="en-US" altLang="zh-CN" sz="2400" i="1" baseline="-25000" dirty="0">
                <a:ea typeface="宋体" charset="-122"/>
              </a:rPr>
              <a:t>1</a:t>
            </a:r>
            <a:r>
              <a:rPr lang="en-US" altLang="zh-CN" sz="2400" i="1" dirty="0">
                <a:ea typeface="宋体" charset="-122"/>
              </a:rPr>
              <a:t> et V</a:t>
            </a:r>
            <a:r>
              <a:rPr lang="en-US" altLang="zh-CN" sz="2400" i="1" baseline="-25000" dirty="0">
                <a:ea typeface="宋体" charset="-122"/>
              </a:rPr>
              <a:t>2</a:t>
            </a:r>
            <a:r>
              <a:rPr lang="en-US" altLang="zh-CN" sz="2400" dirty="0">
                <a:ea typeface="宋体" charset="-122"/>
              </a:rPr>
              <a:t>: volumes initial et final (mL </a:t>
            </a:r>
            <a:r>
              <a:rPr lang="en-US" altLang="zh-CN" sz="2400" dirty="0" err="1">
                <a:ea typeface="宋体" charset="-122"/>
              </a:rPr>
              <a:t>ou</a:t>
            </a:r>
            <a:r>
              <a:rPr lang="en-US" altLang="zh-CN" sz="2400" dirty="0">
                <a:ea typeface="宋体" charset="-122"/>
              </a:rPr>
              <a:t> L)</a:t>
            </a:r>
          </a:p>
          <a:p>
            <a:pPr lvl="0" algn="just">
              <a:lnSpc>
                <a:spcPct val="90000"/>
              </a:lnSpc>
              <a:spcBef>
                <a:spcPct val="20000"/>
              </a:spcBef>
              <a:defRPr/>
            </a:pPr>
            <a:r>
              <a:rPr lang="en-US" altLang="zh-CN" sz="2400" i="1" dirty="0">
                <a:ea typeface="宋体" charset="-122"/>
              </a:rPr>
              <a:t>n</a:t>
            </a:r>
            <a:r>
              <a:rPr lang="en-US" altLang="zh-CN" sz="2400" i="1" baseline="-25000" dirty="0">
                <a:ea typeface="宋体" charset="-122"/>
              </a:rPr>
              <a:t>1</a:t>
            </a:r>
            <a:r>
              <a:rPr lang="en-US" altLang="zh-CN" sz="2400" i="1" dirty="0">
                <a:ea typeface="宋体" charset="-122"/>
              </a:rPr>
              <a:t> et n</a:t>
            </a:r>
            <a:r>
              <a:rPr lang="en-US" altLang="zh-CN" sz="2400" i="1" baseline="-25000" dirty="0">
                <a:ea typeface="宋体" charset="-122"/>
              </a:rPr>
              <a:t>2</a:t>
            </a:r>
            <a:r>
              <a:rPr lang="en-US" altLang="zh-CN" sz="2400" dirty="0">
                <a:ea typeface="宋体" charset="-122"/>
              </a:rPr>
              <a:t>: </a:t>
            </a:r>
            <a:r>
              <a:rPr lang="en-US" altLang="zh-CN" sz="2400" dirty="0" err="1">
                <a:ea typeface="宋体" charset="-122"/>
              </a:rPr>
              <a:t>quantités</a:t>
            </a:r>
            <a:r>
              <a:rPr lang="en-US" altLang="zh-CN" sz="2400" dirty="0">
                <a:ea typeface="宋体" charset="-122"/>
              </a:rPr>
              <a:t> de </a:t>
            </a:r>
            <a:r>
              <a:rPr lang="en-US" altLang="zh-CN" sz="2400" dirty="0" err="1">
                <a:ea typeface="宋体" charset="-122"/>
              </a:rPr>
              <a:t>gaz</a:t>
            </a:r>
            <a:r>
              <a:rPr lang="en-US" altLang="zh-CN" sz="2400" dirty="0">
                <a:ea typeface="宋体" charset="-122"/>
              </a:rPr>
              <a:t> </a:t>
            </a:r>
            <a:r>
              <a:rPr lang="en-US" altLang="zh-CN" sz="2400" dirty="0" err="1">
                <a:ea typeface="宋体" charset="-122"/>
              </a:rPr>
              <a:t>initiale</a:t>
            </a:r>
            <a:r>
              <a:rPr lang="en-US" altLang="zh-CN" sz="2400" dirty="0">
                <a:ea typeface="宋体" charset="-122"/>
              </a:rPr>
              <a:t> et finale (mol)</a:t>
            </a:r>
          </a:p>
          <a:p>
            <a:pPr algn="just">
              <a:lnSpc>
                <a:spcPct val="90000"/>
              </a:lnSpc>
              <a:spcBef>
                <a:spcPct val="20000"/>
              </a:spcBef>
              <a:defRPr/>
            </a:pPr>
            <a:r>
              <a:rPr lang="en-US" altLang="zh-CN" sz="2400" i="1" dirty="0">
                <a:ea typeface="宋体" charset="-122"/>
              </a:rPr>
              <a:t>T</a:t>
            </a:r>
            <a:r>
              <a:rPr lang="en-US" altLang="zh-CN" sz="2400" i="1" baseline="-25000" dirty="0">
                <a:ea typeface="宋体" charset="-122"/>
              </a:rPr>
              <a:t>1</a:t>
            </a:r>
            <a:r>
              <a:rPr lang="en-US" altLang="zh-CN" sz="2400" i="1" dirty="0">
                <a:ea typeface="宋体" charset="-122"/>
              </a:rPr>
              <a:t> et T</a:t>
            </a:r>
            <a:r>
              <a:rPr lang="en-US" altLang="zh-CN" sz="2400" i="1" baseline="-25000" dirty="0">
                <a:ea typeface="宋体" charset="-122"/>
              </a:rPr>
              <a:t>2</a:t>
            </a:r>
            <a:r>
              <a:rPr lang="en-US" altLang="zh-CN" sz="2400" dirty="0">
                <a:ea typeface="宋体" charset="-122"/>
              </a:rPr>
              <a:t>: </a:t>
            </a:r>
            <a:r>
              <a:rPr lang="en-US" altLang="zh-CN" sz="2400" dirty="0" err="1">
                <a:solidFill>
                  <a:srgbClr val="FF0000"/>
                </a:solidFill>
                <a:ea typeface="宋体" charset="-122"/>
              </a:rPr>
              <a:t>températures</a:t>
            </a:r>
            <a:r>
              <a:rPr lang="en-US" altLang="zh-CN" sz="2400" dirty="0">
                <a:solidFill>
                  <a:srgbClr val="FF0000"/>
                </a:solidFill>
                <a:ea typeface="宋体" charset="-122"/>
              </a:rPr>
              <a:t> </a:t>
            </a:r>
            <a:r>
              <a:rPr lang="en-US" altLang="zh-CN" sz="2400" dirty="0" err="1">
                <a:solidFill>
                  <a:srgbClr val="FF0000"/>
                </a:solidFill>
                <a:ea typeface="宋体" charset="-122"/>
              </a:rPr>
              <a:t>initiale</a:t>
            </a:r>
            <a:r>
              <a:rPr lang="en-US" altLang="zh-CN" sz="2400" dirty="0">
                <a:solidFill>
                  <a:srgbClr val="FF0000"/>
                </a:solidFill>
                <a:ea typeface="宋体" charset="-122"/>
              </a:rPr>
              <a:t> et finale (K)</a:t>
            </a:r>
          </a:p>
        </p:txBody>
      </p:sp>
    </p:spTree>
    <p:extLst>
      <p:ext uri="{BB962C8B-B14F-4D97-AF65-F5344CB8AC3E}">
        <p14:creationId xmlns:p14="http://schemas.microsoft.com/office/powerpoint/2010/main" val="171424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D’où provient la loi générale des gaz?</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5777A08-C612-4A74-9F81-B92DE154A379}"/>
                  </a:ext>
                </a:extLst>
              </p:cNvPr>
              <p:cNvSpPr>
                <a:spLocks noGrp="1"/>
              </p:cNvSpPr>
              <p:nvPr>
                <p:ph idx="1"/>
              </p:nvPr>
            </p:nvSpPr>
            <p:spPr>
              <a:xfrm>
                <a:off x="680321" y="2618772"/>
                <a:ext cx="9613861" cy="990601"/>
              </a:xfrm>
            </p:spPr>
            <p:txBody>
              <a:bodyPr anchor="ctr">
                <a:noAutofit/>
              </a:bodyPr>
              <a:lstStyle/>
              <a:p>
                <a:pPr marL="0" indent="0" algn="ctr">
                  <a:lnSpc>
                    <a:spcPct val="100000"/>
                  </a:lnSpc>
                  <a:buNone/>
                </a:pPr>
                <a14:m>
                  <m:oMathPara xmlns:m="http://schemas.openxmlformats.org/officeDocument/2006/math">
                    <m:oMathParaPr>
                      <m:jc m:val="centerGroup"/>
                    </m:oMathParaPr>
                    <m:oMath xmlns:m="http://schemas.openxmlformats.org/officeDocument/2006/math">
                      <m:f>
                        <m:fPr>
                          <m:ctrlPr>
                            <a:rPr lang="fr-CA" b="1" i="1" smtClean="0">
                              <a:solidFill>
                                <a:schemeClr val="tx1"/>
                              </a:solidFill>
                              <a:latin typeface="Cambria Math" panose="02040503050406030204" pitchFamily="18" charset="0"/>
                            </a:rPr>
                          </m:ctrlPr>
                        </m:fPr>
                        <m:num>
                          <m:sSub>
                            <m:sSubPr>
                              <m:ctrlPr>
                                <a:rPr lang="fr-CA" b="1" i="1" smtClean="0">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𝟏</m:t>
                              </m:r>
                            </m:sub>
                          </m:sSub>
                          <m:sSub>
                            <m:sSubPr>
                              <m:ctrlPr>
                                <a:rPr lang="fr-CA" b="1" i="1" smtClean="0">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𝑽</m:t>
                              </m:r>
                            </m:e>
                            <m:sub>
                              <m:r>
                                <a:rPr lang="fr-CA" b="1" i="1" smtClean="0">
                                  <a:solidFill>
                                    <a:schemeClr val="tx1"/>
                                  </a:solidFill>
                                  <a:latin typeface="Cambria Math" panose="02040503050406030204" pitchFamily="18" charset="0"/>
                                </a:rPr>
                                <m:t>𝟏</m:t>
                              </m:r>
                            </m:sub>
                          </m:sSub>
                        </m:num>
                        <m:den>
                          <m:sSub>
                            <m:sSubPr>
                              <m:ctrlPr>
                                <a:rPr lang="fr-CA"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𝒏</m:t>
                              </m:r>
                            </m:e>
                            <m:sub>
                              <m:r>
                                <a:rPr lang="fr-CA" b="1" i="1">
                                  <a:solidFill>
                                    <a:schemeClr val="tx1"/>
                                  </a:solidFill>
                                  <a:latin typeface="Cambria Math" panose="02040503050406030204" pitchFamily="18" charset="0"/>
                                </a:rPr>
                                <m:t>𝟏</m:t>
                              </m:r>
                            </m:sub>
                          </m:sSub>
                          <m:sSub>
                            <m:sSubPr>
                              <m:ctrlPr>
                                <a:rPr lang="fr-CA"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𝑻</m:t>
                              </m:r>
                            </m:e>
                            <m:sub>
                              <m:r>
                                <a:rPr lang="fr-CA" b="1" i="1">
                                  <a:solidFill>
                                    <a:schemeClr val="tx1"/>
                                  </a:solidFill>
                                  <a:latin typeface="Cambria Math" panose="02040503050406030204" pitchFamily="18" charset="0"/>
                                </a:rPr>
                                <m:t>𝟏</m:t>
                              </m:r>
                            </m:sub>
                          </m:sSub>
                        </m:den>
                      </m:f>
                      <m:r>
                        <a:rPr lang="fr-CA" b="1" i="1" smtClean="0">
                          <a:solidFill>
                            <a:schemeClr val="tx1"/>
                          </a:solidFill>
                          <a:latin typeface="Cambria Math" panose="02040503050406030204" pitchFamily="18" charset="0"/>
                          <a:ea typeface="Cambria Math" panose="02040503050406030204" pitchFamily="18" charset="0"/>
                        </a:rPr>
                        <m:t>=</m:t>
                      </m:r>
                      <m:f>
                        <m:fPr>
                          <m:ctrlPr>
                            <a:rPr lang="fr-CA" b="1" i="1">
                              <a:solidFill>
                                <a:schemeClr val="tx1"/>
                              </a:solidFill>
                              <a:latin typeface="Cambria Math" panose="02040503050406030204" pitchFamily="18" charset="0"/>
                            </a:rPr>
                          </m:ctrlPr>
                        </m:fPr>
                        <m:num>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𝟐</m:t>
                              </m:r>
                            </m:sub>
                          </m:sSub>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𝑽</m:t>
                              </m:r>
                            </m:e>
                            <m:sub>
                              <m:r>
                                <a:rPr lang="fr-CA" b="1" i="1" smtClean="0">
                                  <a:solidFill>
                                    <a:schemeClr val="tx1"/>
                                  </a:solidFill>
                                  <a:latin typeface="Cambria Math" panose="02040503050406030204" pitchFamily="18" charset="0"/>
                                </a:rPr>
                                <m:t>𝟐</m:t>
                              </m:r>
                            </m:sub>
                          </m:sSub>
                        </m:num>
                        <m:den>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𝒏</m:t>
                              </m:r>
                            </m:e>
                            <m:sub>
                              <m:r>
                                <a:rPr lang="fr-CA" b="1" i="1" smtClean="0">
                                  <a:solidFill>
                                    <a:schemeClr val="tx1"/>
                                  </a:solidFill>
                                  <a:latin typeface="Cambria Math" panose="02040503050406030204" pitchFamily="18" charset="0"/>
                                </a:rPr>
                                <m:t>𝟐</m:t>
                              </m:r>
                            </m:sub>
                          </m:sSub>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𝑻</m:t>
                              </m:r>
                            </m:e>
                            <m:sub>
                              <m:r>
                                <a:rPr lang="fr-CA" b="1" i="1" smtClean="0">
                                  <a:solidFill>
                                    <a:schemeClr val="tx1"/>
                                  </a:solidFill>
                                  <a:latin typeface="Cambria Math" panose="02040503050406030204" pitchFamily="18" charset="0"/>
                                </a:rPr>
                                <m:t>𝟐</m:t>
                              </m:r>
                            </m:sub>
                          </m:sSub>
                        </m:den>
                      </m:f>
                    </m:oMath>
                  </m:oMathPara>
                </a14:m>
                <a:endParaRPr lang="fr-CA" b="1" dirty="0">
                  <a:solidFill>
                    <a:schemeClr val="tx1"/>
                  </a:solidFill>
                </a:endParaRPr>
              </a:p>
            </p:txBody>
          </p:sp>
        </mc:Choice>
        <mc:Fallback xmlns="">
          <p:sp>
            <p:nvSpPr>
              <p:cNvPr id="3" name="Espace réservé du contenu 2">
                <a:extLst>
                  <a:ext uri="{FF2B5EF4-FFF2-40B4-BE49-F238E27FC236}">
                    <a16:creationId xmlns:a16="http://schemas.microsoft.com/office/drawing/2014/main" id="{55777A08-C612-4A74-9F81-B92DE154A379}"/>
                  </a:ext>
                </a:extLst>
              </p:cNvPr>
              <p:cNvSpPr>
                <a:spLocks noGrp="1" noRot="1" noChangeAspect="1" noMove="1" noResize="1" noEditPoints="1" noAdjustHandles="1" noChangeArrowheads="1" noChangeShapeType="1" noTextEdit="1"/>
              </p:cNvSpPr>
              <p:nvPr>
                <p:ph idx="1"/>
              </p:nvPr>
            </p:nvSpPr>
            <p:spPr>
              <a:xfrm>
                <a:off x="680321" y="2618772"/>
                <a:ext cx="9613861" cy="990601"/>
              </a:xfrm>
              <a:blipFill>
                <a:blip r:embed="rId3"/>
                <a:stretch>
                  <a:fillRect/>
                </a:stretch>
              </a:blipFill>
            </p:spPr>
            <p:txBody>
              <a:bodyPr/>
              <a:lstStyle/>
              <a:p>
                <a:r>
                  <a:rPr lang="fr-CA">
                    <a:noFill/>
                  </a:rPr>
                  <a:t> </a:t>
                </a:r>
              </a:p>
            </p:txBody>
          </p:sp>
        </mc:Fallback>
      </mc:AlternateContent>
      <p:pic>
        <p:nvPicPr>
          <p:cNvPr id="5" name="Picture 4" descr="Free photo: Storm Clouds - Sky, Nobody, Ominous - Free Download ...">
            <a:extLst>
              <a:ext uri="{FF2B5EF4-FFF2-40B4-BE49-F238E27FC236}">
                <a16:creationId xmlns:a16="http://schemas.microsoft.com/office/drawing/2014/main" id="{8D5596E1-1154-4634-84E3-FE6C7BED6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51B6D362-4E9A-4C35-A1CD-25C6164EB9E5}"/>
              </a:ext>
            </a:extLst>
          </p:cNvPr>
          <p:cNvSpPr txBox="1">
            <a:spLocks/>
          </p:cNvSpPr>
          <p:nvPr/>
        </p:nvSpPr>
        <p:spPr>
          <a:xfrm>
            <a:off x="680321" y="4185634"/>
            <a:ext cx="9613861" cy="9906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dirty="0"/>
              <a:t>Nous savons qu’un gaz doit respecter la loi des gaz parfaits. </a:t>
            </a:r>
          </a:p>
          <a:p>
            <a:pPr marL="0" indent="0">
              <a:lnSpc>
                <a:spcPct val="100000"/>
              </a:lnSpc>
              <a:buFont typeface="Arial" panose="020B0604020202020204" pitchFamily="34" charset="0"/>
              <a:buNone/>
            </a:pPr>
            <a:r>
              <a:rPr lang="fr-CA" dirty="0"/>
              <a:t>Cette loi est…</a:t>
            </a:r>
          </a:p>
        </p:txBody>
      </p:sp>
      <p:sp>
        <p:nvSpPr>
          <p:cNvPr id="8" name="Titre 1">
            <a:extLst>
              <a:ext uri="{FF2B5EF4-FFF2-40B4-BE49-F238E27FC236}">
                <a16:creationId xmlns:a16="http://schemas.microsoft.com/office/drawing/2014/main" id="{681EA2A7-078B-4FE6-9F50-FAE5FBF31BB4}"/>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707620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Rappel: Loi des gaz parfaits</a:t>
            </a:r>
          </a:p>
        </p:txBody>
      </p:sp>
      <p:sp>
        <p:nvSpPr>
          <p:cNvPr id="3" name="Espace réservé du contenu 2">
            <a:extLst>
              <a:ext uri="{FF2B5EF4-FFF2-40B4-BE49-F238E27FC236}">
                <a16:creationId xmlns:a16="http://schemas.microsoft.com/office/drawing/2014/main" id="{55777A08-C612-4A74-9F81-B92DE154A379}"/>
              </a:ext>
            </a:extLst>
          </p:cNvPr>
          <p:cNvSpPr>
            <a:spLocks noGrp="1"/>
          </p:cNvSpPr>
          <p:nvPr>
            <p:ph idx="1"/>
          </p:nvPr>
        </p:nvSpPr>
        <p:spPr>
          <a:xfrm>
            <a:off x="381869" y="2806762"/>
            <a:ext cx="9613861" cy="1257299"/>
          </a:xfrm>
        </p:spPr>
        <p:txBody>
          <a:bodyPr anchor="ctr">
            <a:noAutofit/>
          </a:bodyPr>
          <a:lstStyle/>
          <a:p>
            <a:pPr marL="0" indent="0" algn="ctr">
              <a:lnSpc>
                <a:spcPct val="100000"/>
              </a:lnSpc>
              <a:buNone/>
            </a:pPr>
            <a:r>
              <a:rPr lang="fr-CA" sz="6000" b="1" dirty="0"/>
              <a:t>PV = </a:t>
            </a:r>
            <a:r>
              <a:rPr lang="fr-CA" sz="6000" b="1" dirty="0" err="1"/>
              <a:t>nRT</a:t>
            </a:r>
            <a:endParaRPr lang="fr-CA" sz="6000" b="1" dirty="0"/>
          </a:p>
        </p:txBody>
      </p:sp>
      <p:sp>
        <p:nvSpPr>
          <p:cNvPr id="8" name="Espace réservé du contenu 2">
            <a:extLst>
              <a:ext uri="{FF2B5EF4-FFF2-40B4-BE49-F238E27FC236}">
                <a16:creationId xmlns:a16="http://schemas.microsoft.com/office/drawing/2014/main" id="{4E701F78-5732-42D1-A82D-B132AA0EAA2B}"/>
              </a:ext>
            </a:extLst>
          </p:cNvPr>
          <p:cNvSpPr txBox="1">
            <a:spLocks/>
          </p:cNvSpPr>
          <p:nvPr/>
        </p:nvSpPr>
        <p:spPr>
          <a:xfrm>
            <a:off x="375521" y="2800350"/>
            <a:ext cx="9613861" cy="12572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r-CA" sz="6000" b="1" dirty="0">
                <a:solidFill>
                  <a:schemeClr val="accent2"/>
                </a:solidFill>
              </a:rPr>
              <a:t>P</a:t>
            </a:r>
            <a:r>
              <a:rPr lang="fr-CA" sz="6000" b="1" dirty="0">
                <a:solidFill>
                  <a:schemeClr val="accent1"/>
                </a:solidFill>
              </a:rPr>
              <a:t>V</a:t>
            </a:r>
            <a:r>
              <a:rPr lang="fr-CA" sz="6000" b="1" dirty="0"/>
              <a:t> = </a:t>
            </a:r>
            <a:r>
              <a:rPr lang="fr-CA" sz="6000" b="1" dirty="0" err="1">
                <a:solidFill>
                  <a:srgbClr val="FFC000"/>
                </a:solidFill>
              </a:rPr>
              <a:t>n</a:t>
            </a:r>
            <a:r>
              <a:rPr lang="fr-CA" sz="6000" b="1" dirty="0" err="1"/>
              <a:t>R</a:t>
            </a:r>
            <a:r>
              <a:rPr lang="fr-CA" sz="6000" b="1" dirty="0" err="1">
                <a:solidFill>
                  <a:schemeClr val="accent5"/>
                </a:solidFill>
              </a:rPr>
              <a:t>T</a:t>
            </a:r>
            <a:endParaRPr lang="fr-CA" sz="6000" b="1" dirty="0">
              <a:solidFill>
                <a:schemeClr val="accent5"/>
              </a:solidFill>
            </a:endParaRPr>
          </a:p>
        </p:txBody>
      </p:sp>
      <p:grpSp>
        <p:nvGrpSpPr>
          <p:cNvPr id="14" name="Groupe 13">
            <a:extLst>
              <a:ext uri="{FF2B5EF4-FFF2-40B4-BE49-F238E27FC236}">
                <a16:creationId xmlns:a16="http://schemas.microsoft.com/office/drawing/2014/main" id="{632349A2-A721-4B49-8435-399A4574B748}"/>
              </a:ext>
            </a:extLst>
          </p:cNvPr>
          <p:cNvGrpSpPr/>
          <p:nvPr/>
        </p:nvGrpSpPr>
        <p:grpSpPr>
          <a:xfrm>
            <a:off x="378692" y="2754247"/>
            <a:ext cx="3231283" cy="644863"/>
            <a:chOff x="673967" y="3477386"/>
            <a:chExt cx="3231283" cy="644863"/>
          </a:xfrm>
        </p:grpSpPr>
        <p:sp>
          <p:nvSpPr>
            <p:cNvPr id="9" name="ZoneTexte 8">
              <a:extLst>
                <a:ext uri="{FF2B5EF4-FFF2-40B4-BE49-F238E27FC236}">
                  <a16:creationId xmlns:a16="http://schemas.microsoft.com/office/drawing/2014/main" id="{FB1DCFAC-7D8E-4A6E-8B94-83E4C0B00AA8}"/>
                </a:ext>
              </a:extLst>
            </p:cNvPr>
            <p:cNvSpPr txBox="1"/>
            <p:nvPr/>
          </p:nvSpPr>
          <p:spPr>
            <a:xfrm>
              <a:off x="673967" y="3477386"/>
              <a:ext cx="2331887" cy="461665"/>
            </a:xfrm>
            <a:prstGeom prst="rect">
              <a:avLst/>
            </a:prstGeom>
            <a:noFill/>
          </p:spPr>
          <p:txBody>
            <a:bodyPr wrap="square" rtlCol="0">
              <a:spAutoFit/>
            </a:bodyPr>
            <a:lstStyle/>
            <a:p>
              <a:r>
                <a:rPr lang="fr-CA" sz="2400" b="1" dirty="0">
                  <a:solidFill>
                    <a:schemeClr val="accent2"/>
                  </a:solidFill>
                </a:rPr>
                <a:t>Pression (kPa)</a:t>
              </a:r>
            </a:p>
          </p:txBody>
        </p:sp>
        <p:cxnSp>
          <p:nvCxnSpPr>
            <p:cNvPr id="11" name="Connecteur droit 10">
              <a:extLst>
                <a:ext uri="{FF2B5EF4-FFF2-40B4-BE49-F238E27FC236}">
                  <a16:creationId xmlns:a16="http://schemas.microsoft.com/office/drawing/2014/main" id="{E8AD778B-EE2A-4F9C-B06F-59E93B15ADCB}"/>
                </a:ext>
              </a:extLst>
            </p:cNvPr>
            <p:cNvCxnSpPr>
              <a:cxnSpLocks/>
              <a:stCxn id="9" idx="3"/>
            </p:cNvCxnSpPr>
            <p:nvPr/>
          </p:nvCxnSpPr>
          <p:spPr>
            <a:xfrm>
              <a:off x="3005854" y="3708219"/>
              <a:ext cx="899396" cy="4140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B240F94B-4EEA-4360-BF0B-CAA929DBF6DE}"/>
              </a:ext>
            </a:extLst>
          </p:cNvPr>
          <p:cNvGrpSpPr/>
          <p:nvPr/>
        </p:nvGrpSpPr>
        <p:grpSpPr>
          <a:xfrm>
            <a:off x="883517" y="3788707"/>
            <a:ext cx="3345583" cy="610699"/>
            <a:chOff x="673967" y="3328352"/>
            <a:chExt cx="3345583" cy="610699"/>
          </a:xfrm>
        </p:grpSpPr>
        <p:sp>
          <p:nvSpPr>
            <p:cNvPr id="16" name="ZoneTexte 15">
              <a:extLst>
                <a:ext uri="{FF2B5EF4-FFF2-40B4-BE49-F238E27FC236}">
                  <a16:creationId xmlns:a16="http://schemas.microsoft.com/office/drawing/2014/main" id="{B5B7150D-40AF-48AD-8C85-AC73B4823358}"/>
                </a:ext>
              </a:extLst>
            </p:cNvPr>
            <p:cNvSpPr txBox="1"/>
            <p:nvPr/>
          </p:nvSpPr>
          <p:spPr>
            <a:xfrm>
              <a:off x="673967" y="3477386"/>
              <a:ext cx="2331887" cy="461665"/>
            </a:xfrm>
            <a:prstGeom prst="rect">
              <a:avLst/>
            </a:prstGeom>
            <a:noFill/>
          </p:spPr>
          <p:txBody>
            <a:bodyPr wrap="square" rtlCol="0">
              <a:spAutoFit/>
            </a:bodyPr>
            <a:lstStyle/>
            <a:p>
              <a:r>
                <a:rPr lang="fr-CA" sz="2400" b="1" dirty="0">
                  <a:solidFill>
                    <a:schemeClr val="accent1"/>
                  </a:solidFill>
                </a:rPr>
                <a:t>Volume (L)</a:t>
              </a:r>
            </a:p>
          </p:txBody>
        </p:sp>
        <p:cxnSp>
          <p:nvCxnSpPr>
            <p:cNvPr id="17" name="Connecteur droit 16">
              <a:extLst>
                <a:ext uri="{FF2B5EF4-FFF2-40B4-BE49-F238E27FC236}">
                  <a16:creationId xmlns:a16="http://schemas.microsoft.com/office/drawing/2014/main" id="{957EDD62-178C-4FF8-80F4-BCD664318786}"/>
                </a:ext>
              </a:extLst>
            </p:cNvPr>
            <p:cNvCxnSpPr>
              <a:cxnSpLocks/>
              <a:stCxn id="16" idx="3"/>
            </p:cNvCxnSpPr>
            <p:nvPr/>
          </p:nvCxnSpPr>
          <p:spPr>
            <a:xfrm flipV="1">
              <a:off x="3005854" y="3328352"/>
              <a:ext cx="1013696" cy="3798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25EE6FA5-42C6-4325-9015-21D3B3E37831}"/>
              </a:ext>
            </a:extLst>
          </p:cNvPr>
          <p:cNvGrpSpPr/>
          <p:nvPr/>
        </p:nvGrpSpPr>
        <p:grpSpPr>
          <a:xfrm>
            <a:off x="5800726" y="3788707"/>
            <a:ext cx="4397329" cy="800632"/>
            <a:chOff x="-86294" y="3138419"/>
            <a:chExt cx="4397329" cy="800632"/>
          </a:xfrm>
        </p:grpSpPr>
        <p:sp>
          <p:nvSpPr>
            <p:cNvPr id="20" name="ZoneTexte 19">
              <a:extLst>
                <a:ext uri="{FF2B5EF4-FFF2-40B4-BE49-F238E27FC236}">
                  <a16:creationId xmlns:a16="http://schemas.microsoft.com/office/drawing/2014/main" id="{3E1FEBC0-37B2-4C6C-A02A-FE1D04245F64}"/>
                </a:ext>
              </a:extLst>
            </p:cNvPr>
            <p:cNvSpPr txBox="1"/>
            <p:nvPr/>
          </p:nvSpPr>
          <p:spPr>
            <a:xfrm>
              <a:off x="673966" y="3477386"/>
              <a:ext cx="3637069" cy="461665"/>
            </a:xfrm>
            <a:prstGeom prst="rect">
              <a:avLst/>
            </a:prstGeom>
            <a:noFill/>
          </p:spPr>
          <p:txBody>
            <a:bodyPr wrap="square" rtlCol="0">
              <a:spAutoFit/>
            </a:bodyPr>
            <a:lstStyle/>
            <a:p>
              <a:r>
                <a:rPr lang="fr-CA" sz="2400" b="1" dirty="0">
                  <a:solidFill>
                    <a:srgbClr val="FFC000"/>
                  </a:solidFill>
                </a:rPr>
                <a:t>Nombre de moles (mol)</a:t>
              </a:r>
            </a:p>
          </p:txBody>
        </p:sp>
        <p:cxnSp>
          <p:nvCxnSpPr>
            <p:cNvPr id="21" name="Connecteur droit 20">
              <a:extLst>
                <a:ext uri="{FF2B5EF4-FFF2-40B4-BE49-F238E27FC236}">
                  <a16:creationId xmlns:a16="http://schemas.microsoft.com/office/drawing/2014/main" id="{1B0366D9-A854-4712-873F-C1EEB2ACB7F7}"/>
                </a:ext>
              </a:extLst>
            </p:cNvPr>
            <p:cNvCxnSpPr>
              <a:cxnSpLocks/>
              <a:stCxn id="20" idx="1"/>
            </p:cNvCxnSpPr>
            <p:nvPr/>
          </p:nvCxnSpPr>
          <p:spPr>
            <a:xfrm flipH="1" flipV="1">
              <a:off x="-86294" y="3138419"/>
              <a:ext cx="760260" cy="569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6" name="Groupe 25">
            <a:extLst>
              <a:ext uri="{FF2B5EF4-FFF2-40B4-BE49-F238E27FC236}">
                <a16:creationId xmlns:a16="http://schemas.microsoft.com/office/drawing/2014/main" id="{E508A29C-30D2-405F-8EBF-97D2E75C00C6}"/>
              </a:ext>
            </a:extLst>
          </p:cNvPr>
          <p:cNvGrpSpPr/>
          <p:nvPr/>
        </p:nvGrpSpPr>
        <p:grpSpPr>
          <a:xfrm>
            <a:off x="6886575" y="3229484"/>
            <a:ext cx="4425905" cy="461665"/>
            <a:chOff x="-114870" y="3477386"/>
            <a:chExt cx="4425905" cy="461665"/>
          </a:xfrm>
        </p:grpSpPr>
        <p:sp>
          <p:nvSpPr>
            <p:cNvPr id="27" name="ZoneTexte 26">
              <a:extLst>
                <a:ext uri="{FF2B5EF4-FFF2-40B4-BE49-F238E27FC236}">
                  <a16:creationId xmlns:a16="http://schemas.microsoft.com/office/drawing/2014/main" id="{8F3A6B34-DEC9-4474-AE11-35DA6C42CB98}"/>
                </a:ext>
              </a:extLst>
            </p:cNvPr>
            <p:cNvSpPr txBox="1"/>
            <p:nvPr/>
          </p:nvSpPr>
          <p:spPr>
            <a:xfrm>
              <a:off x="673966" y="3477386"/>
              <a:ext cx="3637069" cy="461665"/>
            </a:xfrm>
            <a:prstGeom prst="rect">
              <a:avLst/>
            </a:prstGeom>
            <a:noFill/>
          </p:spPr>
          <p:txBody>
            <a:bodyPr wrap="square" rtlCol="0">
              <a:spAutoFit/>
            </a:bodyPr>
            <a:lstStyle/>
            <a:p>
              <a:r>
                <a:rPr lang="fr-CA" sz="2400" b="1" dirty="0">
                  <a:solidFill>
                    <a:schemeClr val="accent5"/>
                  </a:solidFill>
                </a:rPr>
                <a:t>Température (K)</a:t>
              </a:r>
            </a:p>
          </p:txBody>
        </p:sp>
        <p:cxnSp>
          <p:nvCxnSpPr>
            <p:cNvPr id="28" name="Connecteur droit 27">
              <a:extLst>
                <a:ext uri="{FF2B5EF4-FFF2-40B4-BE49-F238E27FC236}">
                  <a16:creationId xmlns:a16="http://schemas.microsoft.com/office/drawing/2014/main" id="{84CEE9A5-7946-4B1C-8012-FAA4DBD90A2E}"/>
                </a:ext>
              </a:extLst>
            </p:cNvPr>
            <p:cNvCxnSpPr>
              <a:cxnSpLocks/>
              <a:stCxn id="27" idx="1"/>
            </p:cNvCxnSpPr>
            <p:nvPr/>
          </p:nvCxnSpPr>
          <p:spPr>
            <a:xfrm flipH="1">
              <a:off x="-114870" y="3708219"/>
              <a:ext cx="78883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97E75ED1-BB25-4630-AECF-EA6310F8264E}"/>
              </a:ext>
            </a:extLst>
          </p:cNvPr>
          <p:cNvGrpSpPr/>
          <p:nvPr/>
        </p:nvGrpSpPr>
        <p:grpSpPr>
          <a:xfrm>
            <a:off x="6180857" y="2443859"/>
            <a:ext cx="6011143" cy="631726"/>
            <a:chOff x="-160624" y="3477386"/>
            <a:chExt cx="6011143" cy="631726"/>
          </a:xfrm>
        </p:grpSpPr>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772A0E70-FFE2-4AD5-879F-0835F01E529B}"/>
                    </a:ext>
                  </a:extLst>
                </p:cNvPr>
                <p:cNvSpPr txBox="1"/>
                <p:nvPr/>
              </p:nvSpPr>
              <p:spPr>
                <a:xfrm>
                  <a:off x="673966" y="3477386"/>
                  <a:ext cx="5176553" cy="631391"/>
                </a:xfrm>
                <a:prstGeom prst="rect">
                  <a:avLst/>
                </a:prstGeom>
                <a:noFill/>
              </p:spPr>
              <p:txBody>
                <a:bodyPr wrap="square" rtlCol="0">
                  <a:spAutoFit/>
                </a:bodyPr>
                <a:lstStyle/>
                <a:p>
                  <a:r>
                    <a:rPr lang="fr-CA" sz="2400" b="1" dirty="0">
                      <a:solidFill>
                        <a:schemeClr val="tx1"/>
                      </a:solidFill>
                    </a:rPr>
                    <a:t>constante des gaz </a:t>
                  </a:r>
                  <a:r>
                    <a:rPr lang="fr-CA" sz="2400" b="1" dirty="0"/>
                    <a:t>8,314 </a:t>
                  </a:r>
                  <a14:m>
                    <m:oMath xmlns:m="http://schemas.openxmlformats.org/officeDocument/2006/math">
                      <m:f>
                        <m:fPr>
                          <m:ctrlPr>
                            <a:rPr lang="fr-CA" sz="2400" b="1" i="1">
                              <a:latin typeface="Cambria Math" panose="02040503050406030204" pitchFamily="18" charset="0"/>
                            </a:rPr>
                          </m:ctrlPr>
                        </m:fPr>
                        <m:num>
                          <m:r>
                            <a:rPr lang="fr-CA" sz="2400" b="1" i="1">
                              <a:latin typeface="Cambria Math" panose="02040503050406030204" pitchFamily="18" charset="0"/>
                            </a:rPr>
                            <m:t>𝒌𝑷𝒂</m:t>
                          </m:r>
                          <m:r>
                            <a:rPr lang="fr-CA" sz="2400" b="1" i="1">
                              <a:latin typeface="Cambria Math" panose="02040503050406030204" pitchFamily="18" charset="0"/>
                            </a:rPr>
                            <m:t> ∙ </m:t>
                          </m:r>
                          <m:r>
                            <a:rPr lang="fr-CA" sz="2400" b="1" i="1">
                              <a:latin typeface="Cambria Math" panose="02040503050406030204" pitchFamily="18" charset="0"/>
                              <a:ea typeface="Cambria Math" panose="02040503050406030204" pitchFamily="18" charset="0"/>
                            </a:rPr>
                            <m:t>𝑳</m:t>
                          </m:r>
                        </m:num>
                        <m:den>
                          <m:r>
                            <a:rPr lang="fr-CA" sz="2400" b="1" i="1">
                              <a:latin typeface="Cambria Math" panose="02040503050406030204" pitchFamily="18" charset="0"/>
                            </a:rPr>
                            <m:t>𝒎𝒐𝒍</m:t>
                          </m:r>
                          <m:r>
                            <a:rPr lang="fr-CA" sz="2400" b="1" i="1">
                              <a:latin typeface="Cambria Math" panose="02040503050406030204" pitchFamily="18" charset="0"/>
                            </a:rPr>
                            <m:t> ∙ </m:t>
                          </m:r>
                          <m:r>
                            <a:rPr lang="fr-CA" sz="2400" b="1" i="1">
                              <a:latin typeface="Cambria Math" panose="02040503050406030204" pitchFamily="18" charset="0"/>
                              <a:ea typeface="Cambria Math" panose="02040503050406030204" pitchFamily="18" charset="0"/>
                            </a:rPr>
                            <m:t>𝑲</m:t>
                          </m:r>
                        </m:den>
                      </m:f>
                    </m:oMath>
                  </a14:m>
                  <a:endParaRPr lang="fr-CA" sz="2400" b="1" dirty="0">
                    <a:solidFill>
                      <a:schemeClr val="tx1"/>
                    </a:solidFill>
                  </a:endParaRPr>
                </a:p>
              </p:txBody>
            </p:sp>
          </mc:Choice>
          <mc:Fallback xmlns="">
            <p:sp>
              <p:nvSpPr>
                <p:cNvPr id="31" name="ZoneTexte 30">
                  <a:extLst>
                    <a:ext uri="{FF2B5EF4-FFF2-40B4-BE49-F238E27FC236}">
                      <a16:creationId xmlns:a16="http://schemas.microsoft.com/office/drawing/2014/main" id="{772A0E70-FFE2-4AD5-879F-0835F01E529B}"/>
                    </a:ext>
                  </a:extLst>
                </p:cNvPr>
                <p:cNvSpPr txBox="1">
                  <a:spLocks noRot="1" noChangeAspect="1" noMove="1" noResize="1" noEditPoints="1" noAdjustHandles="1" noChangeArrowheads="1" noChangeShapeType="1" noTextEdit="1"/>
                </p:cNvSpPr>
                <p:nvPr/>
              </p:nvSpPr>
              <p:spPr>
                <a:xfrm>
                  <a:off x="673966" y="3477386"/>
                  <a:ext cx="5176553" cy="631391"/>
                </a:xfrm>
                <a:prstGeom prst="rect">
                  <a:avLst/>
                </a:prstGeom>
                <a:blipFill>
                  <a:blip r:embed="rId4"/>
                  <a:stretch>
                    <a:fillRect l="-1765" b="-7767"/>
                  </a:stretch>
                </a:blipFill>
              </p:spPr>
              <p:txBody>
                <a:bodyPr/>
                <a:lstStyle/>
                <a:p>
                  <a:r>
                    <a:rPr lang="fr-CA">
                      <a:noFill/>
                    </a:rPr>
                    <a:t> </a:t>
                  </a:r>
                </a:p>
              </p:txBody>
            </p:sp>
          </mc:Fallback>
        </mc:AlternateContent>
        <p:cxnSp>
          <p:nvCxnSpPr>
            <p:cNvPr id="32" name="Connecteur droit 31">
              <a:extLst>
                <a:ext uri="{FF2B5EF4-FFF2-40B4-BE49-F238E27FC236}">
                  <a16:creationId xmlns:a16="http://schemas.microsoft.com/office/drawing/2014/main" id="{7224DF6A-C6DD-4C53-9CE2-36944AD727BB}"/>
                </a:ext>
              </a:extLst>
            </p:cNvPr>
            <p:cNvCxnSpPr>
              <a:cxnSpLocks/>
              <a:stCxn id="31" idx="1"/>
            </p:cNvCxnSpPr>
            <p:nvPr/>
          </p:nvCxnSpPr>
          <p:spPr>
            <a:xfrm flipH="1">
              <a:off x="-160624" y="3793082"/>
              <a:ext cx="834590" cy="316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8D4B02A-66B6-405F-945F-17F4395BBC03}"/>
                  </a:ext>
                </a:extLst>
              </p:cNvPr>
              <p:cNvSpPr txBox="1"/>
              <p:nvPr/>
            </p:nvSpPr>
            <p:spPr>
              <a:xfrm>
                <a:off x="375521" y="4952458"/>
                <a:ext cx="11221563" cy="1525033"/>
              </a:xfrm>
              <a:prstGeom prst="rect">
                <a:avLst/>
              </a:prstGeom>
              <a:noFill/>
            </p:spPr>
            <p:txBody>
              <a:bodyPr wrap="square" rtlCol="0">
                <a:spAutoFit/>
              </a:bodyPr>
              <a:lstStyle/>
              <a:p>
                <a:r>
                  <a:rPr lang="fr-CA" sz="2400" dirty="0"/>
                  <a:t>La constante R peut aussi s’exprimer en:</a:t>
                </a:r>
              </a:p>
              <a:p>
                <a:pPr marL="285750" indent="-285750">
                  <a:buFont typeface="Arial" panose="020B0604020202020204" pitchFamily="34" charset="0"/>
                  <a:buChar char="•"/>
                </a:pPr>
                <a:r>
                  <a:rPr lang="fr-CA" sz="2400" dirty="0"/>
                  <a:t>R = 0,082057 </a:t>
                </a:r>
                <a14:m>
                  <m:oMath xmlns:m="http://schemas.openxmlformats.org/officeDocument/2006/math">
                    <m:f>
                      <m:fPr>
                        <m:ctrlPr>
                          <a:rPr lang="fr-CA" sz="2400" b="1" i="1">
                            <a:latin typeface="Cambria Math" panose="02040503050406030204" pitchFamily="18" charset="0"/>
                          </a:rPr>
                        </m:ctrlPr>
                      </m:fPr>
                      <m:num>
                        <m:r>
                          <a:rPr lang="fr-CA" sz="2400" b="1" i="1">
                            <a:latin typeface="Cambria Math" panose="02040503050406030204" pitchFamily="18" charset="0"/>
                          </a:rPr>
                          <m:t>𝒂𝒕𝒎</m:t>
                        </m:r>
                        <m:r>
                          <a:rPr lang="fr-CA" sz="2400" b="1" i="1">
                            <a:latin typeface="Cambria Math" panose="02040503050406030204" pitchFamily="18" charset="0"/>
                          </a:rPr>
                          <m:t> ∙ </m:t>
                        </m:r>
                        <m:r>
                          <a:rPr lang="fr-CA" sz="2400" b="1" i="1">
                            <a:latin typeface="Cambria Math" panose="02040503050406030204" pitchFamily="18" charset="0"/>
                            <a:ea typeface="Cambria Math" panose="02040503050406030204" pitchFamily="18" charset="0"/>
                          </a:rPr>
                          <m:t>𝑳</m:t>
                        </m:r>
                      </m:num>
                      <m:den>
                        <m:r>
                          <a:rPr lang="fr-CA" sz="2400" b="1" i="1">
                            <a:latin typeface="Cambria Math" panose="02040503050406030204" pitchFamily="18" charset="0"/>
                          </a:rPr>
                          <m:t>𝒎𝒐𝒍</m:t>
                        </m:r>
                        <m:r>
                          <a:rPr lang="fr-CA" sz="2400" b="1" i="1">
                            <a:latin typeface="Cambria Math" panose="02040503050406030204" pitchFamily="18" charset="0"/>
                          </a:rPr>
                          <m:t> ∙ </m:t>
                        </m:r>
                        <m:r>
                          <a:rPr lang="fr-CA" sz="2400" b="1" i="1">
                            <a:latin typeface="Cambria Math" panose="02040503050406030204" pitchFamily="18" charset="0"/>
                            <a:ea typeface="Cambria Math" panose="02040503050406030204" pitchFamily="18" charset="0"/>
                          </a:rPr>
                          <m:t>𝑲</m:t>
                        </m:r>
                      </m:den>
                    </m:f>
                  </m:oMath>
                </a14:m>
                <a:endParaRPr lang="fr-CA" sz="2400" b="1" dirty="0">
                  <a:ea typeface="Cambria Math" panose="02040503050406030204" pitchFamily="18" charset="0"/>
                </a:endParaRPr>
              </a:p>
              <a:p>
                <a:pPr marL="285750" indent="-285750">
                  <a:buFont typeface="Arial" panose="020B0604020202020204" pitchFamily="34" charset="0"/>
                  <a:buChar char="•"/>
                </a:pPr>
                <a:r>
                  <a:rPr lang="fr-CA" sz="2400" dirty="0"/>
                  <a:t>R = 8,314 </a:t>
                </a:r>
                <a14:m>
                  <m:oMath xmlns:m="http://schemas.openxmlformats.org/officeDocument/2006/math">
                    <m:f>
                      <m:fPr>
                        <m:ctrlPr>
                          <a:rPr lang="fr-CA" sz="2400" b="1" i="1">
                            <a:latin typeface="Cambria Math" panose="02040503050406030204" pitchFamily="18" charset="0"/>
                          </a:rPr>
                        </m:ctrlPr>
                      </m:fPr>
                      <m:num>
                        <m:r>
                          <a:rPr lang="fr-CA" sz="2400" b="1" i="1">
                            <a:latin typeface="Cambria Math" panose="02040503050406030204" pitchFamily="18" charset="0"/>
                          </a:rPr>
                          <m:t>𝑱</m:t>
                        </m:r>
                      </m:num>
                      <m:den>
                        <m:r>
                          <a:rPr lang="fr-CA" sz="2400" b="1" i="1">
                            <a:latin typeface="Cambria Math" panose="02040503050406030204" pitchFamily="18" charset="0"/>
                          </a:rPr>
                          <m:t>𝒎𝒐𝒍</m:t>
                        </m:r>
                        <m:r>
                          <a:rPr lang="fr-CA" sz="2400" b="1" i="1">
                            <a:latin typeface="Cambria Math" panose="02040503050406030204" pitchFamily="18" charset="0"/>
                          </a:rPr>
                          <m:t> ∙ </m:t>
                        </m:r>
                        <m:r>
                          <a:rPr lang="fr-CA" sz="2400" b="1" i="1">
                            <a:latin typeface="Cambria Math" panose="02040503050406030204" pitchFamily="18" charset="0"/>
                            <a:ea typeface="Cambria Math" panose="02040503050406030204" pitchFamily="18" charset="0"/>
                          </a:rPr>
                          <m:t>𝑲</m:t>
                        </m:r>
                      </m:den>
                    </m:f>
                  </m:oMath>
                </a14:m>
                <a:endParaRPr lang="fr-CA" sz="2400" dirty="0"/>
              </a:p>
            </p:txBody>
          </p:sp>
        </mc:Choice>
        <mc:Fallback xmlns="">
          <p:sp>
            <p:nvSpPr>
              <p:cNvPr id="10" name="ZoneTexte 9">
                <a:extLst>
                  <a:ext uri="{FF2B5EF4-FFF2-40B4-BE49-F238E27FC236}">
                    <a16:creationId xmlns:a16="http://schemas.microsoft.com/office/drawing/2014/main" id="{A8D4B02A-66B6-405F-945F-17F4395BBC03}"/>
                  </a:ext>
                </a:extLst>
              </p:cNvPr>
              <p:cNvSpPr txBox="1">
                <a:spLocks noRot="1" noChangeAspect="1" noMove="1" noResize="1" noEditPoints="1" noAdjustHandles="1" noChangeArrowheads="1" noChangeShapeType="1" noTextEdit="1"/>
              </p:cNvSpPr>
              <p:nvPr/>
            </p:nvSpPr>
            <p:spPr>
              <a:xfrm>
                <a:off x="375521" y="4952458"/>
                <a:ext cx="11221563" cy="1525033"/>
              </a:xfrm>
              <a:prstGeom prst="rect">
                <a:avLst/>
              </a:prstGeom>
              <a:blipFill>
                <a:blip r:embed="rId5"/>
                <a:stretch>
                  <a:fillRect l="-870" t="-3187" b="-1992"/>
                </a:stretch>
              </a:blipFill>
            </p:spPr>
            <p:txBody>
              <a:bodyPr/>
              <a:lstStyle/>
              <a:p>
                <a:r>
                  <a:rPr lang="fr-CA">
                    <a:noFill/>
                  </a:rPr>
                  <a:t> </a:t>
                </a:r>
              </a:p>
            </p:txBody>
          </p:sp>
        </mc:Fallback>
      </mc:AlternateContent>
      <p:sp>
        <p:nvSpPr>
          <p:cNvPr id="23" name="Titre 1">
            <a:extLst>
              <a:ext uri="{FF2B5EF4-FFF2-40B4-BE49-F238E27FC236}">
                <a16:creationId xmlns:a16="http://schemas.microsoft.com/office/drawing/2014/main" id="{A364E8C9-9B6A-485B-AA67-471D02B6A17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57228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D’où provient la loi générale des gaz?</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55777A08-C612-4A74-9F81-B92DE154A379}"/>
                  </a:ext>
                </a:extLst>
              </p:cNvPr>
              <p:cNvSpPr>
                <a:spLocks noGrp="1"/>
              </p:cNvSpPr>
              <p:nvPr>
                <p:ph idx="1"/>
              </p:nvPr>
            </p:nvSpPr>
            <p:spPr>
              <a:xfrm>
                <a:off x="683500" y="1990722"/>
                <a:ext cx="9613861" cy="834045"/>
              </a:xfrm>
            </p:spPr>
            <p:txBody>
              <a:bodyPr anchor="ctr">
                <a:noAutofit/>
              </a:bodyPr>
              <a:lstStyle/>
              <a:p>
                <a:pPr marL="0" indent="0" algn="ctr">
                  <a:lnSpc>
                    <a:spcPct val="100000"/>
                  </a:lnSpc>
                  <a:buNone/>
                </a:pPr>
                <a14:m>
                  <m:oMathPara xmlns:m="http://schemas.openxmlformats.org/officeDocument/2006/math">
                    <m:oMathParaPr>
                      <m:jc m:val="centerGroup"/>
                    </m:oMathParaPr>
                    <m:oMath xmlns:m="http://schemas.openxmlformats.org/officeDocument/2006/math">
                      <m:f>
                        <m:fPr>
                          <m:ctrlPr>
                            <a:rPr lang="fr-CA" b="1" i="1" smtClean="0">
                              <a:solidFill>
                                <a:schemeClr val="tx1"/>
                              </a:solidFill>
                              <a:latin typeface="Cambria Math" panose="02040503050406030204" pitchFamily="18" charset="0"/>
                            </a:rPr>
                          </m:ctrlPr>
                        </m:fPr>
                        <m:num>
                          <m:sSub>
                            <m:sSubPr>
                              <m:ctrlPr>
                                <a:rPr lang="fr-CA" b="1" i="1" smtClean="0">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𝟏</m:t>
                              </m:r>
                            </m:sub>
                          </m:sSub>
                          <m:sSub>
                            <m:sSubPr>
                              <m:ctrlPr>
                                <a:rPr lang="fr-CA" b="1" i="1" smtClean="0">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𝑽</m:t>
                              </m:r>
                            </m:e>
                            <m:sub>
                              <m:r>
                                <a:rPr lang="fr-CA" b="1" i="1" smtClean="0">
                                  <a:solidFill>
                                    <a:schemeClr val="tx1"/>
                                  </a:solidFill>
                                  <a:latin typeface="Cambria Math" panose="02040503050406030204" pitchFamily="18" charset="0"/>
                                </a:rPr>
                                <m:t>𝟏</m:t>
                              </m:r>
                            </m:sub>
                          </m:sSub>
                        </m:num>
                        <m:den>
                          <m:sSub>
                            <m:sSubPr>
                              <m:ctrlPr>
                                <a:rPr lang="fr-CA"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𝒏</m:t>
                              </m:r>
                            </m:e>
                            <m:sub>
                              <m:r>
                                <a:rPr lang="fr-CA" b="1" i="1">
                                  <a:solidFill>
                                    <a:schemeClr val="tx1"/>
                                  </a:solidFill>
                                  <a:latin typeface="Cambria Math" panose="02040503050406030204" pitchFamily="18" charset="0"/>
                                </a:rPr>
                                <m:t>𝟏</m:t>
                              </m:r>
                            </m:sub>
                          </m:sSub>
                          <m:sSub>
                            <m:sSubPr>
                              <m:ctrlPr>
                                <a:rPr lang="fr-CA" b="1" i="1">
                                  <a:solidFill>
                                    <a:schemeClr val="tx1"/>
                                  </a:solidFill>
                                  <a:latin typeface="Cambria Math" panose="02040503050406030204" pitchFamily="18" charset="0"/>
                                </a:rPr>
                              </m:ctrlPr>
                            </m:sSubPr>
                            <m:e>
                              <m:r>
                                <a:rPr lang="fr-CA" b="1" i="1" smtClean="0">
                                  <a:solidFill>
                                    <a:schemeClr val="tx1"/>
                                  </a:solidFill>
                                  <a:latin typeface="Cambria Math" panose="02040503050406030204" pitchFamily="18" charset="0"/>
                                </a:rPr>
                                <m:t>𝑻</m:t>
                              </m:r>
                            </m:e>
                            <m:sub>
                              <m:r>
                                <a:rPr lang="fr-CA" b="1" i="1">
                                  <a:solidFill>
                                    <a:schemeClr val="tx1"/>
                                  </a:solidFill>
                                  <a:latin typeface="Cambria Math" panose="02040503050406030204" pitchFamily="18" charset="0"/>
                                </a:rPr>
                                <m:t>𝟏</m:t>
                              </m:r>
                            </m:sub>
                          </m:sSub>
                        </m:den>
                      </m:f>
                      <m:r>
                        <a:rPr lang="fr-CA" b="1" i="1" smtClean="0">
                          <a:solidFill>
                            <a:schemeClr val="tx1"/>
                          </a:solidFill>
                          <a:latin typeface="Cambria Math" panose="02040503050406030204" pitchFamily="18" charset="0"/>
                          <a:ea typeface="Cambria Math" panose="02040503050406030204" pitchFamily="18" charset="0"/>
                        </a:rPr>
                        <m:t>=</m:t>
                      </m:r>
                      <m:f>
                        <m:fPr>
                          <m:ctrlPr>
                            <a:rPr lang="fr-CA" b="1" i="1">
                              <a:solidFill>
                                <a:schemeClr val="tx1"/>
                              </a:solidFill>
                              <a:latin typeface="Cambria Math" panose="02040503050406030204" pitchFamily="18" charset="0"/>
                            </a:rPr>
                          </m:ctrlPr>
                        </m:fPr>
                        <m:num>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𝑷</m:t>
                              </m:r>
                            </m:e>
                            <m:sub>
                              <m:r>
                                <a:rPr lang="fr-CA" b="1" i="1" smtClean="0">
                                  <a:solidFill>
                                    <a:schemeClr val="tx1"/>
                                  </a:solidFill>
                                  <a:latin typeface="Cambria Math" panose="02040503050406030204" pitchFamily="18" charset="0"/>
                                </a:rPr>
                                <m:t>𝟐</m:t>
                              </m:r>
                            </m:sub>
                          </m:sSub>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𝑽</m:t>
                              </m:r>
                            </m:e>
                            <m:sub>
                              <m:r>
                                <a:rPr lang="fr-CA" b="1" i="1" smtClean="0">
                                  <a:solidFill>
                                    <a:schemeClr val="tx1"/>
                                  </a:solidFill>
                                  <a:latin typeface="Cambria Math" panose="02040503050406030204" pitchFamily="18" charset="0"/>
                                </a:rPr>
                                <m:t>𝟐</m:t>
                              </m:r>
                            </m:sub>
                          </m:sSub>
                        </m:num>
                        <m:den>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𝒏</m:t>
                              </m:r>
                            </m:e>
                            <m:sub>
                              <m:r>
                                <a:rPr lang="fr-CA" b="1" i="1" smtClean="0">
                                  <a:solidFill>
                                    <a:schemeClr val="tx1"/>
                                  </a:solidFill>
                                  <a:latin typeface="Cambria Math" panose="02040503050406030204" pitchFamily="18" charset="0"/>
                                </a:rPr>
                                <m:t>𝟐</m:t>
                              </m:r>
                            </m:sub>
                          </m:sSub>
                          <m:sSub>
                            <m:sSubPr>
                              <m:ctrlPr>
                                <a:rPr lang="fr-CA" b="1" i="1">
                                  <a:solidFill>
                                    <a:schemeClr val="tx1"/>
                                  </a:solidFill>
                                  <a:latin typeface="Cambria Math" panose="02040503050406030204" pitchFamily="18" charset="0"/>
                                </a:rPr>
                              </m:ctrlPr>
                            </m:sSubPr>
                            <m:e>
                              <m:r>
                                <a:rPr lang="fr-CA" b="1" i="1">
                                  <a:solidFill>
                                    <a:schemeClr val="tx1"/>
                                  </a:solidFill>
                                  <a:latin typeface="Cambria Math" panose="02040503050406030204" pitchFamily="18" charset="0"/>
                                </a:rPr>
                                <m:t>𝑻</m:t>
                              </m:r>
                            </m:e>
                            <m:sub>
                              <m:r>
                                <a:rPr lang="fr-CA" b="1" i="1" smtClean="0">
                                  <a:solidFill>
                                    <a:schemeClr val="tx1"/>
                                  </a:solidFill>
                                  <a:latin typeface="Cambria Math" panose="02040503050406030204" pitchFamily="18" charset="0"/>
                                </a:rPr>
                                <m:t>𝟐</m:t>
                              </m:r>
                            </m:sub>
                          </m:sSub>
                        </m:den>
                      </m:f>
                    </m:oMath>
                  </m:oMathPara>
                </a14:m>
                <a:endParaRPr lang="fr-CA" b="1" dirty="0">
                  <a:solidFill>
                    <a:schemeClr val="tx1"/>
                  </a:solidFill>
                </a:endParaRPr>
              </a:p>
            </p:txBody>
          </p:sp>
        </mc:Choice>
        <mc:Fallback xmlns="">
          <p:sp>
            <p:nvSpPr>
              <p:cNvPr id="3" name="Espace réservé du contenu 2">
                <a:extLst>
                  <a:ext uri="{FF2B5EF4-FFF2-40B4-BE49-F238E27FC236}">
                    <a16:creationId xmlns:a16="http://schemas.microsoft.com/office/drawing/2014/main" id="{55777A08-C612-4A74-9F81-B92DE154A379}"/>
                  </a:ext>
                </a:extLst>
              </p:cNvPr>
              <p:cNvSpPr>
                <a:spLocks noGrp="1" noRot="1" noChangeAspect="1" noMove="1" noResize="1" noEditPoints="1" noAdjustHandles="1" noChangeArrowheads="1" noChangeShapeType="1" noTextEdit="1"/>
              </p:cNvSpPr>
              <p:nvPr>
                <p:ph idx="1"/>
              </p:nvPr>
            </p:nvSpPr>
            <p:spPr>
              <a:xfrm>
                <a:off x="683500" y="1990722"/>
                <a:ext cx="9613861" cy="834045"/>
              </a:xfrm>
              <a:blipFill>
                <a:blip r:embed="rId3"/>
                <a:stretch>
                  <a:fillRect/>
                </a:stretch>
              </a:blipFill>
            </p:spPr>
            <p:txBody>
              <a:bodyPr/>
              <a:lstStyle/>
              <a:p>
                <a:r>
                  <a:rPr lang="fr-CA">
                    <a:noFill/>
                  </a:rPr>
                  <a:t> </a:t>
                </a:r>
              </a:p>
            </p:txBody>
          </p:sp>
        </mc:Fallback>
      </mc:AlternateContent>
      <p:pic>
        <p:nvPicPr>
          <p:cNvPr id="5" name="Picture 4" descr="Free photo: Storm Clouds - Sky, Nobody, Ominous - Free Download ...">
            <a:extLst>
              <a:ext uri="{FF2B5EF4-FFF2-40B4-BE49-F238E27FC236}">
                <a16:creationId xmlns:a16="http://schemas.microsoft.com/office/drawing/2014/main" id="{8D5596E1-1154-4634-84E3-FE6C7BED6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51B6D362-4E9A-4C35-A1CD-25C6164EB9E5}"/>
              </a:ext>
            </a:extLst>
          </p:cNvPr>
          <p:cNvSpPr txBox="1">
            <a:spLocks/>
          </p:cNvSpPr>
          <p:nvPr/>
        </p:nvSpPr>
        <p:spPr>
          <a:xfrm>
            <a:off x="686676" y="2824767"/>
            <a:ext cx="9613861" cy="9906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dirty="0"/>
              <a:t>Nous savons qu’un gaz doit respecter la loi des gaz parfaits. </a:t>
            </a:r>
          </a:p>
          <a:p>
            <a:pPr marL="0" indent="0">
              <a:lnSpc>
                <a:spcPct val="100000"/>
              </a:lnSpc>
              <a:buNone/>
            </a:pPr>
            <a:r>
              <a:rPr lang="fr-CA" dirty="0"/>
              <a:t>Cette loi est…</a:t>
            </a:r>
          </a:p>
        </p:txBody>
      </p:sp>
      <p:sp>
        <p:nvSpPr>
          <p:cNvPr id="7" name="Espace réservé du contenu 2">
            <a:extLst>
              <a:ext uri="{FF2B5EF4-FFF2-40B4-BE49-F238E27FC236}">
                <a16:creationId xmlns:a16="http://schemas.microsoft.com/office/drawing/2014/main" id="{6BE7D8E4-3AA6-4C2A-AEDA-E244D10F03B0}"/>
              </a:ext>
            </a:extLst>
          </p:cNvPr>
          <p:cNvSpPr txBox="1">
            <a:spLocks/>
          </p:cNvSpPr>
          <p:nvPr/>
        </p:nvSpPr>
        <p:spPr>
          <a:xfrm>
            <a:off x="4574874" y="3309341"/>
            <a:ext cx="1824753" cy="50602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2800" b="1" dirty="0"/>
              <a:t>PV = </a:t>
            </a:r>
            <a:r>
              <a:rPr lang="fr-CA" sz="2800" b="1" dirty="0" err="1"/>
              <a:t>nRT</a:t>
            </a:r>
            <a:endParaRPr lang="fr-CA" sz="2800" b="1" dirty="0"/>
          </a:p>
        </p:txBody>
      </p:sp>
      <mc:AlternateContent xmlns:mc="http://schemas.openxmlformats.org/markup-compatibility/2006" xmlns:a14="http://schemas.microsoft.com/office/drawing/2010/main">
        <mc:Choice Requires="a14">
          <p:sp>
            <p:nvSpPr>
              <p:cNvPr id="8" name="Espace réservé du contenu 2">
                <a:extLst>
                  <a:ext uri="{FF2B5EF4-FFF2-40B4-BE49-F238E27FC236}">
                    <a16:creationId xmlns:a16="http://schemas.microsoft.com/office/drawing/2014/main" id="{CD3C86F6-1CF9-4642-89CD-F7B43205D519}"/>
                  </a:ext>
                </a:extLst>
              </p:cNvPr>
              <p:cNvSpPr txBox="1">
                <a:spLocks/>
              </p:cNvSpPr>
              <p:nvPr/>
            </p:nvSpPr>
            <p:spPr>
              <a:xfrm>
                <a:off x="686676" y="3815368"/>
                <a:ext cx="9613861" cy="12382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dirty="0"/>
                  <a:t>Pour n’importe quel gaz, nous savons que</a:t>
                </a:r>
              </a:p>
              <a:p>
                <a:pPr marL="0" indent="0">
                  <a:lnSpc>
                    <a:spcPct val="100000"/>
                  </a:lnSpc>
                  <a:buFont typeface="Arial" panose="020B0604020202020204" pitchFamily="34" charset="0"/>
                  <a:buNone/>
                </a:pPr>
                <a14:m>
                  <m:oMathPara xmlns:m="http://schemas.openxmlformats.org/officeDocument/2006/math">
                    <m:oMathParaPr>
                      <m:jc m:val="center"/>
                    </m:oMathParaPr>
                    <m:oMath xmlns:m="http://schemas.openxmlformats.org/officeDocument/2006/math">
                      <m:r>
                        <a:rPr lang="fr-CA" b="0" i="1" smtClean="0">
                          <a:latin typeface="Cambria Math" panose="02040503050406030204" pitchFamily="18" charset="0"/>
                        </a:rPr>
                        <m:t>𝑅</m:t>
                      </m:r>
                      <m:r>
                        <a:rPr lang="fr-CA" b="0" i="1" smtClean="0">
                          <a:latin typeface="Cambria Math" panose="02040503050406030204" pitchFamily="18" charset="0"/>
                        </a:rPr>
                        <m:t> = </m:t>
                      </m:r>
                      <m:f>
                        <m:fPr>
                          <m:ctrlPr>
                            <a:rPr lang="fr-CA" b="0" i="1" smtClean="0">
                              <a:latin typeface="Cambria Math" panose="02040503050406030204" pitchFamily="18" charset="0"/>
                              <a:ea typeface="Cambria Math" panose="02040503050406030204" pitchFamily="18" charset="0"/>
                            </a:rPr>
                          </m:ctrlPr>
                        </m:fPr>
                        <m:num>
                          <m:r>
                            <a:rPr lang="fr-CA" b="0" i="1" smtClean="0">
                              <a:latin typeface="Cambria Math" panose="02040503050406030204" pitchFamily="18" charset="0"/>
                              <a:ea typeface="Cambria Math" panose="02040503050406030204" pitchFamily="18" charset="0"/>
                            </a:rPr>
                            <m:t>𝑃𝑉</m:t>
                          </m:r>
                        </m:num>
                        <m:den>
                          <m:r>
                            <a:rPr lang="fr-CA" b="0" i="1" smtClean="0">
                              <a:latin typeface="Cambria Math" panose="02040503050406030204" pitchFamily="18" charset="0"/>
                              <a:ea typeface="Cambria Math" panose="02040503050406030204" pitchFamily="18" charset="0"/>
                            </a:rPr>
                            <m:t>𝑛𝑇</m:t>
                          </m:r>
                        </m:den>
                      </m:f>
                    </m:oMath>
                  </m:oMathPara>
                </a14:m>
                <a:endParaRPr lang="fr-CA" dirty="0"/>
              </a:p>
            </p:txBody>
          </p:sp>
        </mc:Choice>
        <mc:Fallback xmlns="">
          <p:sp>
            <p:nvSpPr>
              <p:cNvPr id="8" name="Espace réservé du contenu 2">
                <a:extLst>
                  <a:ext uri="{FF2B5EF4-FFF2-40B4-BE49-F238E27FC236}">
                    <a16:creationId xmlns:a16="http://schemas.microsoft.com/office/drawing/2014/main" id="{CD3C86F6-1CF9-4642-89CD-F7B43205D519}"/>
                  </a:ext>
                </a:extLst>
              </p:cNvPr>
              <p:cNvSpPr txBox="1">
                <a:spLocks noRot="1" noChangeAspect="1" noMove="1" noResize="1" noEditPoints="1" noAdjustHandles="1" noChangeArrowheads="1" noChangeShapeType="1" noTextEdit="1"/>
              </p:cNvSpPr>
              <p:nvPr/>
            </p:nvSpPr>
            <p:spPr>
              <a:xfrm>
                <a:off x="686676" y="3815368"/>
                <a:ext cx="9613861" cy="1238250"/>
              </a:xfrm>
              <a:prstGeom prst="rect">
                <a:avLst/>
              </a:prstGeom>
              <a:blipFill>
                <a:blip r:embed="rId5"/>
                <a:stretch>
                  <a:fillRect l="-888"/>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9" name="Espace réservé du contenu 2">
                <a:extLst>
                  <a:ext uri="{FF2B5EF4-FFF2-40B4-BE49-F238E27FC236}">
                    <a16:creationId xmlns:a16="http://schemas.microsoft.com/office/drawing/2014/main" id="{F81ABE46-2CFF-45B1-9FDB-566895BA5FE1}"/>
                  </a:ext>
                </a:extLst>
              </p:cNvPr>
              <p:cNvSpPr txBox="1">
                <a:spLocks/>
              </p:cNvSpPr>
              <p:nvPr/>
            </p:nvSpPr>
            <p:spPr>
              <a:xfrm>
                <a:off x="680319" y="4977418"/>
                <a:ext cx="9613861" cy="180438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r>
                  <a:rPr lang="fr-CA" dirty="0"/>
                  <a:t>Donc, si nous avons deux gaz (soit gaz 1 et gaz 2),</a:t>
                </a:r>
              </a:p>
              <a:p>
                <a:pPr marL="0" indent="0" algn="ctr">
                  <a:lnSpc>
                    <a:spcPct val="1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fr-CA" i="1" smtClean="0">
                              <a:latin typeface="Cambria Math" panose="02040503050406030204" pitchFamily="18" charset="0"/>
                            </a:rPr>
                          </m:ctrlPr>
                        </m:sSubPr>
                        <m:e>
                          <m:r>
                            <a:rPr lang="fr-CA" b="0" i="1" smtClean="0">
                              <a:latin typeface="Cambria Math" panose="02040503050406030204" pitchFamily="18" charset="0"/>
                            </a:rPr>
                            <m:t>𝑅</m:t>
                          </m:r>
                        </m:e>
                        <m:sub>
                          <m:r>
                            <a:rPr lang="fr-CA" b="0" i="1" smtClean="0">
                              <a:latin typeface="Cambria Math" panose="02040503050406030204" pitchFamily="18" charset="0"/>
                            </a:rPr>
                            <m:t>1</m:t>
                          </m:r>
                        </m:sub>
                      </m:sSub>
                      <m:r>
                        <a:rPr lang="fr-CA" i="1" smtClean="0">
                          <a:latin typeface="Cambria Math" panose="02040503050406030204" pitchFamily="18" charset="0"/>
                          <a:ea typeface="Cambria Math" panose="02040503050406030204" pitchFamily="18" charset="0"/>
                        </a:rPr>
                        <m:t>=</m:t>
                      </m:r>
                      <m:sSub>
                        <m:sSubPr>
                          <m:ctrlPr>
                            <a:rPr lang="fr-CA" i="1" smtClean="0">
                              <a:latin typeface="Cambria Math" panose="02040503050406030204" pitchFamily="18" charset="0"/>
                              <a:ea typeface="Cambria Math" panose="02040503050406030204" pitchFamily="18" charset="0"/>
                            </a:rPr>
                          </m:ctrlPr>
                        </m:sSubPr>
                        <m:e>
                          <m:r>
                            <a:rPr lang="fr-CA" b="0" i="1" smtClean="0">
                              <a:latin typeface="Cambria Math" panose="02040503050406030204" pitchFamily="18" charset="0"/>
                              <a:ea typeface="Cambria Math" panose="02040503050406030204" pitchFamily="18" charset="0"/>
                            </a:rPr>
                            <m:t>𝑅</m:t>
                          </m:r>
                        </m:e>
                        <m:sub>
                          <m:r>
                            <a:rPr lang="fr-CA" b="0" i="1" smtClean="0">
                              <a:latin typeface="Cambria Math" panose="02040503050406030204" pitchFamily="18" charset="0"/>
                              <a:ea typeface="Cambria Math" panose="02040503050406030204" pitchFamily="18" charset="0"/>
                            </a:rPr>
                            <m:t>2</m:t>
                          </m:r>
                        </m:sub>
                      </m:sSub>
                    </m:oMath>
                  </m:oMathPara>
                </a14:m>
                <a:endParaRPr lang="fr-CA" dirty="0"/>
              </a:p>
              <a:p>
                <a:pPr marL="0" indent="0" algn="ctr">
                  <a:lnSpc>
                    <a:spcPct val="100000"/>
                  </a:lnSpc>
                  <a:buFont typeface="Arial" panose="020B0604020202020204" pitchFamily="34" charset="0"/>
                  <a:buNone/>
                </a:pPr>
                <a:endParaRPr lang="fr-CA" sz="800" dirty="0"/>
              </a:p>
              <a:p>
                <a:pPr marL="0" indent="0">
                  <a:lnSpc>
                    <a:spcPct val="100000"/>
                  </a:lnSpc>
                  <a:buNone/>
                </a:pPr>
                <a14:m>
                  <m:oMathPara xmlns:m="http://schemas.openxmlformats.org/officeDocument/2006/math">
                    <m:oMathParaPr>
                      <m:jc m:val="center"/>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oMath>
                  </m:oMathPara>
                </a14:m>
                <a:endParaRPr lang="fr-CA" dirty="0"/>
              </a:p>
            </p:txBody>
          </p:sp>
        </mc:Choice>
        <mc:Fallback xmlns="">
          <p:sp>
            <p:nvSpPr>
              <p:cNvPr id="9" name="Espace réservé du contenu 2">
                <a:extLst>
                  <a:ext uri="{FF2B5EF4-FFF2-40B4-BE49-F238E27FC236}">
                    <a16:creationId xmlns:a16="http://schemas.microsoft.com/office/drawing/2014/main" id="{F81ABE46-2CFF-45B1-9FDB-566895BA5FE1}"/>
                  </a:ext>
                </a:extLst>
              </p:cNvPr>
              <p:cNvSpPr txBox="1">
                <a:spLocks noRot="1" noChangeAspect="1" noMove="1" noResize="1" noEditPoints="1" noAdjustHandles="1" noChangeArrowheads="1" noChangeShapeType="1" noTextEdit="1"/>
              </p:cNvSpPr>
              <p:nvPr/>
            </p:nvSpPr>
            <p:spPr>
              <a:xfrm>
                <a:off x="680319" y="4977418"/>
                <a:ext cx="9613861" cy="1804382"/>
              </a:xfrm>
              <a:prstGeom prst="rect">
                <a:avLst/>
              </a:prstGeom>
              <a:blipFill>
                <a:blip r:embed="rId6"/>
                <a:stretch>
                  <a:fillRect l="-888" t="-3041"/>
                </a:stretch>
              </a:blipFill>
            </p:spPr>
            <p:txBody>
              <a:bodyPr/>
              <a:lstStyle/>
              <a:p>
                <a:r>
                  <a:rPr lang="fr-CA">
                    <a:noFill/>
                  </a:rPr>
                  <a:t> </a:t>
                </a:r>
              </a:p>
            </p:txBody>
          </p:sp>
        </mc:Fallback>
      </mc:AlternateContent>
      <p:sp>
        <p:nvSpPr>
          <p:cNvPr id="10" name="Rectangle 9">
            <a:extLst>
              <a:ext uri="{FF2B5EF4-FFF2-40B4-BE49-F238E27FC236}">
                <a16:creationId xmlns:a16="http://schemas.microsoft.com/office/drawing/2014/main" id="{3CA2E1B2-CA7A-4F94-94D7-52AD4A35B6CE}"/>
              </a:ext>
            </a:extLst>
          </p:cNvPr>
          <p:cNvSpPr/>
          <p:nvPr/>
        </p:nvSpPr>
        <p:spPr>
          <a:xfrm>
            <a:off x="819150" y="1990722"/>
            <a:ext cx="9481387" cy="834045"/>
          </a:xfrm>
          <a:prstGeom prst="rect">
            <a:avLst/>
          </a:prstGeom>
          <a:noFill/>
          <a:ln>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F6D09780-D196-4BFF-AF84-2B2BF4F8EAA5}"/>
              </a:ext>
            </a:extLst>
          </p:cNvPr>
          <p:cNvSpPr/>
          <p:nvPr/>
        </p:nvSpPr>
        <p:spPr>
          <a:xfrm>
            <a:off x="819150" y="5950439"/>
            <a:ext cx="9481387" cy="834045"/>
          </a:xfrm>
          <a:prstGeom prst="rect">
            <a:avLst/>
          </a:prstGeom>
          <a:noFill/>
          <a:ln>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F72CFC71-9356-4B1E-934D-7E3DA5F1682D}"/>
              </a:ext>
            </a:extLst>
          </p:cNvPr>
          <p:cNvSpPr/>
          <p:nvPr/>
        </p:nvSpPr>
        <p:spPr>
          <a:xfrm>
            <a:off x="8953501" y="3429000"/>
            <a:ext cx="3238500" cy="203835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La température doit TOUJOURS être en Kelvin. Les unités de mesure des deux côtés de l’égalité doivent être identiques.</a:t>
            </a:r>
          </a:p>
        </p:txBody>
      </p:sp>
      <p:sp>
        <p:nvSpPr>
          <p:cNvPr id="14" name="Titre 1">
            <a:extLst>
              <a:ext uri="{FF2B5EF4-FFF2-40B4-BE49-F238E27FC236}">
                <a16:creationId xmlns:a16="http://schemas.microsoft.com/office/drawing/2014/main" id="{36970FBA-2542-4397-A05F-F5A4E73CF32E}"/>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925626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Démarche inverse</a:t>
            </a:r>
          </a:p>
        </p:txBody>
      </p:sp>
      <p:sp>
        <p:nvSpPr>
          <p:cNvPr id="3" name="Espace réservé du contenu 2"/>
          <p:cNvSpPr>
            <a:spLocks noGrp="1"/>
          </p:cNvSpPr>
          <p:nvPr>
            <p:ph idx="1"/>
          </p:nvPr>
        </p:nvSpPr>
        <p:spPr/>
        <p:txBody>
          <a:bodyPr/>
          <a:lstStyle/>
          <a:p>
            <a:r>
              <a:rPr lang="fr-CA" dirty="0"/>
              <a:t>On peut déduire les lois simples à partir de la loi générale.</a:t>
            </a:r>
          </a:p>
          <a:p>
            <a:endParaRPr lang="fr-CA" dirty="0"/>
          </a:p>
          <a:p>
            <a:r>
              <a:rPr lang="fr-CA" dirty="0"/>
              <a:t>Exemple:</a:t>
            </a:r>
          </a:p>
          <a:p>
            <a:pPr>
              <a:buNone/>
            </a:pPr>
            <a:r>
              <a:rPr lang="fr-CA" dirty="0"/>
              <a:t>    n = constante</a:t>
            </a:r>
          </a:p>
          <a:p>
            <a:pPr>
              <a:buNone/>
            </a:pPr>
            <a:r>
              <a:rPr lang="fr-CA" dirty="0"/>
              <a:t>    T = constante</a:t>
            </a:r>
          </a:p>
        </p:txBody>
      </p:sp>
      <p:graphicFrame>
        <p:nvGraphicFramePr>
          <p:cNvPr id="22531" name="Object 3"/>
          <p:cNvGraphicFramePr>
            <a:graphicFrameLocks noChangeAspect="1"/>
          </p:cNvGraphicFramePr>
          <p:nvPr/>
        </p:nvGraphicFramePr>
        <p:xfrm>
          <a:off x="6291263" y="2903538"/>
          <a:ext cx="2532062" cy="1477962"/>
        </p:xfrm>
        <a:graphic>
          <a:graphicData uri="http://schemas.openxmlformats.org/presentationml/2006/ole">
            <mc:AlternateContent xmlns:mc="http://schemas.openxmlformats.org/markup-compatibility/2006">
              <mc:Choice xmlns:v="urn:schemas-microsoft-com:vml" Requires="v">
                <p:oleObj spid="_x0000_s3074" name="Équation" r:id="rId3" imgW="761760" imgH="444240" progId="Equation.3">
                  <p:embed/>
                </p:oleObj>
              </mc:Choice>
              <mc:Fallback>
                <p:oleObj name="Équation" r:id="rId3" imgW="761760" imgH="444240" progId="Equation.3">
                  <p:embed/>
                  <p:pic>
                    <p:nvPicPr>
                      <p:cNvPr id="22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2903538"/>
                        <a:ext cx="2532062" cy="1477962"/>
                      </a:xfrm>
                      <a:prstGeom prst="rect">
                        <a:avLst/>
                      </a:prstGeom>
                      <a:solidFill>
                        <a:srgbClr val="FAC090"/>
                      </a:solidFill>
                    </p:spPr>
                  </p:pic>
                </p:oleObj>
              </mc:Fallback>
            </mc:AlternateContent>
          </a:graphicData>
        </a:graphic>
      </p:graphicFrame>
      <p:cxnSp>
        <p:nvCxnSpPr>
          <p:cNvPr id="8" name="Connecteur droit 7"/>
          <p:cNvCxnSpPr/>
          <p:nvPr/>
        </p:nvCxnSpPr>
        <p:spPr>
          <a:xfrm flipV="1">
            <a:off x="6384032" y="3789040"/>
            <a:ext cx="28803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816080" y="3717032"/>
            <a:ext cx="28803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7824192" y="3789040"/>
            <a:ext cx="28803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8256240" y="3717032"/>
            <a:ext cx="28803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2533" name="Object 5"/>
          <p:cNvGraphicFramePr>
            <a:graphicFrameLocks noChangeAspect="1"/>
          </p:cNvGraphicFramePr>
          <p:nvPr/>
        </p:nvGraphicFramePr>
        <p:xfrm>
          <a:off x="6312024" y="5229200"/>
          <a:ext cx="2527138" cy="792088"/>
        </p:xfrm>
        <a:graphic>
          <a:graphicData uri="http://schemas.openxmlformats.org/presentationml/2006/ole">
            <mc:AlternateContent xmlns:mc="http://schemas.openxmlformats.org/markup-compatibility/2006">
              <mc:Choice xmlns:v="urn:schemas-microsoft-com:vml" Requires="v">
                <p:oleObj spid="_x0000_s3075" name="Équation" r:id="rId5" imgW="685800" imgH="215640" progId="Equation.3">
                  <p:embed/>
                </p:oleObj>
              </mc:Choice>
              <mc:Fallback>
                <p:oleObj name="Équation" r:id="rId5" imgW="685800" imgH="215640" progId="Equation.3">
                  <p:embed/>
                  <p:pic>
                    <p:nvPicPr>
                      <p:cNvPr id="2253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024" y="5229200"/>
                        <a:ext cx="2527138"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Connecteur droit avec flèche 17"/>
          <p:cNvCxnSpPr/>
          <p:nvPr/>
        </p:nvCxnSpPr>
        <p:spPr>
          <a:xfrm>
            <a:off x="7464152" y="4365104"/>
            <a:ext cx="0"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608168" y="4653136"/>
            <a:ext cx="889924" cy="369332"/>
          </a:xfrm>
          <a:prstGeom prst="rect">
            <a:avLst/>
          </a:prstGeom>
          <a:noFill/>
        </p:spPr>
        <p:txBody>
          <a:bodyPr wrap="square" rtlCol="0">
            <a:spAutoFit/>
          </a:bodyPr>
          <a:lstStyle/>
          <a:p>
            <a:r>
              <a:rPr lang="fr-CA" sz="1800" dirty="0"/>
              <a:t>devient</a:t>
            </a:r>
          </a:p>
        </p:txBody>
      </p:sp>
    </p:spTree>
    <p:extLst>
      <p:ext uri="{BB962C8B-B14F-4D97-AF65-F5344CB8AC3E}">
        <p14:creationId xmlns:p14="http://schemas.microsoft.com/office/powerpoint/2010/main" val="283997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Avez-vous remarquez?</a:t>
            </a:r>
          </a:p>
        </p:txBody>
      </p:sp>
      <mc:AlternateContent xmlns:mc="http://schemas.openxmlformats.org/markup-compatibility/2006" xmlns:a14="http://schemas.microsoft.com/office/drawing/2010/main">
        <mc:Choice Requires="a14">
          <p:sp>
            <p:nvSpPr>
              <p:cNvPr id="13" name="Espace réservé du contenu 2">
                <a:extLst>
                  <a:ext uri="{FF2B5EF4-FFF2-40B4-BE49-F238E27FC236}">
                    <a16:creationId xmlns:a16="http://schemas.microsoft.com/office/drawing/2014/main" id="{F2E1F47F-DEAA-454C-A48F-93A761F0CE3C}"/>
                  </a:ext>
                </a:extLst>
              </p:cNvPr>
              <p:cNvSpPr txBox="1">
                <a:spLocks/>
              </p:cNvSpPr>
              <p:nvPr/>
            </p:nvSpPr>
            <p:spPr>
              <a:xfrm>
                <a:off x="4662486" y="2008523"/>
                <a:ext cx="2867025" cy="10809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fr-CA" sz="2800" b="1" i="1" smtClean="0">
                              <a:latin typeface="Cambria Math" panose="02040503050406030204" pitchFamily="18" charset="0"/>
                            </a:rPr>
                          </m:ctrlPr>
                        </m:fPr>
                        <m:num>
                          <m:sSub>
                            <m:sSubPr>
                              <m:ctrlPr>
                                <a:rPr lang="fr-CA" sz="2800" b="1" i="1" smtClean="0">
                                  <a:latin typeface="Cambria Math" panose="02040503050406030204" pitchFamily="18" charset="0"/>
                                </a:rPr>
                              </m:ctrlPr>
                            </m:sSubPr>
                            <m:e>
                              <m:r>
                                <a:rPr lang="fr-CA" sz="2800" b="1" i="1" smtClean="0">
                                  <a:latin typeface="Cambria Math" panose="02040503050406030204" pitchFamily="18" charset="0"/>
                                </a:rPr>
                                <m:t>𝑷</m:t>
                              </m:r>
                            </m:e>
                            <m:sub>
                              <m:r>
                                <a:rPr lang="fr-CA" sz="2800" b="1" i="1" smtClean="0">
                                  <a:latin typeface="Cambria Math" panose="02040503050406030204" pitchFamily="18" charset="0"/>
                                </a:rPr>
                                <m:t>𝟏</m:t>
                              </m:r>
                            </m:sub>
                          </m:sSub>
                          <m:sSub>
                            <m:sSubPr>
                              <m:ctrlPr>
                                <a:rPr lang="fr-CA" sz="2800" b="1" i="1" smtClean="0">
                                  <a:latin typeface="Cambria Math" panose="02040503050406030204" pitchFamily="18" charset="0"/>
                                </a:rPr>
                              </m:ctrlPr>
                            </m:sSubPr>
                            <m:e>
                              <m:r>
                                <a:rPr lang="fr-CA" sz="2800" b="1" i="1" smtClean="0">
                                  <a:latin typeface="Cambria Math" panose="02040503050406030204" pitchFamily="18" charset="0"/>
                                </a:rPr>
                                <m:t>𝑽</m:t>
                              </m:r>
                            </m:e>
                            <m:sub>
                              <m:r>
                                <a:rPr lang="fr-CA" sz="2800" b="1" i="1" smtClean="0">
                                  <a:latin typeface="Cambria Math" panose="02040503050406030204" pitchFamily="18" charset="0"/>
                                </a:rPr>
                                <m:t>𝟏</m:t>
                              </m:r>
                            </m:sub>
                          </m:sSub>
                        </m:num>
                        <m:den>
                          <m:sSub>
                            <m:sSubPr>
                              <m:ctrlPr>
                                <a:rPr lang="fr-CA" sz="2800" b="1" i="1">
                                  <a:latin typeface="Cambria Math" panose="02040503050406030204" pitchFamily="18" charset="0"/>
                                </a:rPr>
                              </m:ctrlPr>
                            </m:sSubPr>
                            <m:e>
                              <m:r>
                                <a:rPr lang="fr-CA" sz="2800" b="1" i="1" smtClean="0">
                                  <a:latin typeface="Cambria Math" panose="02040503050406030204" pitchFamily="18" charset="0"/>
                                </a:rPr>
                                <m:t>𝒏</m:t>
                              </m:r>
                            </m:e>
                            <m:sub>
                              <m:r>
                                <a:rPr lang="fr-CA" sz="2800" b="1" i="1">
                                  <a:latin typeface="Cambria Math" panose="02040503050406030204" pitchFamily="18" charset="0"/>
                                </a:rPr>
                                <m:t>𝟏</m:t>
                              </m:r>
                            </m:sub>
                          </m:sSub>
                          <m:sSub>
                            <m:sSubPr>
                              <m:ctrlPr>
                                <a:rPr lang="fr-CA" sz="2800" b="1" i="1">
                                  <a:latin typeface="Cambria Math" panose="02040503050406030204" pitchFamily="18" charset="0"/>
                                </a:rPr>
                              </m:ctrlPr>
                            </m:sSubPr>
                            <m:e>
                              <m:r>
                                <a:rPr lang="fr-CA" sz="2800" b="1" i="1" smtClean="0">
                                  <a:latin typeface="Cambria Math" panose="02040503050406030204" pitchFamily="18" charset="0"/>
                                </a:rPr>
                                <m:t>𝑻</m:t>
                              </m:r>
                            </m:e>
                            <m:sub>
                              <m:r>
                                <a:rPr lang="fr-CA" sz="2800" b="1" i="1">
                                  <a:latin typeface="Cambria Math" panose="02040503050406030204" pitchFamily="18" charset="0"/>
                                </a:rPr>
                                <m:t>𝟏</m:t>
                              </m:r>
                            </m:sub>
                          </m:sSub>
                        </m:den>
                      </m:f>
                      <m:r>
                        <a:rPr lang="fr-CA" sz="2800" b="1" i="1" smtClean="0">
                          <a:latin typeface="Cambria Math" panose="02040503050406030204" pitchFamily="18" charset="0"/>
                          <a:ea typeface="Cambria Math" panose="02040503050406030204" pitchFamily="18" charset="0"/>
                        </a:rPr>
                        <m:t>=</m:t>
                      </m:r>
                      <m:f>
                        <m:fPr>
                          <m:ctrlPr>
                            <a:rPr lang="fr-CA" sz="2800" b="1" i="1">
                              <a:latin typeface="Cambria Math" panose="02040503050406030204" pitchFamily="18" charset="0"/>
                            </a:rPr>
                          </m:ctrlPr>
                        </m:fPr>
                        <m:num>
                          <m:sSub>
                            <m:sSubPr>
                              <m:ctrlPr>
                                <a:rPr lang="fr-CA" sz="2800" b="1" i="1">
                                  <a:latin typeface="Cambria Math" panose="02040503050406030204" pitchFamily="18" charset="0"/>
                                </a:rPr>
                              </m:ctrlPr>
                            </m:sSubPr>
                            <m:e>
                              <m:r>
                                <a:rPr lang="fr-CA" sz="2800" b="1" i="1">
                                  <a:latin typeface="Cambria Math" panose="02040503050406030204" pitchFamily="18" charset="0"/>
                                </a:rPr>
                                <m:t>𝑷</m:t>
                              </m:r>
                            </m:e>
                            <m:sub>
                              <m:r>
                                <a:rPr lang="fr-CA" sz="2800" b="1" i="1" smtClean="0">
                                  <a:latin typeface="Cambria Math" panose="02040503050406030204" pitchFamily="18" charset="0"/>
                                </a:rPr>
                                <m:t>𝟐</m:t>
                              </m:r>
                            </m:sub>
                          </m:sSub>
                          <m:sSub>
                            <m:sSubPr>
                              <m:ctrlPr>
                                <a:rPr lang="fr-CA" sz="2800" b="1" i="1">
                                  <a:latin typeface="Cambria Math" panose="02040503050406030204" pitchFamily="18" charset="0"/>
                                </a:rPr>
                              </m:ctrlPr>
                            </m:sSubPr>
                            <m:e>
                              <m:r>
                                <a:rPr lang="fr-CA" sz="2800" b="1" i="1">
                                  <a:latin typeface="Cambria Math" panose="02040503050406030204" pitchFamily="18" charset="0"/>
                                </a:rPr>
                                <m:t>𝑽</m:t>
                              </m:r>
                            </m:e>
                            <m:sub>
                              <m:r>
                                <a:rPr lang="fr-CA" sz="2800" b="1" i="1" smtClean="0">
                                  <a:latin typeface="Cambria Math" panose="02040503050406030204" pitchFamily="18" charset="0"/>
                                </a:rPr>
                                <m:t>𝟐</m:t>
                              </m:r>
                            </m:sub>
                          </m:sSub>
                        </m:num>
                        <m:den>
                          <m:sSub>
                            <m:sSubPr>
                              <m:ctrlPr>
                                <a:rPr lang="fr-CA" sz="2800" b="1" i="1">
                                  <a:latin typeface="Cambria Math" panose="02040503050406030204" pitchFamily="18" charset="0"/>
                                </a:rPr>
                              </m:ctrlPr>
                            </m:sSubPr>
                            <m:e>
                              <m:r>
                                <a:rPr lang="fr-CA" sz="2800" b="1" i="1">
                                  <a:latin typeface="Cambria Math" panose="02040503050406030204" pitchFamily="18" charset="0"/>
                                </a:rPr>
                                <m:t>𝒏</m:t>
                              </m:r>
                            </m:e>
                            <m:sub>
                              <m:r>
                                <a:rPr lang="fr-CA" sz="2800" b="1" i="1" smtClean="0">
                                  <a:latin typeface="Cambria Math" panose="02040503050406030204" pitchFamily="18" charset="0"/>
                                </a:rPr>
                                <m:t>𝟐</m:t>
                              </m:r>
                            </m:sub>
                          </m:sSub>
                          <m:sSub>
                            <m:sSubPr>
                              <m:ctrlPr>
                                <a:rPr lang="fr-CA" sz="2800" b="1" i="1">
                                  <a:latin typeface="Cambria Math" panose="02040503050406030204" pitchFamily="18" charset="0"/>
                                </a:rPr>
                              </m:ctrlPr>
                            </m:sSubPr>
                            <m:e>
                              <m:r>
                                <a:rPr lang="fr-CA" sz="2800" b="1" i="1">
                                  <a:latin typeface="Cambria Math" panose="02040503050406030204" pitchFamily="18" charset="0"/>
                                </a:rPr>
                                <m:t>𝑻</m:t>
                              </m:r>
                            </m:e>
                            <m:sub>
                              <m:r>
                                <a:rPr lang="fr-CA" sz="2800" b="1" i="1" smtClean="0">
                                  <a:latin typeface="Cambria Math" panose="02040503050406030204" pitchFamily="18" charset="0"/>
                                </a:rPr>
                                <m:t>𝟐</m:t>
                              </m:r>
                            </m:sub>
                          </m:sSub>
                        </m:den>
                      </m:f>
                    </m:oMath>
                  </m:oMathPara>
                </a14:m>
                <a:endParaRPr lang="fr-CA" sz="2800" b="1" dirty="0"/>
              </a:p>
            </p:txBody>
          </p:sp>
        </mc:Choice>
        <mc:Fallback xmlns="">
          <p:sp>
            <p:nvSpPr>
              <p:cNvPr id="13" name="Espace réservé du contenu 2">
                <a:extLst>
                  <a:ext uri="{FF2B5EF4-FFF2-40B4-BE49-F238E27FC236}">
                    <a16:creationId xmlns:a16="http://schemas.microsoft.com/office/drawing/2014/main" id="{F2E1F47F-DEAA-454C-A48F-93A761F0CE3C}"/>
                  </a:ext>
                </a:extLst>
              </p:cNvPr>
              <p:cNvSpPr txBox="1">
                <a:spLocks noRot="1" noChangeAspect="1" noMove="1" noResize="1" noEditPoints="1" noAdjustHandles="1" noChangeArrowheads="1" noChangeShapeType="1" noTextEdit="1"/>
              </p:cNvSpPr>
              <p:nvPr/>
            </p:nvSpPr>
            <p:spPr>
              <a:xfrm>
                <a:off x="4662486" y="2008523"/>
                <a:ext cx="2867025" cy="1080938"/>
              </a:xfrm>
              <a:prstGeom prst="rect">
                <a:avLst/>
              </a:prstGeom>
              <a:blipFill>
                <a:blip r:embed="rId3"/>
                <a:stretch>
                  <a:fillRect/>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D6AC42D-3F8E-4065-A1B8-DDC3FBD8F7A0}"/>
                  </a:ext>
                </a:extLst>
              </p:cNvPr>
              <p:cNvSpPr/>
              <p:nvPr/>
            </p:nvSpPr>
            <p:spPr>
              <a:xfrm>
                <a:off x="0" y="3227690"/>
                <a:ext cx="2390734" cy="3628798"/>
              </a:xfrm>
              <a:prstGeom prst="rect">
                <a:avLst/>
              </a:prstGeom>
              <a:solidFill>
                <a:schemeClr val="bg1">
                  <a:lumMod val="50000"/>
                  <a:lumOff val="50000"/>
                  <a:alpha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14:m>
                  <m:oMathPara xmlns:m="http://schemas.openxmlformats.org/officeDocument/2006/math">
                    <m:oMathParaPr>
                      <m:jc m:val="centerGroup"/>
                    </m:oMathParaPr>
                    <m:oMath xmlns:m="http://schemas.openxmlformats.org/officeDocument/2006/math">
                      <m:f>
                        <m:fPr>
                          <m:ctrlPr>
                            <a:rPr lang="fr-CA" b="1" i="1" smtClean="0">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a:latin typeface="Cambria Math" panose="02040503050406030204" pitchFamily="18" charset="0"/>
                        </a:rPr>
                        <m:t> </m:t>
                      </m:r>
                    </m:oMath>
                  </m:oMathPara>
                </a14:m>
                <a:endParaRPr lang="fr-CA" dirty="0"/>
              </a:p>
              <a:p>
                <a:endParaRPr lang="fr-CA" dirty="0"/>
              </a:p>
              <a:p>
                <a:r>
                  <a:rPr lang="fr-CA" dirty="0"/>
                  <a:t>Lorsque n et T sont constants, nous obtenons:</a:t>
                </a:r>
              </a:p>
              <a:p>
                <a:endParaRPr lang="fr-CA" dirty="0"/>
              </a:p>
              <a:p>
                <a:pPr algn="ctr"/>
                <a:r>
                  <a:rPr lang="fr-CA" b="1" dirty="0"/>
                  <a:t>Loi de Boyle-Mariotte</a:t>
                </a:r>
              </a:p>
              <a:p>
                <a:pPr algn="ctr"/>
                <a:endParaRPr lang="fr-CA" dirty="0"/>
              </a:p>
              <a:p>
                <a:pPr algn="ct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a:rPr>
                            <m:t>𝑷</m:t>
                          </m:r>
                        </m:e>
                        <m:sub>
                          <m:r>
                            <a:rPr lang="en-US" sz="2400" b="1" i="1">
                              <a:latin typeface="Cambria Math"/>
                            </a:rPr>
                            <m:t>𝟏</m:t>
                          </m:r>
                        </m:sub>
                      </m:sSub>
                      <m:sSub>
                        <m:sSubPr>
                          <m:ctrlPr>
                            <a:rPr lang="en-US" sz="2400" b="1" i="1">
                              <a:latin typeface="Cambria Math" panose="02040503050406030204" pitchFamily="18" charset="0"/>
                            </a:rPr>
                          </m:ctrlPr>
                        </m:sSubPr>
                        <m:e>
                          <m:r>
                            <a:rPr lang="en-US" sz="2400" b="1" i="1">
                              <a:latin typeface="Cambria Math"/>
                            </a:rPr>
                            <m:t>𝑽</m:t>
                          </m:r>
                        </m:e>
                        <m:sub>
                          <m:r>
                            <a:rPr lang="en-US" sz="2400" b="1" i="1">
                              <a:latin typeface="Cambria Math"/>
                            </a:rPr>
                            <m:t>𝟏</m:t>
                          </m:r>
                        </m:sub>
                      </m:sSub>
                      <m:r>
                        <a:rPr lang="en-US" sz="2400" b="1" i="1">
                          <a:latin typeface="Cambria Math"/>
                          <a:ea typeface="Cambria Math"/>
                        </a:rPr>
                        <m:t>= </m:t>
                      </m:r>
                      <m:sSub>
                        <m:sSubPr>
                          <m:ctrlPr>
                            <a:rPr lang="en-US" sz="2400" b="1" i="1">
                              <a:latin typeface="Cambria Math" panose="02040503050406030204" pitchFamily="18" charset="0"/>
                              <a:ea typeface="Cambria Math"/>
                            </a:rPr>
                          </m:ctrlPr>
                        </m:sSubPr>
                        <m:e>
                          <m:r>
                            <a:rPr lang="en-US" sz="2400" b="1" i="1">
                              <a:latin typeface="Cambria Math"/>
                              <a:ea typeface="Cambria Math"/>
                            </a:rPr>
                            <m:t>𝑷</m:t>
                          </m:r>
                        </m:e>
                        <m:sub>
                          <m:r>
                            <a:rPr lang="en-US" sz="2400" b="1" i="1">
                              <a:latin typeface="Cambria Math"/>
                              <a:ea typeface="Cambria Math"/>
                            </a:rPr>
                            <m:t>𝟐</m:t>
                          </m:r>
                        </m:sub>
                      </m:sSub>
                      <m:sSub>
                        <m:sSubPr>
                          <m:ctrlPr>
                            <a:rPr lang="en-US" sz="2400" b="1" i="1">
                              <a:latin typeface="Cambria Math" panose="02040503050406030204" pitchFamily="18" charset="0"/>
                              <a:ea typeface="Cambria Math"/>
                            </a:rPr>
                          </m:ctrlPr>
                        </m:sSubPr>
                        <m:e>
                          <m:r>
                            <a:rPr lang="en-US" sz="2400" b="1" i="1">
                              <a:latin typeface="Cambria Math"/>
                              <a:ea typeface="Cambria Math"/>
                            </a:rPr>
                            <m:t>𝑽</m:t>
                          </m:r>
                        </m:e>
                        <m:sub>
                          <m:r>
                            <a:rPr lang="en-US" sz="2400" b="1" i="1">
                              <a:latin typeface="Cambria Math"/>
                              <a:ea typeface="Cambria Math"/>
                            </a:rPr>
                            <m:t>𝟐</m:t>
                          </m:r>
                        </m:sub>
                      </m:sSub>
                    </m:oMath>
                  </m:oMathPara>
                </a14:m>
                <a:endParaRPr lang="fr-CA" dirty="0"/>
              </a:p>
            </p:txBody>
          </p:sp>
        </mc:Choice>
        <mc:Fallback xmlns="">
          <p:sp>
            <p:nvSpPr>
              <p:cNvPr id="16" name="Rectangle 15">
                <a:extLst>
                  <a:ext uri="{FF2B5EF4-FFF2-40B4-BE49-F238E27FC236}">
                    <a16:creationId xmlns:a16="http://schemas.microsoft.com/office/drawing/2014/main" id="{2D6AC42D-3F8E-4065-A1B8-DDC3FBD8F7A0}"/>
                  </a:ext>
                </a:extLst>
              </p:cNvPr>
              <p:cNvSpPr>
                <a:spLocks noRot="1" noChangeAspect="1" noMove="1" noResize="1" noEditPoints="1" noAdjustHandles="1" noChangeArrowheads="1" noChangeShapeType="1" noTextEdit="1"/>
              </p:cNvSpPr>
              <p:nvPr/>
            </p:nvSpPr>
            <p:spPr>
              <a:xfrm>
                <a:off x="0" y="3227690"/>
                <a:ext cx="2390734" cy="3628798"/>
              </a:xfrm>
              <a:prstGeom prst="rect">
                <a:avLst/>
              </a:prstGeom>
              <a:blipFill>
                <a:blip r:embed="rId4"/>
                <a:stretch>
                  <a:fillRect l="-1777"/>
                </a:stretch>
              </a:blipFill>
              <a:ln>
                <a:solidFill>
                  <a:schemeClr val="bg1">
                    <a:lumMod val="50000"/>
                    <a:lumOff val="50000"/>
                  </a:schemeClr>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CF360A9-FC1A-4B0F-813E-FC214F704998}"/>
                  </a:ext>
                </a:extLst>
              </p:cNvPr>
              <p:cNvSpPr/>
              <p:nvPr/>
            </p:nvSpPr>
            <p:spPr>
              <a:xfrm>
                <a:off x="2460970" y="3227690"/>
                <a:ext cx="2390734" cy="3628798"/>
              </a:xfrm>
              <a:prstGeom prst="rect">
                <a:avLst/>
              </a:prstGeom>
              <a:solidFill>
                <a:srgbClr val="F64CF6">
                  <a:alpha val="49804"/>
                </a:srgbClr>
              </a:solidFill>
              <a:ln>
                <a:solidFill>
                  <a:srgbClr val="F64C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a:latin typeface="Cambria Math" panose="02040503050406030204" pitchFamily="18" charset="0"/>
                        </a:rPr>
                        <m:t> </m:t>
                      </m:r>
                    </m:oMath>
                  </m:oMathPara>
                </a14:m>
                <a:endParaRPr lang="fr-CA" dirty="0"/>
              </a:p>
              <a:p>
                <a:endParaRPr lang="fr-CA" dirty="0"/>
              </a:p>
              <a:p>
                <a:r>
                  <a:rPr lang="fr-CA" dirty="0"/>
                  <a:t>Lorsque P et n sont constants, nous obtenons:</a:t>
                </a:r>
              </a:p>
              <a:p>
                <a:endParaRPr lang="fr-CA" dirty="0"/>
              </a:p>
              <a:p>
                <a:pPr algn="ctr"/>
                <a:r>
                  <a:rPr lang="fr-CA" b="1" dirty="0"/>
                  <a:t>Loi de Charles</a:t>
                </a:r>
              </a:p>
              <a:p>
                <a:pPr algn="ctr"/>
                <a:endParaRPr lang="fr-CA" dirty="0"/>
              </a:p>
              <a:p>
                <a:pPr algn="ct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a:rPr>
                                <m:t>𝑽</m:t>
                              </m:r>
                            </m:e>
                            <m:sub>
                              <m:r>
                                <a:rPr lang="en-US" sz="2400" b="1" i="1">
                                  <a:latin typeface="Cambria Math"/>
                                </a:rPr>
                                <m:t>𝟏</m:t>
                              </m:r>
                            </m:sub>
                          </m:sSub>
                        </m:num>
                        <m:den>
                          <m:sSub>
                            <m:sSubPr>
                              <m:ctrlPr>
                                <a:rPr lang="en-US" sz="2400" b="1" i="1">
                                  <a:latin typeface="Cambria Math" panose="02040503050406030204" pitchFamily="18" charset="0"/>
                                </a:rPr>
                              </m:ctrlPr>
                            </m:sSubPr>
                            <m:e>
                              <m:r>
                                <a:rPr lang="en-US" sz="2400" b="1" i="1">
                                  <a:latin typeface="Cambria Math"/>
                                </a:rPr>
                                <m:t>𝑻</m:t>
                              </m:r>
                            </m:e>
                            <m:sub>
                              <m:r>
                                <a:rPr lang="en-US" sz="2400" b="1" i="1">
                                  <a:latin typeface="Cambria Math"/>
                                </a:rPr>
                                <m:t>𝟏</m:t>
                              </m:r>
                            </m:sub>
                          </m:sSub>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a:rPr>
                                <m:t>𝑽</m:t>
                              </m:r>
                            </m:e>
                            <m:sub>
                              <m:r>
                                <a:rPr lang="en-US" sz="2400" b="1" i="1">
                                  <a:latin typeface="Cambria Math"/>
                                </a:rPr>
                                <m:t>𝟐</m:t>
                              </m:r>
                            </m:sub>
                          </m:sSub>
                        </m:num>
                        <m:den>
                          <m:sSub>
                            <m:sSubPr>
                              <m:ctrlPr>
                                <a:rPr lang="en-US" sz="2400" b="1" i="1">
                                  <a:latin typeface="Cambria Math" panose="02040503050406030204" pitchFamily="18" charset="0"/>
                                </a:rPr>
                              </m:ctrlPr>
                            </m:sSubPr>
                            <m:e>
                              <m:r>
                                <a:rPr lang="en-US" sz="2400" b="1" i="1">
                                  <a:latin typeface="Cambria Math"/>
                                </a:rPr>
                                <m:t>𝑻</m:t>
                              </m:r>
                            </m:e>
                            <m:sub>
                              <m:r>
                                <a:rPr lang="en-US" sz="2400" b="1" i="1">
                                  <a:latin typeface="Cambria Math"/>
                                </a:rPr>
                                <m:t>𝟐</m:t>
                              </m:r>
                            </m:sub>
                          </m:sSub>
                        </m:den>
                      </m:f>
                    </m:oMath>
                  </m:oMathPara>
                </a14:m>
                <a:endParaRPr lang="fr-CA" dirty="0"/>
              </a:p>
            </p:txBody>
          </p:sp>
        </mc:Choice>
        <mc:Fallback xmlns="">
          <p:sp>
            <p:nvSpPr>
              <p:cNvPr id="17" name="Rectangle 16">
                <a:extLst>
                  <a:ext uri="{FF2B5EF4-FFF2-40B4-BE49-F238E27FC236}">
                    <a16:creationId xmlns:a16="http://schemas.microsoft.com/office/drawing/2014/main" id="{2CF360A9-FC1A-4B0F-813E-FC214F704998}"/>
                  </a:ext>
                </a:extLst>
              </p:cNvPr>
              <p:cNvSpPr>
                <a:spLocks noRot="1" noChangeAspect="1" noMove="1" noResize="1" noEditPoints="1" noAdjustHandles="1" noChangeArrowheads="1" noChangeShapeType="1" noTextEdit="1"/>
              </p:cNvSpPr>
              <p:nvPr/>
            </p:nvSpPr>
            <p:spPr>
              <a:xfrm>
                <a:off x="2460970" y="3227690"/>
                <a:ext cx="2390734" cy="3628798"/>
              </a:xfrm>
              <a:prstGeom prst="rect">
                <a:avLst/>
              </a:prstGeom>
              <a:blipFill>
                <a:blip r:embed="rId5"/>
                <a:stretch>
                  <a:fillRect l="-2030"/>
                </a:stretch>
              </a:blipFill>
              <a:ln>
                <a:solidFill>
                  <a:srgbClr val="F64CF6"/>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CA4D70F-60D7-40D9-AAF1-85A994B42302}"/>
                  </a:ext>
                </a:extLst>
              </p:cNvPr>
              <p:cNvSpPr/>
              <p:nvPr/>
            </p:nvSpPr>
            <p:spPr>
              <a:xfrm>
                <a:off x="4900632" y="3227690"/>
                <a:ext cx="2390734" cy="3628798"/>
              </a:xfrm>
              <a:prstGeom prst="rect">
                <a:avLst/>
              </a:prstGeom>
              <a:solidFill>
                <a:srgbClr val="00B0F0">
                  <a:alpha val="4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a:latin typeface="Cambria Math" panose="02040503050406030204" pitchFamily="18" charset="0"/>
                        </a:rPr>
                        <m:t> </m:t>
                      </m:r>
                    </m:oMath>
                  </m:oMathPara>
                </a14:m>
                <a:endParaRPr lang="fr-CA" dirty="0"/>
              </a:p>
              <a:p>
                <a:endParaRPr lang="fr-CA" dirty="0"/>
              </a:p>
              <a:p>
                <a:r>
                  <a:rPr lang="fr-CA" dirty="0"/>
                  <a:t>Lorsque V et n sont constants, nous obtenons:</a:t>
                </a:r>
              </a:p>
              <a:p>
                <a:endParaRPr lang="fr-CA" dirty="0"/>
              </a:p>
              <a:p>
                <a:pPr algn="ctr"/>
                <a:r>
                  <a:rPr lang="fr-CA" b="1" dirty="0"/>
                  <a:t>Loi de Gay-Lussac</a:t>
                </a:r>
              </a:p>
              <a:p>
                <a:pPr algn="ctr"/>
                <a:endParaRPr lang="fr-CA" dirty="0"/>
              </a:p>
              <a:p>
                <a:pPr algn="ct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a:rPr>
                                <m:t>𝑷</m:t>
                              </m:r>
                            </m:e>
                            <m:sub>
                              <m:r>
                                <a:rPr lang="en-US" sz="2400" b="1" i="1">
                                  <a:latin typeface="Cambria Math"/>
                                </a:rPr>
                                <m:t>𝟏</m:t>
                              </m:r>
                            </m:sub>
                          </m:sSub>
                        </m:num>
                        <m:den>
                          <m:sSub>
                            <m:sSubPr>
                              <m:ctrlPr>
                                <a:rPr lang="en-US" sz="2400" b="1" i="1">
                                  <a:latin typeface="Cambria Math" panose="02040503050406030204" pitchFamily="18" charset="0"/>
                                </a:rPr>
                              </m:ctrlPr>
                            </m:sSubPr>
                            <m:e>
                              <m:r>
                                <a:rPr lang="en-US" sz="2400" b="1" i="1">
                                  <a:latin typeface="Cambria Math"/>
                                </a:rPr>
                                <m:t>𝑻</m:t>
                              </m:r>
                            </m:e>
                            <m:sub>
                              <m:r>
                                <a:rPr lang="en-US" sz="2400" b="1" i="1">
                                  <a:latin typeface="Cambria Math"/>
                                </a:rPr>
                                <m:t>𝟏</m:t>
                              </m:r>
                            </m:sub>
                          </m:sSub>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a:rPr>
                                <m:t>𝑷</m:t>
                              </m:r>
                            </m:e>
                            <m:sub>
                              <m:r>
                                <a:rPr lang="en-US" sz="2400" b="1" i="1">
                                  <a:latin typeface="Cambria Math"/>
                                </a:rPr>
                                <m:t>𝟐</m:t>
                              </m:r>
                            </m:sub>
                          </m:sSub>
                        </m:num>
                        <m:den>
                          <m:sSub>
                            <m:sSubPr>
                              <m:ctrlPr>
                                <a:rPr lang="en-US" sz="2400" b="1" i="1">
                                  <a:latin typeface="Cambria Math" panose="02040503050406030204" pitchFamily="18" charset="0"/>
                                </a:rPr>
                              </m:ctrlPr>
                            </m:sSubPr>
                            <m:e>
                              <m:r>
                                <a:rPr lang="en-US" sz="2400" b="1" i="1">
                                  <a:latin typeface="Cambria Math"/>
                                </a:rPr>
                                <m:t>𝑻</m:t>
                              </m:r>
                            </m:e>
                            <m:sub>
                              <m:r>
                                <a:rPr lang="en-US" sz="2400" b="1" i="1">
                                  <a:latin typeface="Cambria Math"/>
                                </a:rPr>
                                <m:t>𝟐</m:t>
                              </m:r>
                            </m:sub>
                          </m:sSub>
                        </m:den>
                      </m:f>
                    </m:oMath>
                  </m:oMathPara>
                </a14:m>
                <a:endParaRPr lang="fr-CA" dirty="0"/>
              </a:p>
            </p:txBody>
          </p:sp>
        </mc:Choice>
        <mc:Fallback xmlns="">
          <p:sp>
            <p:nvSpPr>
              <p:cNvPr id="18" name="Rectangle 17">
                <a:extLst>
                  <a:ext uri="{FF2B5EF4-FFF2-40B4-BE49-F238E27FC236}">
                    <a16:creationId xmlns:a16="http://schemas.microsoft.com/office/drawing/2014/main" id="{8CA4D70F-60D7-40D9-AAF1-85A994B42302}"/>
                  </a:ext>
                </a:extLst>
              </p:cNvPr>
              <p:cNvSpPr>
                <a:spLocks noRot="1" noChangeAspect="1" noMove="1" noResize="1" noEditPoints="1" noAdjustHandles="1" noChangeArrowheads="1" noChangeShapeType="1" noTextEdit="1"/>
              </p:cNvSpPr>
              <p:nvPr/>
            </p:nvSpPr>
            <p:spPr>
              <a:xfrm>
                <a:off x="4900632" y="3227690"/>
                <a:ext cx="2390734" cy="3628798"/>
              </a:xfrm>
              <a:prstGeom prst="rect">
                <a:avLst/>
              </a:prstGeom>
              <a:blipFill>
                <a:blip r:embed="rId6"/>
                <a:stretch>
                  <a:fillRect l="-2030"/>
                </a:stretch>
              </a:blipFill>
              <a:ln>
                <a:solidFill>
                  <a:srgbClr val="00B0F0"/>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FFD59BB-2E57-4553-8B63-4106B21C280B}"/>
                  </a:ext>
                </a:extLst>
              </p:cNvPr>
              <p:cNvSpPr/>
              <p:nvPr/>
            </p:nvSpPr>
            <p:spPr>
              <a:xfrm>
                <a:off x="7342554" y="3229202"/>
                <a:ext cx="2390734" cy="3628798"/>
              </a:xfrm>
              <a:prstGeom prst="rect">
                <a:avLst/>
              </a:prstGeom>
              <a:solidFill>
                <a:srgbClr val="FFFF00">
                  <a:alpha val="4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a:latin typeface="Cambria Math" panose="02040503050406030204" pitchFamily="18" charset="0"/>
                        </a:rPr>
                        <m:t> </m:t>
                      </m:r>
                    </m:oMath>
                  </m:oMathPara>
                </a14:m>
                <a:endParaRPr lang="fr-CA" dirty="0"/>
              </a:p>
              <a:p>
                <a:endParaRPr lang="fr-CA" dirty="0"/>
              </a:p>
              <a:p>
                <a:r>
                  <a:rPr lang="fr-CA" dirty="0"/>
                  <a:t>Lorsque P et T sont constantes, nous obtenons:</a:t>
                </a:r>
              </a:p>
              <a:p>
                <a:endParaRPr lang="fr-CA" dirty="0"/>
              </a:p>
              <a:p>
                <a:pPr algn="ctr"/>
                <a:r>
                  <a:rPr lang="fr-CA" b="1" dirty="0"/>
                  <a:t>Loi d’Avogadro</a:t>
                </a:r>
              </a:p>
              <a:p>
                <a:pPr algn="ctr"/>
                <a:endParaRPr lang="fr-CA" dirty="0"/>
              </a:p>
              <a:p>
                <a:pPr algn="ctr"/>
                <a14:m>
                  <m:oMathPara xmlns:m="http://schemas.openxmlformats.org/officeDocument/2006/math">
                    <m:oMathParaPr>
                      <m:jc m:val="centerGroup"/>
                    </m:oMathParaPr>
                    <m:oMath xmlns:m="http://schemas.openxmlformats.org/officeDocument/2006/math">
                      <m:f>
                        <m:fPr>
                          <m:ctrlPr>
                            <a:rPr lang="fr-CA" sz="2400" b="1" i="1">
                              <a:latin typeface="Cambria Math" panose="02040503050406030204" pitchFamily="18" charset="0"/>
                              <a:ea typeface="Cambria Math" panose="02040503050406030204" pitchFamily="18" charset="0"/>
                            </a:rPr>
                          </m:ctrlPr>
                        </m:fPr>
                        <m:num>
                          <m:sSub>
                            <m:sSubPr>
                              <m:ctrlPr>
                                <a:rPr lang="fr-CA" sz="2400" b="1" i="1">
                                  <a:latin typeface="Cambria Math" panose="02040503050406030204" pitchFamily="18" charset="0"/>
                                  <a:ea typeface="Cambria Math" panose="02040503050406030204" pitchFamily="18" charset="0"/>
                                </a:rPr>
                              </m:ctrlPr>
                            </m:sSubPr>
                            <m:e>
                              <m:r>
                                <a:rPr lang="fr-CA" sz="2400" b="1" i="1">
                                  <a:latin typeface="Cambria Math" panose="02040503050406030204" pitchFamily="18" charset="0"/>
                                  <a:ea typeface="Cambria Math" panose="02040503050406030204" pitchFamily="18" charset="0"/>
                                </a:rPr>
                                <m:t>𝑽</m:t>
                              </m:r>
                            </m:e>
                            <m:sub>
                              <m:r>
                                <a:rPr lang="fr-CA" sz="2400" b="1" i="1">
                                  <a:latin typeface="Cambria Math" panose="02040503050406030204" pitchFamily="18" charset="0"/>
                                  <a:ea typeface="Cambria Math" panose="02040503050406030204" pitchFamily="18" charset="0"/>
                                </a:rPr>
                                <m:t>𝟏</m:t>
                              </m:r>
                            </m:sub>
                          </m:sSub>
                        </m:num>
                        <m:den>
                          <m:sSub>
                            <m:sSubPr>
                              <m:ctrlPr>
                                <a:rPr lang="fr-CA" sz="2400" b="1" i="1">
                                  <a:latin typeface="Cambria Math" panose="02040503050406030204" pitchFamily="18" charset="0"/>
                                  <a:ea typeface="Cambria Math" panose="02040503050406030204" pitchFamily="18" charset="0"/>
                                </a:rPr>
                              </m:ctrlPr>
                            </m:sSubPr>
                            <m:e>
                              <m:r>
                                <a:rPr lang="fr-CA" sz="2400" b="1" i="1">
                                  <a:latin typeface="Cambria Math" panose="02040503050406030204" pitchFamily="18" charset="0"/>
                                  <a:ea typeface="Cambria Math" panose="02040503050406030204" pitchFamily="18" charset="0"/>
                                </a:rPr>
                                <m:t>𝒏</m:t>
                              </m:r>
                            </m:e>
                            <m:sub>
                              <m:r>
                                <a:rPr lang="fr-CA" sz="2400" b="1" i="1">
                                  <a:latin typeface="Cambria Math" panose="02040503050406030204" pitchFamily="18" charset="0"/>
                                  <a:ea typeface="Cambria Math" panose="02040503050406030204" pitchFamily="18" charset="0"/>
                                </a:rPr>
                                <m:t>𝟏</m:t>
                              </m:r>
                            </m:sub>
                          </m:sSub>
                        </m:den>
                      </m:f>
                      <m:r>
                        <a:rPr lang="fr-CA" sz="2400" b="1" i="1">
                          <a:latin typeface="Cambria Math" panose="02040503050406030204" pitchFamily="18" charset="0"/>
                          <a:ea typeface="Cambria Math" panose="02040503050406030204" pitchFamily="18" charset="0"/>
                        </a:rPr>
                        <m:t>=</m:t>
                      </m:r>
                      <m:f>
                        <m:fPr>
                          <m:ctrlPr>
                            <a:rPr lang="fr-CA" sz="2400" b="1" i="1">
                              <a:latin typeface="Cambria Math" panose="02040503050406030204" pitchFamily="18" charset="0"/>
                              <a:ea typeface="Cambria Math" panose="02040503050406030204" pitchFamily="18" charset="0"/>
                            </a:rPr>
                          </m:ctrlPr>
                        </m:fPr>
                        <m:num>
                          <m:sSub>
                            <m:sSubPr>
                              <m:ctrlPr>
                                <a:rPr lang="fr-CA" sz="2400" b="1" i="1">
                                  <a:latin typeface="Cambria Math" panose="02040503050406030204" pitchFamily="18" charset="0"/>
                                  <a:ea typeface="Cambria Math" panose="02040503050406030204" pitchFamily="18" charset="0"/>
                                </a:rPr>
                              </m:ctrlPr>
                            </m:sSubPr>
                            <m:e>
                              <m:r>
                                <a:rPr lang="fr-CA" sz="2400" b="1" i="1">
                                  <a:latin typeface="Cambria Math" panose="02040503050406030204" pitchFamily="18" charset="0"/>
                                  <a:ea typeface="Cambria Math" panose="02040503050406030204" pitchFamily="18" charset="0"/>
                                </a:rPr>
                                <m:t>𝑽</m:t>
                              </m:r>
                            </m:e>
                            <m:sub>
                              <m:r>
                                <a:rPr lang="fr-CA" sz="2400" b="1" i="1">
                                  <a:latin typeface="Cambria Math" panose="02040503050406030204" pitchFamily="18" charset="0"/>
                                  <a:ea typeface="Cambria Math" panose="02040503050406030204" pitchFamily="18" charset="0"/>
                                </a:rPr>
                                <m:t>𝟐</m:t>
                              </m:r>
                            </m:sub>
                          </m:sSub>
                        </m:num>
                        <m:den>
                          <m:sSub>
                            <m:sSubPr>
                              <m:ctrlPr>
                                <a:rPr lang="fr-CA" sz="2400" b="1" i="1">
                                  <a:latin typeface="Cambria Math" panose="02040503050406030204" pitchFamily="18" charset="0"/>
                                  <a:ea typeface="Cambria Math" panose="02040503050406030204" pitchFamily="18" charset="0"/>
                                </a:rPr>
                              </m:ctrlPr>
                            </m:sSubPr>
                            <m:e>
                              <m:r>
                                <a:rPr lang="fr-CA" sz="2400" b="1" i="1">
                                  <a:latin typeface="Cambria Math" panose="02040503050406030204" pitchFamily="18" charset="0"/>
                                  <a:ea typeface="Cambria Math" panose="02040503050406030204" pitchFamily="18" charset="0"/>
                                </a:rPr>
                                <m:t>𝒏</m:t>
                              </m:r>
                            </m:e>
                            <m:sub>
                              <m:r>
                                <a:rPr lang="fr-CA" sz="2400" b="1" i="1">
                                  <a:latin typeface="Cambria Math" panose="02040503050406030204" pitchFamily="18" charset="0"/>
                                  <a:ea typeface="Cambria Math" panose="02040503050406030204" pitchFamily="18" charset="0"/>
                                </a:rPr>
                                <m:t>𝟐</m:t>
                              </m:r>
                            </m:sub>
                          </m:sSub>
                        </m:den>
                      </m:f>
                    </m:oMath>
                  </m:oMathPara>
                </a14:m>
                <a:endParaRPr lang="fr-CA" dirty="0"/>
              </a:p>
            </p:txBody>
          </p:sp>
        </mc:Choice>
        <mc:Fallback xmlns="">
          <p:sp>
            <p:nvSpPr>
              <p:cNvPr id="19" name="Rectangle 18">
                <a:extLst>
                  <a:ext uri="{FF2B5EF4-FFF2-40B4-BE49-F238E27FC236}">
                    <a16:creationId xmlns:a16="http://schemas.microsoft.com/office/drawing/2014/main" id="{AFFD59BB-2E57-4553-8B63-4106B21C280B}"/>
                  </a:ext>
                </a:extLst>
              </p:cNvPr>
              <p:cNvSpPr>
                <a:spLocks noRot="1" noChangeAspect="1" noMove="1" noResize="1" noEditPoints="1" noAdjustHandles="1" noChangeArrowheads="1" noChangeShapeType="1" noTextEdit="1"/>
              </p:cNvSpPr>
              <p:nvPr/>
            </p:nvSpPr>
            <p:spPr>
              <a:xfrm>
                <a:off x="7342554" y="3229202"/>
                <a:ext cx="2390734" cy="3628798"/>
              </a:xfrm>
              <a:prstGeom prst="rect">
                <a:avLst/>
              </a:prstGeom>
              <a:blipFill>
                <a:blip r:embed="rId7"/>
                <a:stretch>
                  <a:fillRect l="-1772"/>
                </a:stretch>
              </a:blipFill>
              <a:ln>
                <a:solidFill>
                  <a:srgbClr val="FFFF00"/>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7B255D5-1FA6-4D70-982C-702178C56F4E}"/>
                  </a:ext>
                </a:extLst>
              </p:cNvPr>
              <p:cNvSpPr/>
              <p:nvPr/>
            </p:nvSpPr>
            <p:spPr>
              <a:xfrm>
                <a:off x="9801266" y="3227690"/>
                <a:ext cx="2390734" cy="3628798"/>
              </a:xfrm>
              <a:prstGeom prst="rect">
                <a:avLst/>
              </a:prstGeom>
              <a:solidFill>
                <a:srgbClr val="FF0000">
                  <a:alpha val="4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a:latin typeface="Cambria Math" panose="02040503050406030204" pitchFamily="18" charset="0"/>
                        </a:rPr>
                        <m:t> </m:t>
                      </m:r>
                    </m:oMath>
                  </m:oMathPara>
                </a14:m>
                <a:endParaRPr lang="fr-CA" dirty="0"/>
              </a:p>
              <a:p>
                <a:endParaRPr lang="fr-CA" dirty="0"/>
              </a:p>
              <a:p>
                <a:r>
                  <a:rPr lang="fr-CA" dirty="0"/>
                  <a:t>Lorsque V et T sont constants, nous obtenons:</a:t>
                </a:r>
              </a:p>
              <a:p>
                <a:endParaRPr lang="fr-CA" dirty="0"/>
              </a:p>
              <a:p>
                <a:pPr algn="ctr"/>
                <a:r>
                  <a:rPr lang="fr-CA" b="1" dirty="0"/>
                  <a:t>Loi de Pression et quantité</a:t>
                </a:r>
              </a:p>
              <a:p>
                <a:pPr algn="ctr"/>
                <a:endParaRPr lang="fr-CA" dirty="0"/>
              </a:p>
              <a:p>
                <a:pPr algn="ct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fr-CA" sz="2400" b="1" i="1">
                                  <a:latin typeface="Cambria Math"/>
                                </a:rPr>
                                <m:t>𝑷</m:t>
                              </m:r>
                            </m:e>
                            <m:sub>
                              <m:r>
                                <a:rPr lang="en-US" sz="2400" b="1" i="1">
                                  <a:latin typeface="Cambria Math"/>
                                </a:rPr>
                                <m:t>𝟏</m:t>
                              </m:r>
                            </m:sub>
                          </m:sSub>
                        </m:num>
                        <m:den>
                          <m:sSub>
                            <m:sSubPr>
                              <m:ctrlPr>
                                <a:rPr lang="en-US" sz="2400" b="1" i="1">
                                  <a:latin typeface="Cambria Math" panose="02040503050406030204" pitchFamily="18" charset="0"/>
                                </a:rPr>
                              </m:ctrlPr>
                            </m:sSubPr>
                            <m:e>
                              <m:r>
                                <a:rPr lang="fr-CA" sz="2400" b="1" i="1">
                                  <a:latin typeface="Cambria Math"/>
                                </a:rPr>
                                <m:t>𝒏</m:t>
                              </m:r>
                            </m:e>
                            <m:sub>
                              <m:r>
                                <a:rPr lang="en-US" sz="2400" b="1" i="1">
                                  <a:latin typeface="Cambria Math"/>
                                </a:rPr>
                                <m:t>𝟏</m:t>
                              </m:r>
                            </m:sub>
                          </m:sSub>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fr-CA" sz="2400" b="1" i="1">
                                  <a:latin typeface="Cambria Math"/>
                                </a:rPr>
                                <m:t>𝑷</m:t>
                              </m:r>
                            </m:e>
                            <m:sub>
                              <m:r>
                                <a:rPr lang="en-US" sz="2400" b="1" i="1">
                                  <a:latin typeface="Cambria Math"/>
                                </a:rPr>
                                <m:t>𝟐</m:t>
                              </m:r>
                            </m:sub>
                          </m:sSub>
                        </m:num>
                        <m:den>
                          <m:sSub>
                            <m:sSubPr>
                              <m:ctrlPr>
                                <a:rPr lang="en-US" sz="2400" b="1" i="1">
                                  <a:latin typeface="Cambria Math" panose="02040503050406030204" pitchFamily="18" charset="0"/>
                                </a:rPr>
                              </m:ctrlPr>
                            </m:sSubPr>
                            <m:e>
                              <m:r>
                                <a:rPr lang="fr-CA" sz="2400" b="1" i="1">
                                  <a:latin typeface="Cambria Math"/>
                                </a:rPr>
                                <m:t>𝒏</m:t>
                              </m:r>
                            </m:e>
                            <m:sub>
                              <m:r>
                                <a:rPr lang="en-US" sz="2400" b="1" i="1">
                                  <a:latin typeface="Cambria Math"/>
                                </a:rPr>
                                <m:t>𝟐</m:t>
                              </m:r>
                            </m:sub>
                          </m:sSub>
                        </m:den>
                      </m:f>
                    </m:oMath>
                  </m:oMathPara>
                </a14:m>
                <a:endParaRPr lang="fr-CA" dirty="0"/>
              </a:p>
            </p:txBody>
          </p:sp>
        </mc:Choice>
        <mc:Fallback xmlns="">
          <p:sp>
            <p:nvSpPr>
              <p:cNvPr id="20" name="Rectangle 19">
                <a:extLst>
                  <a:ext uri="{FF2B5EF4-FFF2-40B4-BE49-F238E27FC236}">
                    <a16:creationId xmlns:a16="http://schemas.microsoft.com/office/drawing/2014/main" id="{77B255D5-1FA6-4D70-982C-702178C56F4E}"/>
                  </a:ext>
                </a:extLst>
              </p:cNvPr>
              <p:cNvSpPr>
                <a:spLocks noRot="1" noChangeAspect="1" noMove="1" noResize="1" noEditPoints="1" noAdjustHandles="1" noChangeArrowheads="1" noChangeShapeType="1" noTextEdit="1"/>
              </p:cNvSpPr>
              <p:nvPr/>
            </p:nvSpPr>
            <p:spPr>
              <a:xfrm>
                <a:off x="9801266" y="3227690"/>
                <a:ext cx="2390734" cy="3628798"/>
              </a:xfrm>
              <a:prstGeom prst="rect">
                <a:avLst/>
              </a:prstGeom>
              <a:blipFill>
                <a:blip r:embed="rId8"/>
                <a:stretch>
                  <a:fillRect l="-2030"/>
                </a:stretch>
              </a:blipFill>
              <a:ln>
                <a:solidFill>
                  <a:srgbClr val="FF0000"/>
                </a:solidFill>
              </a:ln>
            </p:spPr>
            <p:txBody>
              <a:bodyPr/>
              <a:lstStyle/>
              <a:p>
                <a:r>
                  <a:rPr lang="fr-CA">
                    <a:noFill/>
                  </a:rPr>
                  <a:t> </a:t>
                </a:r>
              </a:p>
            </p:txBody>
          </p:sp>
        </mc:Fallback>
      </mc:AlternateContent>
      <p:cxnSp>
        <p:nvCxnSpPr>
          <p:cNvPr id="26" name="Connecteur droit 25">
            <a:extLst>
              <a:ext uri="{FF2B5EF4-FFF2-40B4-BE49-F238E27FC236}">
                <a16:creationId xmlns:a16="http://schemas.microsoft.com/office/drawing/2014/main" id="{0D88154A-B433-4335-A4B2-FF98E467A7C5}"/>
              </a:ext>
            </a:extLst>
          </p:cNvPr>
          <p:cNvCxnSpPr>
            <a:cxnSpLocks/>
          </p:cNvCxnSpPr>
          <p:nvPr/>
        </p:nvCxnSpPr>
        <p:spPr>
          <a:xfrm flipV="1">
            <a:off x="494390" y="3611729"/>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E108CBFF-0494-4E2F-AF1F-73985D21DCC7}"/>
              </a:ext>
            </a:extLst>
          </p:cNvPr>
          <p:cNvCxnSpPr>
            <a:cxnSpLocks/>
          </p:cNvCxnSpPr>
          <p:nvPr/>
        </p:nvCxnSpPr>
        <p:spPr>
          <a:xfrm flipV="1">
            <a:off x="1349596" y="3593441"/>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2A65799-D003-4ED9-AB61-54D53E266227}"/>
              </a:ext>
            </a:extLst>
          </p:cNvPr>
          <p:cNvCxnSpPr>
            <a:cxnSpLocks/>
          </p:cNvCxnSpPr>
          <p:nvPr/>
        </p:nvCxnSpPr>
        <p:spPr>
          <a:xfrm flipV="1">
            <a:off x="695284" y="3611729"/>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C2ED3F4-4FC0-4BF2-B4CB-16C209EC4687}"/>
              </a:ext>
            </a:extLst>
          </p:cNvPr>
          <p:cNvCxnSpPr>
            <a:cxnSpLocks/>
          </p:cNvCxnSpPr>
          <p:nvPr/>
        </p:nvCxnSpPr>
        <p:spPr>
          <a:xfrm flipV="1">
            <a:off x="1550490" y="3593441"/>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3C3354CC-21D2-4F6B-A951-980B6AA33B4A}"/>
              </a:ext>
            </a:extLst>
          </p:cNvPr>
          <p:cNvCxnSpPr>
            <a:cxnSpLocks/>
          </p:cNvCxnSpPr>
          <p:nvPr/>
        </p:nvCxnSpPr>
        <p:spPr>
          <a:xfrm flipV="1">
            <a:off x="2924283" y="3424825"/>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9DA4E0B-4B58-4520-9C4B-A05AB5F0EE6B}"/>
              </a:ext>
            </a:extLst>
          </p:cNvPr>
          <p:cNvCxnSpPr>
            <a:cxnSpLocks/>
          </p:cNvCxnSpPr>
          <p:nvPr/>
        </p:nvCxnSpPr>
        <p:spPr>
          <a:xfrm flipV="1">
            <a:off x="3794720" y="3424825"/>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E5A9C91-79A0-40F6-A24B-3C9E4A630C49}"/>
              </a:ext>
            </a:extLst>
          </p:cNvPr>
          <p:cNvCxnSpPr>
            <a:cxnSpLocks/>
          </p:cNvCxnSpPr>
          <p:nvPr/>
        </p:nvCxnSpPr>
        <p:spPr>
          <a:xfrm flipV="1">
            <a:off x="2930264" y="3793787"/>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EE7DDE1B-D335-44CC-86DA-33E5BDF9919C}"/>
              </a:ext>
            </a:extLst>
          </p:cNvPr>
          <p:cNvCxnSpPr>
            <a:cxnSpLocks/>
          </p:cNvCxnSpPr>
          <p:nvPr/>
        </p:nvCxnSpPr>
        <p:spPr>
          <a:xfrm flipV="1">
            <a:off x="3753435" y="3778381"/>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4F7D4F1E-8225-40C9-AC2A-303274123E79}"/>
              </a:ext>
            </a:extLst>
          </p:cNvPr>
          <p:cNvCxnSpPr>
            <a:cxnSpLocks/>
          </p:cNvCxnSpPr>
          <p:nvPr/>
        </p:nvCxnSpPr>
        <p:spPr>
          <a:xfrm flipV="1">
            <a:off x="5623720" y="3403559"/>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C1EE0A2-5C56-4B11-98AE-D81AF8DC51B2}"/>
              </a:ext>
            </a:extLst>
          </p:cNvPr>
          <p:cNvCxnSpPr>
            <a:cxnSpLocks/>
          </p:cNvCxnSpPr>
          <p:nvPr/>
        </p:nvCxnSpPr>
        <p:spPr>
          <a:xfrm flipV="1">
            <a:off x="6446390" y="3402047"/>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8FD3BDD0-731C-4FC1-915B-F794A99171E9}"/>
              </a:ext>
            </a:extLst>
          </p:cNvPr>
          <p:cNvCxnSpPr>
            <a:cxnSpLocks/>
          </p:cNvCxnSpPr>
          <p:nvPr/>
        </p:nvCxnSpPr>
        <p:spPr>
          <a:xfrm flipV="1">
            <a:off x="5342558" y="3802835"/>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293EEF28-8A1B-45A3-BEC1-A232797BABD5}"/>
              </a:ext>
            </a:extLst>
          </p:cNvPr>
          <p:cNvCxnSpPr>
            <a:cxnSpLocks/>
          </p:cNvCxnSpPr>
          <p:nvPr/>
        </p:nvCxnSpPr>
        <p:spPr>
          <a:xfrm flipV="1">
            <a:off x="6213056" y="3784547"/>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E078FADF-1485-4478-84DB-534A68A16F4A}"/>
              </a:ext>
            </a:extLst>
          </p:cNvPr>
          <p:cNvCxnSpPr>
            <a:cxnSpLocks/>
          </p:cNvCxnSpPr>
          <p:nvPr/>
        </p:nvCxnSpPr>
        <p:spPr>
          <a:xfrm flipV="1">
            <a:off x="7813593" y="3361027"/>
            <a:ext cx="186545" cy="2560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E35E002F-36CC-4FBA-9A9F-4F50E33B7280}"/>
              </a:ext>
            </a:extLst>
          </p:cNvPr>
          <p:cNvCxnSpPr>
            <a:cxnSpLocks/>
          </p:cNvCxnSpPr>
          <p:nvPr/>
        </p:nvCxnSpPr>
        <p:spPr>
          <a:xfrm flipV="1">
            <a:off x="8636263" y="3359515"/>
            <a:ext cx="186545" cy="2560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E4D9A74-E0A7-4149-9B76-0E5DBA7A3FA5}"/>
              </a:ext>
            </a:extLst>
          </p:cNvPr>
          <p:cNvCxnSpPr>
            <a:cxnSpLocks/>
          </p:cNvCxnSpPr>
          <p:nvPr/>
        </p:nvCxnSpPr>
        <p:spPr>
          <a:xfrm flipV="1">
            <a:off x="8041219" y="3760303"/>
            <a:ext cx="186545" cy="2560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D156226-DD96-430C-88C3-2D0B303A3CE2}"/>
              </a:ext>
            </a:extLst>
          </p:cNvPr>
          <p:cNvCxnSpPr>
            <a:cxnSpLocks/>
          </p:cNvCxnSpPr>
          <p:nvPr/>
        </p:nvCxnSpPr>
        <p:spPr>
          <a:xfrm flipV="1">
            <a:off x="8911717" y="3742015"/>
            <a:ext cx="186545" cy="2560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181F8857-17EF-4536-8067-494BBBCD709E}"/>
              </a:ext>
            </a:extLst>
          </p:cNvPr>
          <p:cNvCxnSpPr>
            <a:cxnSpLocks/>
          </p:cNvCxnSpPr>
          <p:nvPr/>
        </p:nvCxnSpPr>
        <p:spPr>
          <a:xfrm flipV="1">
            <a:off x="10547347" y="3257742"/>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3CFA7C67-CCFE-44A1-A062-0FA0B6D6922B}"/>
              </a:ext>
            </a:extLst>
          </p:cNvPr>
          <p:cNvCxnSpPr>
            <a:cxnSpLocks/>
          </p:cNvCxnSpPr>
          <p:nvPr/>
        </p:nvCxnSpPr>
        <p:spPr>
          <a:xfrm flipV="1">
            <a:off x="11370017" y="3256230"/>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B9D15006-B6D9-4D63-8351-89D72A15EEB2}"/>
              </a:ext>
            </a:extLst>
          </p:cNvPr>
          <p:cNvCxnSpPr>
            <a:cxnSpLocks/>
          </p:cNvCxnSpPr>
          <p:nvPr/>
        </p:nvCxnSpPr>
        <p:spPr>
          <a:xfrm flipV="1">
            <a:off x="10536956" y="3611084"/>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29F150C-8698-4EFE-8603-6C5CA477B576}"/>
              </a:ext>
            </a:extLst>
          </p:cNvPr>
          <p:cNvCxnSpPr>
            <a:cxnSpLocks/>
          </p:cNvCxnSpPr>
          <p:nvPr/>
        </p:nvCxnSpPr>
        <p:spPr>
          <a:xfrm flipV="1">
            <a:off x="11370017" y="3595711"/>
            <a:ext cx="186545" cy="2560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8BA032B-A2F8-478D-A184-66926B05932E}"/>
              </a:ext>
            </a:extLst>
          </p:cNvPr>
          <p:cNvSpPr/>
          <p:nvPr/>
        </p:nvSpPr>
        <p:spPr>
          <a:xfrm>
            <a:off x="6889898" y="609599"/>
            <a:ext cx="3551274" cy="13811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u="sng" dirty="0"/>
              <a:t>Indice</a:t>
            </a:r>
          </a:p>
          <a:p>
            <a:pPr algn="ctr"/>
            <a:r>
              <a:rPr lang="fr-CA" sz="2000" dirty="0"/>
              <a:t>Qu’est-ce qui se produit si 2 variables restent constantes?</a:t>
            </a:r>
          </a:p>
        </p:txBody>
      </p:sp>
      <p:sp>
        <p:nvSpPr>
          <p:cNvPr id="49" name="Titre 1">
            <a:extLst>
              <a:ext uri="{FF2B5EF4-FFF2-40B4-BE49-F238E27FC236}">
                <a16:creationId xmlns:a16="http://schemas.microsoft.com/office/drawing/2014/main" id="{500A6B5B-BE3C-4BA2-B928-EC820F42D878}"/>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1870227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 calcmode="lin" valueType="num">
                                      <p:cBhvr additive="base">
                                        <p:cTn id="12"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bg/>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 calcmode="lin" valueType="num">
                                      <p:cBhvr additive="base">
                                        <p:cTn id="2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6">
                                            <p:txEl>
                                              <p:pRg st="4" end="4"/>
                                            </p:txEl>
                                          </p:spTgt>
                                        </p:tgtEl>
                                        <p:attrNameLst>
                                          <p:attrName>style.visibility</p:attrName>
                                        </p:attrNameLst>
                                      </p:cBhvr>
                                      <p:to>
                                        <p:strVal val="visible"/>
                                      </p:to>
                                    </p:set>
                                    <p:anim calcmode="lin" valueType="num">
                                      <p:cBhvr additive="base">
                                        <p:cTn id="40"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 calcmode="lin" valueType="num">
                                      <p:cBhvr additive="base">
                                        <p:cTn id="4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17">
                                            <p:bg/>
                                          </p:spTgt>
                                        </p:tgtEl>
                                        <p:attrNameLst>
                                          <p:attrName>style.visibility</p:attrName>
                                        </p:attrNameLst>
                                      </p:cBhvr>
                                      <p:to>
                                        <p:strVal val="visible"/>
                                      </p:to>
                                    </p:set>
                                    <p:anim calcmode="lin" valueType="num">
                                      <p:cBhvr additive="base">
                                        <p:cTn id="50"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17">
                                            <p:bg/>
                                          </p:spTgt>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 calcmode="lin" valueType="num">
                                      <p:cBhvr additive="base">
                                        <p:cTn id="6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par>
                          <p:cTn id="75" fill="hold">
                            <p:stCondLst>
                              <p:cond delay="5000"/>
                            </p:stCondLst>
                            <p:childTnLst>
                              <p:par>
                                <p:cTn id="76" presetID="2" presetClass="entr" presetSubtype="4" fill="hold" grpId="0" nodeType="afterEffect">
                                  <p:stCondLst>
                                    <p:cond delay="0"/>
                                  </p:stCondLst>
                                  <p:childTnLst>
                                    <p:set>
                                      <p:cBhvr>
                                        <p:cTn id="77" dur="1" fill="hold">
                                          <p:stCondLst>
                                            <p:cond delay="0"/>
                                          </p:stCondLst>
                                        </p:cTn>
                                        <p:tgtEl>
                                          <p:spTgt spid="17">
                                            <p:txEl>
                                              <p:pRg st="4" end="4"/>
                                            </p:txEl>
                                          </p:spTgt>
                                        </p:tgtEl>
                                        <p:attrNameLst>
                                          <p:attrName>style.visibility</p:attrName>
                                        </p:attrNameLst>
                                      </p:cBhvr>
                                      <p:to>
                                        <p:strVal val="visible"/>
                                      </p:to>
                                    </p:set>
                                    <p:anim calcmode="lin" valueType="num">
                                      <p:cBhvr additive="base">
                                        <p:cTn id="78"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2" presetClass="entr" presetSubtype="4" fill="hold" grpId="0" nodeType="after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anim calcmode="lin" valueType="num">
                                      <p:cBhvr additive="base">
                                        <p:cTn id="83"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par>
                          <p:cTn id="85" fill="hold">
                            <p:stCondLst>
                              <p:cond delay="6000"/>
                            </p:stCondLst>
                            <p:childTnLst>
                              <p:par>
                                <p:cTn id="86" presetID="2" presetClass="entr" presetSubtype="4" fill="hold" grpId="0" nodeType="afterEffect">
                                  <p:stCondLst>
                                    <p:cond delay="0"/>
                                  </p:stCondLst>
                                  <p:childTnLst>
                                    <p:set>
                                      <p:cBhvr>
                                        <p:cTn id="87" dur="1" fill="hold">
                                          <p:stCondLst>
                                            <p:cond delay="0"/>
                                          </p:stCondLst>
                                        </p:cTn>
                                        <p:tgtEl>
                                          <p:spTgt spid="18">
                                            <p:bg/>
                                          </p:spTgt>
                                        </p:tgtEl>
                                        <p:attrNameLst>
                                          <p:attrName>style.visibility</p:attrName>
                                        </p:attrNameLst>
                                      </p:cBhvr>
                                      <p:to>
                                        <p:strVal val="visible"/>
                                      </p:to>
                                    </p:set>
                                    <p:anim calcmode="lin" valueType="num">
                                      <p:cBhvr additive="base">
                                        <p:cTn id="8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90" fill="hold">
                            <p:stCondLst>
                              <p:cond delay="6500"/>
                            </p:stCondLst>
                            <p:childTnLst>
                              <p:par>
                                <p:cTn id="91" presetID="2" presetClass="entr" presetSubtype="4" fill="hold" grpId="0" nodeType="after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 calcmode="lin" valueType="num">
                                      <p:cBhvr additive="base">
                                        <p:cTn id="9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7000"/>
                            </p:stCondLst>
                            <p:childTnLst>
                              <p:par>
                                <p:cTn id="96" presetID="2" presetClass="entr" presetSubtype="4" fill="hold" grpId="0" nodeType="afterEffect">
                                  <p:stCondLst>
                                    <p:cond delay="0"/>
                                  </p:stCondLst>
                                  <p:childTnLst>
                                    <p:set>
                                      <p:cBhvr>
                                        <p:cTn id="97" dur="1" fill="hold">
                                          <p:stCondLst>
                                            <p:cond delay="0"/>
                                          </p:stCondLst>
                                        </p:cTn>
                                        <p:tgtEl>
                                          <p:spTgt spid="18">
                                            <p:txEl>
                                              <p:pRg st="2" end="2"/>
                                            </p:txEl>
                                          </p:spTgt>
                                        </p:tgtEl>
                                        <p:attrNameLst>
                                          <p:attrName>style.visibility</p:attrName>
                                        </p:attrNameLst>
                                      </p:cBhvr>
                                      <p:to>
                                        <p:strVal val="visible"/>
                                      </p:to>
                                    </p:set>
                                    <p:anim calcmode="lin" valueType="num">
                                      <p:cBhvr additive="base">
                                        <p:cTn id="9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childTnLst>
                          </p:cTn>
                        </p:par>
                        <p:par>
                          <p:cTn id="113" fill="hold">
                            <p:stCondLst>
                              <p:cond delay="8000"/>
                            </p:stCondLst>
                            <p:childTnLst>
                              <p:par>
                                <p:cTn id="114" presetID="2" presetClass="entr" presetSubtype="4" fill="hold" grpId="0" nodeType="afterEffect">
                                  <p:stCondLst>
                                    <p:cond delay="0"/>
                                  </p:stCondLst>
                                  <p:childTnLst>
                                    <p:set>
                                      <p:cBhvr>
                                        <p:cTn id="115" dur="1" fill="hold">
                                          <p:stCondLst>
                                            <p:cond delay="0"/>
                                          </p:stCondLst>
                                        </p:cTn>
                                        <p:tgtEl>
                                          <p:spTgt spid="18">
                                            <p:txEl>
                                              <p:pRg st="4" end="4"/>
                                            </p:txEl>
                                          </p:spTgt>
                                        </p:tgtEl>
                                        <p:attrNameLst>
                                          <p:attrName>style.visibility</p:attrName>
                                        </p:attrNameLst>
                                      </p:cBhvr>
                                      <p:to>
                                        <p:strVal val="visible"/>
                                      </p:to>
                                    </p:set>
                                    <p:anim calcmode="lin" valueType="num">
                                      <p:cBhvr additive="base">
                                        <p:cTn id="116"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18" fill="hold">
                            <p:stCondLst>
                              <p:cond delay="8500"/>
                            </p:stCondLst>
                            <p:childTnLst>
                              <p:par>
                                <p:cTn id="119" presetID="2" presetClass="entr" presetSubtype="4" fill="hold" grpId="0" nodeType="afterEffect">
                                  <p:stCondLst>
                                    <p:cond delay="0"/>
                                  </p:stCondLst>
                                  <p:childTnLst>
                                    <p:set>
                                      <p:cBhvr>
                                        <p:cTn id="120" dur="1" fill="hold">
                                          <p:stCondLst>
                                            <p:cond delay="0"/>
                                          </p:stCondLst>
                                        </p:cTn>
                                        <p:tgtEl>
                                          <p:spTgt spid="18">
                                            <p:txEl>
                                              <p:pRg st="6" end="6"/>
                                            </p:txEl>
                                          </p:spTgt>
                                        </p:tgtEl>
                                        <p:attrNameLst>
                                          <p:attrName>style.visibility</p:attrName>
                                        </p:attrNameLst>
                                      </p:cBhvr>
                                      <p:to>
                                        <p:strVal val="visible"/>
                                      </p:to>
                                    </p:set>
                                    <p:anim calcmode="lin" valueType="num">
                                      <p:cBhvr additive="base">
                                        <p:cTn id="12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par>
                          <p:cTn id="123" fill="hold">
                            <p:stCondLst>
                              <p:cond delay="9000"/>
                            </p:stCondLst>
                            <p:childTnLst>
                              <p:par>
                                <p:cTn id="124" presetID="2" presetClass="entr" presetSubtype="4" fill="hold" grpId="0" nodeType="afterEffect">
                                  <p:stCondLst>
                                    <p:cond delay="0"/>
                                  </p:stCondLst>
                                  <p:childTnLst>
                                    <p:set>
                                      <p:cBhvr>
                                        <p:cTn id="125" dur="1" fill="hold">
                                          <p:stCondLst>
                                            <p:cond delay="0"/>
                                          </p:stCondLst>
                                        </p:cTn>
                                        <p:tgtEl>
                                          <p:spTgt spid="19">
                                            <p:bg/>
                                          </p:spTgt>
                                        </p:tgtEl>
                                        <p:attrNameLst>
                                          <p:attrName>style.visibility</p:attrName>
                                        </p:attrNameLst>
                                      </p:cBhvr>
                                      <p:to>
                                        <p:strVal val="visible"/>
                                      </p:to>
                                    </p:set>
                                    <p:anim calcmode="lin" valueType="num">
                                      <p:cBhvr additive="base">
                                        <p:cTn id="126"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127" dur="500" fill="hold"/>
                                        <p:tgtEl>
                                          <p:spTgt spid="19">
                                            <p:bg/>
                                          </p:spTgt>
                                        </p:tgtEl>
                                        <p:attrNameLst>
                                          <p:attrName>ppt_y</p:attrName>
                                        </p:attrNameLst>
                                      </p:cBhvr>
                                      <p:tavLst>
                                        <p:tav tm="0">
                                          <p:val>
                                            <p:strVal val="1+#ppt_h/2"/>
                                          </p:val>
                                        </p:tav>
                                        <p:tav tm="100000">
                                          <p:val>
                                            <p:strVal val="#ppt_y"/>
                                          </p:val>
                                        </p:tav>
                                      </p:tavLst>
                                    </p:anim>
                                  </p:childTnLst>
                                </p:cTn>
                              </p:par>
                            </p:childTnLst>
                          </p:cTn>
                        </p:par>
                        <p:par>
                          <p:cTn id="128" fill="hold">
                            <p:stCondLst>
                              <p:cond delay="9500"/>
                            </p:stCondLst>
                            <p:childTnLst>
                              <p:par>
                                <p:cTn id="129" presetID="2" presetClass="entr" presetSubtype="4" fill="hold" grpId="0" nodeType="afterEffect">
                                  <p:stCondLst>
                                    <p:cond delay="0"/>
                                  </p:stCondLst>
                                  <p:childTnLst>
                                    <p:set>
                                      <p:cBhvr>
                                        <p:cTn id="130" dur="1" fill="hold">
                                          <p:stCondLst>
                                            <p:cond delay="0"/>
                                          </p:stCondLst>
                                        </p:cTn>
                                        <p:tgtEl>
                                          <p:spTgt spid="19">
                                            <p:txEl>
                                              <p:pRg st="0" end="0"/>
                                            </p:txEl>
                                          </p:spTgt>
                                        </p:tgtEl>
                                        <p:attrNameLst>
                                          <p:attrName>style.visibility</p:attrName>
                                        </p:attrNameLst>
                                      </p:cBhvr>
                                      <p:to>
                                        <p:strVal val="visible"/>
                                      </p:to>
                                    </p:set>
                                    <p:anim calcmode="lin" valueType="num">
                                      <p:cBhvr additive="base">
                                        <p:cTn id="1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33" fill="hold">
                            <p:stCondLst>
                              <p:cond delay="10000"/>
                            </p:stCondLst>
                            <p:childTnLst>
                              <p:par>
                                <p:cTn id="134" presetID="2" presetClass="entr" presetSubtype="4" fill="hold" grpId="0" nodeType="afterEffect">
                                  <p:stCondLst>
                                    <p:cond delay="0"/>
                                  </p:stCondLst>
                                  <p:childTnLst>
                                    <p:set>
                                      <p:cBhvr>
                                        <p:cTn id="135" dur="1" fill="hold">
                                          <p:stCondLst>
                                            <p:cond delay="0"/>
                                          </p:stCondLst>
                                        </p:cTn>
                                        <p:tgtEl>
                                          <p:spTgt spid="19">
                                            <p:txEl>
                                              <p:pRg st="2" end="2"/>
                                            </p:txEl>
                                          </p:spTgt>
                                        </p:tgtEl>
                                        <p:attrNameLst>
                                          <p:attrName>style.visibility</p:attrName>
                                        </p:attrNameLst>
                                      </p:cBhvr>
                                      <p:to>
                                        <p:strVal val="visible"/>
                                      </p:to>
                                    </p:set>
                                    <p:anim calcmode="lin" valueType="num">
                                      <p:cBhvr additive="base">
                                        <p:cTn id="13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0500"/>
                            </p:stCondLst>
                            <p:childTnLst>
                              <p:par>
                                <p:cTn id="139" presetID="10" presetClass="entr" presetSubtype="0" fill="hold" nodeType="after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500"/>
                                        <p:tgtEl>
                                          <p:spTgt spid="41"/>
                                        </p:tgtEl>
                                      </p:cBhvr>
                                    </p:animEffect>
                                  </p:childTnLst>
                                </p:cTn>
                              </p:par>
                              <p:par>
                                <p:cTn id="142" presetID="10"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500"/>
                                        <p:tgtEl>
                                          <p:spTgt spid="40"/>
                                        </p:tgtEl>
                                      </p:cBhvr>
                                    </p:animEffect>
                                  </p:childTnLst>
                                </p:cTn>
                              </p:par>
                              <p:par>
                                <p:cTn id="145" presetID="10" presetClass="entr" presetSubtype="0" fill="hold"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par>
                                <p:cTn id="148" presetID="10" presetClass="entr" presetSubtype="0" fill="hold"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par>
                          <p:cTn id="151" fill="hold">
                            <p:stCondLst>
                              <p:cond delay="11000"/>
                            </p:stCondLst>
                            <p:childTnLst>
                              <p:par>
                                <p:cTn id="152" presetID="2" presetClass="entr" presetSubtype="4" fill="hold" grpId="0" nodeType="afterEffect">
                                  <p:stCondLst>
                                    <p:cond delay="0"/>
                                  </p:stCondLst>
                                  <p:childTnLst>
                                    <p:set>
                                      <p:cBhvr>
                                        <p:cTn id="153" dur="1" fill="hold">
                                          <p:stCondLst>
                                            <p:cond delay="0"/>
                                          </p:stCondLst>
                                        </p:cTn>
                                        <p:tgtEl>
                                          <p:spTgt spid="19">
                                            <p:txEl>
                                              <p:pRg st="4" end="4"/>
                                            </p:txEl>
                                          </p:spTgt>
                                        </p:tgtEl>
                                        <p:attrNameLst>
                                          <p:attrName>style.visibility</p:attrName>
                                        </p:attrNameLst>
                                      </p:cBhvr>
                                      <p:to>
                                        <p:strVal val="visible"/>
                                      </p:to>
                                    </p:set>
                                    <p:anim calcmode="lin" valueType="num">
                                      <p:cBhvr additive="base">
                                        <p:cTn id="154"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par>
                          <p:cTn id="156" fill="hold">
                            <p:stCondLst>
                              <p:cond delay="11500"/>
                            </p:stCondLst>
                            <p:childTnLst>
                              <p:par>
                                <p:cTn id="157" presetID="2" presetClass="entr" presetSubtype="4" fill="hold" grpId="0" nodeType="afterEffect">
                                  <p:stCondLst>
                                    <p:cond delay="0"/>
                                  </p:stCondLst>
                                  <p:childTnLst>
                                    <p:set>
                                      <p:cBhvr>
                                        <p:cTn id="158" dur="1" fill="hold">
                                          <p:stCondLst>
                                            <p:cond delay="0"/>
                                          </p:stCondLst>
                                        </p:cTn>
                                        <p:tgtEl>
                                          <p:spTgt spid="19">
                                            <p:txEl>
                                              <p:pRg st="6" end="6"/>
                                            </p:txEl>
                                          </p:spTgt>
                                        </p:tgtEl>
                                        <p:attrNameLst>
                                          <p:attrName>style.visibility</p:attrName>
                                        </p:attrNameLst>
                                      </p:cBhvr>
                                      <p:to>
                                        <p:strVal val="visible"/>
                                      </p:to>
                                    </p:set>
                                    <p:anim calcmode="lin" valueType="num">
                                      <p:cBhvr additive="base">
                                        <p:cTn id="159"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par>
                          <p:cTn id="161" fill="hold">
                            <p:stCondLst>
                              <p:cond delay="12000"/>
                            </p:stCondLst>
                            <p:childTnLst>
                              <p:par>
                                <p:cTn id="162" presetID="2" presetClass="entr" presetSubtype="4" fill="hold" grpId="0" nodeType="afterEffect">
                                  <p:stCondLst>
                                    <p:cond delay="0"/>
                                  </p:stCondLst>
                                  <p:childTnLst>
                                    <p:set>
                                      <p:cBhvr>
                                        <p:cTn id="163" dur="1" fill="hold">
                                          <p:stCondLst>
                                            <p:cond delay="0"/>
                                          </p:stCondLst>
                                        </p:cTn>
                                        <p:tgtEl>
                                          <p:spTgt spid="20">
                                            <p:bg/>
                                          </p:spTgt>
                                        </p:tgtEl>
                                        <p:attrNameLst>
                                          <p:attrName>style.visibility</p:attrName>
                                        </p:attrNameLst>
                                      </p:cBhvr>
                                      <p:to>
                                        <p:strVal val="visible"/>
                                      </p:to>
                                    </p:set>
                                    <p:anim calcmode="lin" valueType="num">
                                      <p:cBhvr additive="base">
                                        <p:cTn id="164"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165"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166" fill="hold">
                            <p:stCondLst>
                              <p:cond delay="12500"/>
                            </p:stCondLst>
                            <p:childTnLst>
                              <p:par>
                                <p:cTn id="167" presetID="2" presetClass="entr" presetSubtype="4" fill="hold" grpId="0" nodeType="afterEffect">
                                  <p:stCondLst>
                                    <p:cond delay="0"/>
                                  </p:stCondLst>
                                  <p:childTnLst>
                                    <p:set>
                                      <p:cBhvr>
                                        <p:cTn id="168" dur="1" fill="hold">
                                          <p:stCondLst>
                                            <p:cond delay="0"/>
                                          </p:stCondLst>
                                        </p:cTn>
                                        <p:tgtEl>
                                          <p:spTgt spid="20">
                                            <p:txEl>
                                              <p:pRg st="0" end="0"/>
                                            </p:txEl>
                                          </p:spTgt>
                                        </p:tgtEl>
                                        <p:attrNameLst>
                                          <p:attrName>style.visibility</p:attrName>
                                        </p:attrNameLst>
                                      </p:cBhvr>
                                      <p:to>
                                        <p:strVal val="visible"/>
                                      </p:to>
                                    </p:set>
                                    <p:anim calcmode="lin" valueType="num">
                                      <p:cBhvr additive="base">
                                        <p:cTn id="1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171" fill="hold">
                            <p:stCondLst>
                              <p:cond delay="13000"/>
                            </p:stCondLst>
                            <p:childTnLst>
                              <p:par>
                                <p:cTn id="172" presetID="2" presetClass="entr" presetSubtype="4" fill="hold" grpId="0" nodeType="afterEffect">
                                  <p:stCondLst>
                                    <p:cond delay="0"/>
                                  </p:stCondLst>
                                  <p:childTnLst>
                                    <p:set>
                                      <p:cBhvr>
                                        <p:cTn id="173" dur="1" fill="hold">
                                          <p:stCondLst>
                                            <p:cond delay="0"/>
                                          </p:stCondLst>
                                        </p:cTn>
                                        <p:tgtEl>
                                          <p:spTgt spid="20">
                                            <p:txEl>
                                              <p:pRg st="2" end="2"/>
                                            </p:txEl>
                                          </p:spTgt>
                                        </p:tgtEl>
                                        <p:attrNameLst>
                                          <p:attrName>style.visibility</p:attrName>
                                        </p:attrNameLst>
                                      </p:cBhvr>
                                      <p:to>
                                        <p:strVal val="visible"/>
                                      </p:to>
                                    </p:set>
                                    <p:anim calcmode="lin" valueType="num">
                                      <p:cBhvr additive="base">
                                        <p:cTn id="174"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par>
                          <p:cTn id="176" fill="hold">
                            <p:stCondLst>
                              <p:cond delay="13500"/>
                            </p:stCondLst>
                            <p:childTnLst>
                              <p:par>
                                <p:cTn id="177" presetID="10" presetClass="entr" presetSubtype="0" fill="hold" nodeType="afterEffect">
                                  <p:stCondLst>
                                    <p:cond delay="0"/>
                                  </p:stCondLst>
                                  <p:childTnLst>
                                    <p:set>
                                      <p:cBhvr>
                                        <p:cTn id="178" dur="1" fill="hold">
                                          <p:stCondLst>
                                            <p:cond delay="0"/>
                                          </p:stCondLst>
                                        </p:cTn>
                                        <p:tgtEl>
                                          <p:spTgt spid="45"/>
                                        </p:tgtEl>
                                        <p:attrNameLst>
                                          <p:attrName>style.visibility</p:attrName>
                                        </p:attrNameLst>
                                      </p:cBhvr>
                                      <p:to>
                                        <p:strVal val="visible"/>
                                      </p:to>
                                    </p:set>
                                    <p:animEffect transition="in" filter="fade">
                                      <p:cBhvr>
                                        <p:cTn id="179" dur="500"/>
                                        <p:tgtEl>
                                          <p:spTgt spid="45"/>
                                        </p:tgtEl>
                                      </p:cBhvr>
                                    </p:animEffect>
                                  </p:childTnLst>
                                </p:cTn>
                              </p:par>
                              <p:par>
                                <p:cTn id="180" presetID="10" presetClass="entr" presetSubtype="0" fill="hold" nodeType="with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fade">
                                      <p:cBhvr>
                                        <p:cTn id="182" dur="500"/>
                                        <p:tgtEl>
                                          <p:spTgt spid="44"/>
                                        </p:tgtEl>
                                      </p:cBhvr>
                                    </p:animEffect>
                                  </p:childTnLst>
                                </p:cTn>
                              </p:par>
                              <p:par>
                                <p:cTn id="183" presetID="10" presetClass="entr" presetSubtype="0" fill="hold" nodeType="with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fade">
                                      <p:cBhvr>
                                        <p:cTn id="185" dur="500"/>
                                        <p:tgtEl>
                                          <p:spTgt spid="47"/>
                                        </p:tgtEl>
                                      </p:cBhvr>
                                    </p:animEffect>
                                  </p:childTnLst>
                                </p:cTn>
                              </p:par>
                              <p:par>
                                <p:cTn id="186" presetID="10" presetClass="entr" presetSubtype="0" fill="hold" nodeType="withEffect">
                                  <p:stCondLst>
                                    <p:cond delay="0"/>
                                  </p:stCondLst>
                                  <p:childTnLst>
                                    <p:set>
                                      <p:cBhvr>
                                        <p:cTn id="187" dur="1" fill="hold">
                                          <p:stCondLst>
                                            <p:cond delay="0"/>
                                          </p:stCondLst>
                                        </p:cTn>
                                        <p:tgtEl>
                                          <p:spTgt spid="46"/>
                                        </p:tgtEl>
                                        <p:attrNameLst>
                                          <p:attrName>style.visibility</p:attrName>
                                        </p:attrNameLst>
                                      </p:cBhvr>
                                      <p:to>
                                        <p:strVal val="visible"/>
                                      </p:to>
                                    </p:set>
                                    <p:animEffect transition="in" filter="fade">
                                      <p:cBhvr>
                                        <p:cTn id="188" dur="500"/>
                                        <p:tgtEl>
                                          <p:spTgt spid="46"/>
                                        </p:tgtEl>
                                      </p:cBhvr>
                                    </p:animEffect>
                                  </p:childTnLst>
                                </p:cTn>
                              </p:par>
                            </p:childTnLst>
                          </p:cTn>
                        </p:par>
                        <p:par>
                          <p:cTn id="189" fill="hold">
                            <p:stCondLst>
                              <p:cond delay="14000"/>
                            </p:stCondLst>
                            <p:childTnLst>
                              <p:par>
                                <p:cTn id="190" presetID="2" presetClass="entr" presetSubtype="4" fill="hold" grpId="0" nodeType="afterEffect">
                                  <p:stCondLst>
                                    <p:cond delay="0"/>
                                  </p:stCondLst>
                                  <p:childTnLst>
                                    <p:set>
                                      <p:cBhvr>
                                        <p:cTn id="191" dur="1" fill="hold">
                                          <p:stCondLst>
                                            <p:cond delay="0"/>
                                          </p:stCondLst>
                                        </p:cTn>
                                        <p:tgtEl>
                                          <p:spTgt spid="20">
                                            <p:txEl>
                                              <p:pRg st="4" end="4"/>
                                            </p:txEl>
                                          </p:spTgt>
                                        </p:tgtEl>
                                        <p:attrNameLst>
                                          <p:attrName>style.visibility</p:attrName>
                                        </p:attrNameLst>
                                      </p:cBhvr>
                                      <p:to>
                                        <p:strVal val="visible"/>
                                      </p:to>
                                    </p:set>
                                    <p:anim calcmode="lin" valueType="num">
                                      <p:cBhvr additive="base">
                                        <p:cTn id="192"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par>
                          <p:cTn id="194" fill="hold">
                            <p:stCondLst>
                              <p:cond delay="14500"/>
                            </p:stCondLst>
                            <p:childTnLst>
                              <p:par>
                                <p:cTn id="195" presetID="2" presetClass="entr" presetSubtype="4" fill="hold" grpId="0" nodeType="afterEffect">
                                  <p:stCondLst>
                                    <p:cond delay="0"/>
                                  </p:stCondLst>
                                  <p:childTnLst>
                                    <p:set>
                                      <p:cBhvr>
                                        <p:cTn id="196" dur="1" fill="hold">
                                          <p:stCondLst>
                                            <p:cond delay="0"/>
                                          </p:stCondLst>
                                        </p:cTn>
                                        <p:tgtEl>
                                          <p:spTgt spid="20">
                                            <p:txEl>
                                              <p:pRg st="6" end="6"/>
                                            </p:txEl>
                                          </p:spTgt>
                                        </p:tgtEl>
                                        <p:attrNameLst>
                                          <p:attrName>style.visibility</p:attrName>
                                        </p:attrNameLst>
                                      </p:cBhvr>
                                      <p:to>
                                        <p:strVal val="visible"/>
                                      </p:to>
                                    </p:set>
                                    <p:anim calcmode="lin" valueType="num">
                                      <p:cBhvr additive="base">
                                        <p:cTn id="197"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animBg="1"/>
      <p:bldP spid="17" grpId="0" uiExpand="1" build="p" animBg="1"/>
      <p:bldP spid="18" grpId="0" uiExpand="1" build="p" animBg="1"/>
      <p:bldP spid="19" grpId="0" uiExpand="1" build="p" animBg="1"/>
      <p:bldP spid="20" grpId="0" uiExpand="1" build="p"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6E5F0-C08F-44B0-8F25-81D5E219E6E1}"/>
              </a:ext>
            </a:extLst>
          </p:cNvPr>
          <p:cNvSpPr>
            <a:spLocks noGrp="1"/>
          </p:cNvSpPr>
          <p:nvPr>
            <p:ph type="title"/>
          </p:nvPr>
        </p:nvSpPr>
        <p:spPr/>
        <p:txBody>
          <a:bodyPr/>
          <a:lstStyle/>
          <a:p>
            <a:r>
              <a:rPr lang="fr-CA" b="1" dirty="0"/>
              <a:t>Comparaison des deux lois</a:t>
            </a:r>
          </a:p>
        </p:txBody>
      </p:sp>
      <p:sp>
        <p:nvSpPr>
          <p:cNvPr id="20" name="Espace réservé du texte 19">
            <a:extLst>
              <a:ext uri="{FF2B5EF4-FFF2-40B4-BE49-F238E27FC236}">
                <a16:creationId xmlns:a16="http://schemas.microsoft.com/office/drawing/2014/main" id="{C00824BC-60AC-477A-B00C-F5C9226ECD7A}"/>
              </a:ext>
            </a:extLst>
          </p:cNvPr>
          <p:cNvSpPr>
            <a:spLocks noGrp="1"/>
          </p:cNvSpPr>
          <p:nvPr>
            <p:ph type="body" idx="1"/>
          </p:nvPr>
        </p:nvSpPr>
        <p:spPr>
          <a:xfrm>
            <a:off x="680406" y="2336873"/>
            <a:ext cx="4698272" cy="693135"/>
          </a:xfrm>
        </p:spPr>
        <p:txBody>
          <a:bodyPr anchor="ctr">
            <a:normAutofit/>
          </a:bodyPr>
          <a:lstStyle/>
          <a:p>
            <a:pPr algn="ctr"/>
            <a:r>
              <a:rPr lang="fr-CA" sz="2800" dirty="0"/>
              <a:t>Loi des gaz parfaits</a:t>
            </a:r>
          </a:p>
        </p:txBody>
      </p:sp>
      <p:sp>
        <p:nvSpPr>
          <p:cNvPr id="21" name="Espace réservé du contenu 20">
            <a:extLst>
              <a:ext uri="{FF2B5EF4-FFF2-40B4-BE49-F238E27FC236}">
                <a16:creationId xmlns:a16="http://schemas.microsoft.com/office/drawing/2014/main" id="{D8673A88-B15A-4AEB-BC47-8FB22F3A25F5}"/>
              </a:ext>
            </a:extLst>
          </p:cNvPr>
          <p:cNvSpPr>
            <a:spLocks noGrp="1"/>
          </p:cNvSpPr>
          <p:nvPr>
            <p:ph sz="half" idx="2"/>
          </p:nvPr>
        </p:nvSpPr>
        <p:spPr/>
        <p:txBody>
          <a:bodyPr anchor="ctr"/>
          <a:lstStyle/>
          <a:p>
            <a:pPr marL="0" indent="0" algn="ctr">
              <a:buNone/>
            </a:pPr>
            <a:r>
              <a:rPr lang="fr-CA" b="1" dirty="0"/>
              <a:t>PV = </a:t>
            </a:r>
            <a:r>
              <a:rPr lang="fr-CA" b="1" dirty="0" err="1"/>
              <a:t>nRT</a:t>
            </a:r>
            <a:endParaRPr lang="fr-CA" b="1" dirty="0"/>
          </a:p>
          <a:p>
            <a:pPr marL="0" indent="0" algn="ctr">
              <a:buNone/>
            </a:pPr>
            <a:endParaRPr lang="fr-CA" b="1" dirty="0"/>
          </a:p>
          <a:p>
            <a:pPr marL="0" indent="0">
              <a:buNone/>
            </a:pPr>
            <a:r>
              <a:rPr lang="fr-CA" dirty="0"/>
              <a:t>La loi des gaz parfaits est pour la description et l’analyse d’une seule situation.</a:t>
            </a:r>
          </a:p>
          <a:p>
            <a:pPr marL="0" indent="0" algn="ctr">
              <a:buNone/>
            </a:pPr>
            <a:endParaRPr lang="fr-CA" dirty="0"/>
          </a:p>
        </p:txBody>
      </p:sp>
      <p:sp>
        <p:nvSpPr>
          <p:cNvPr id="22" name="Espace réservé du texte 21">
            <a:extLst>
              <a:ext uri="{FF2B5EF4-FFF2-40B4-BE49-F238E27FC236}">
                <a16:creationId xmlns:a16="http://schemas.microsoft.com/office/drawing/2014/main" id="{5EFDC26A-6B2E-4612-AE3A-614C99D17520}"/>
              </a:ext>
            </a:extLst>
          </p:cNvPr>
          <p:cNvSpPr>
            <a:spLocks noGrp="1"/>
          </p:cNvSpPr>
          <p:nvPr>
            <p:ph type="body" sz="quarter" idx="3"/>
          </p:nvPr>
        </p:nvSpPr>
        <p:spPr>
          <a:xfrm>
            <a:off x="5594123" y="2336873"/>
            <a:ext cx="4700059" cy="692076"/>
          </a:xfrm>
        </p:spPr>
        <p:txBody>
          <a:bodyPr anchor="ctr">
            <a:normAutofit/>
          </a:bodyPr>
          <a:lstStyle/>
          <a:p>
            <a:pPr algn="ctr"/>
            <a:r>
              <a:rPr lang="fr-CA" sz="2800" dirty="0"/>
              <a:t>Loi générale des gaz</a:t>
            </a:r>
          </a:p>
        </p:txBody>
      </p:sp>
      <mc:AlternateContent xmlns:mc="http://schemas.openxmlformats.org/markup-compatibility/2006" xmlns:a14="http://schemas.microsoft.com/office/drawing/2010/main">
        <mc:Choice Requires="a14">
          <p:sp>
            <p:nvSpPr>
              <p:cNvPr id="23" name="Espace réservé du contenu 22">
                <a:extLst>
                  <a:ext uri="{FF2B5EF4-FFF2-40B4-BE49-F238E27FC236}">
                    <a16:creationId xmlns:a16="http://schemas.microsoft.com/office/drawing/2014/main" id="{07620DF9-3514-4C5A-B3BD-81A0F0939F20}"/>
                  </a:ext>
                </a:extLst>
              </p:cNvPr>
              <p:cNvSpPr>
                <a:spLocks noGrp="1"/>
              </p:cNvSpPr>
              <p:nvPr>
                <p:ph sz="quarter" idx="4"/>
              </p:nvPr>
            </p:nvSpPr>
            <p:spPr/>
            <p:txBody>
              <a:bodyPr anchor="ctr"/>
              <a:lstStyle/>
              <a:p>
                <a:pPr marL="0" indent="0" algn="ctr">
                  <a:buNone/>
                </a:pPr>
                <a14:m>
                  <m:oMathPara xmlns:m="http://schemas.openxmlformats.org/officeDocument/2006/math">
                    <m:oMathParaPr>
                      <m:jc m:val="centerGroup"/>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oMath>
                  </m:oMathPara>
                </a14:m>
                <a:endParaRPr lang="fr-CA" dirty="0"/>
              </a:p>
              <a:p>
                <a:pPr marL="0" indent="0" algn="ctr">
                  <a:buNone/>
                </a:pPr>
                <a:endParaRPr lang="fr-CA" dirty="0"/>
              </a:p>
              <a:p>
                <a:pPr marL="0" indent="0">
                  <a:buNone/>
                </a:pPr>
                <a:r>
                  <a:rPr lang="fr-CA" dirty="0"/>
                  <a:t>La loi générale des gaz est utilisée lors d’un </a:t>
                </a:r>
                <a:r>
                  <a:rPr lang="fr-CA" b="1" u="sng" dirty="0">
                    <a:solidFill>
                      <a:schemeClr val="accent2"/>
                    </a:solidFill>
                  </a:rPr>
                  <a:t>changement</a:t>
                </a:r>
                <a:r>
                  <a:rPr lang="fr-CA" dirty="0"/>
                  <a:t>. Ainsi, il y a un avant et après. </a:t>
                </a:r>
              </a:p>
              <a:p>
                <a:pPr marL="0" indent="0" algn="ctr">
                  <a:buNone/>
                </a:pPr>
                <a:endParaRPr lang="fr-CA" dirty="0"/>
              </a:p>
            </p:txBody>
          </p:sp>
        </mc:Choice>
        <mc:Fallback xmlns="">
          <p:sp>
            <p:nvSpPr>
              <p:cNvPr id="23" name="Espace réservé du contenu 22">
                <a:extLst>
                  <a:ext uri="{FF2B5EF4-FFF2-40B4-BE49-F238E27FC236}">
                    <a16:creationId xmlns:a16="http://schemas.microsoft.com/office/drawing/2014/main" id="{07620DF9-3514-4C5A-B3BD-81A0F0939F20}"/>
                  </a:ext>
                </a:extLst>
              </p:cNvPr>
              <p:cNvSpPr>
                <a:spLocks noGrp="1" noRot="1" noChangeAspect="1" noMove="1" noResize="1" noEditPoints="1" noAdjustHandles="1" noChangeArrowheads="1" noChangeShapeType="1" noTextEdit="1"/>
              </p:cNvSpPr>
              <p:nvPr>
                <p:ph sz="quarter" idx="4"/>
              </p:nvPr>
            </p:nvSpPr>
            <p:spPr>
              <a:blipFill>
                <a:blip r:embed="rId3"/>
                <a:stretch>
                  <a:fillRect l="-2075"/>
                </a:stretch>
              </a:blipFill>
            </p:spPr>
            <p:txBody>
              <a:bodyPr/>
              <a:lstStyle/>
              <a:p>
                <a:r>
                  <a:rPr lang="fr-CA">
                    <a:noFill/>
                  </a:rPr>
                  <a:t> </a:t>
                </a:r>
              </a:p>
            </p:txBody>
          </p:sp>
        </mc:Fallback>
      </mc:AlternateContent>
      <p:pic>
        <p:nvPicPr>
          <p:cNvPr id="5" name="Picture 4" descr="Free photo: Storm Clouds - Sky, Nobody, Ominous - Free Download ...">
            <a:extLst>
              <a:ext uri="{FF2B5EF4-FFF2-40B4-BE49-F238E27FC236}">
                <a16:creationId xmlns:a16="http://schemas.microsoft.com/office/drawing/2014/main" id="{8D5596E1-1154-4634-84E3-FE6C7BED6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droit 5">
            <a:extLst>
              <a:ext uri="{FF2B5EF4-FFF2-40B4-BE49-F238E27FC236}">
                <a16:creationId xmlns:a16="http://schemas.microsoft.com/office/drawing/2014/main" id="{6727FAFD-0714-4A69-9E74-99DAE1F839E5}"/>
              </a:ext>
            </a:extLst>
          </p:cNvPr>
          <p:cNvCxnSpPr>
            <a:stCxn id="2" idx="2"/>
          </p:cNvCxnSpPr>
          <p:nvPr/>
        </p:nvCxnSpPr>
        <p:spPr>
          <a:xfrm>
            <a:off x="5487251" y="1834166"/>
            <a:ext cx="20414" cy="50238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5421F8D-911C-4EE0-B657-8F1498BF76E2}"/>
              </a:ext>
            </a:extLst>
          </p:cNvPr>
          <p:cNvSpPr/>
          <p:nvPr/>
        </p:nvSpPr>
        <p:spPr>
          <a:xfrm>
            <a:off x="620646" y="5635400"/>
            <a:ext cx="9774038" cy="1169581"/>
          </a:xfrm>
          <a:prstGeom prst="rect">
            <a:avLst/>
          </a:prstGeom>
          <a:solidFill>
            <a:schemeClr val="bg1"/>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t>Ces équations seront fournies à l’examen!</a:t>
            </a:r>
          </a:p>
        </p:txBody>
      </p:sp>
      <p:sp>
        <p:nvSpPr>
          <p:cNvPr id="12" name="Titre 1">
            <a:extLst>
              <a:ext uri="{FF2B5EF4-FFF2-40B4-BE49-F238E27FC236}">
                <a16:creationId xmlns:a16="http://schemas.microsoft.com/office/drawing/2014/main" id="{C16EC71E-78BD-4BAD-BBAC-4B8C5EFC433B}"/>
              </a:ext>
            </a:extLst>
          </p:cNvPr>
          <p:cNvSpPr txBox="1">
            <a:spLocks/>
          </p:cNvSpPr>
          <p:nvPr>
            <p:custDataLst>
              <p:tags r:id="rId1"/>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247923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fade">
                                      <p:cBhvr>
                                        <p:cTn id="32" dur="500"/>
                                        <p:tgtEl>
                                          <p:spTgt spid="2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uiExpand="1" build="p"/>
      <p:bldP spid="22" grpId="0" build="p"/>
      <p:bldP spid="23"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4A86AC4E-0D5F-470C-AFF0-49597CD14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Exemple</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5E625885-3D16-4924-9B68-EDF73B82B07E}"/>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p>
          <a:p>
            <a:pPr algn="ctr">
              <a:spcAft>
                <a:spcPts val="600"/>
              </a:spcAft>
            </a:pPr>
            <a:r>
              <a:rPr lang="fr-CA" sz="4000" b="1" dirty="0">
                <a:solidFill>
                  <a:schemeClr val="bg1"/>
                </a:solidFill>
              </a:rPr>
              <a:t>p.92 à 94</a:t>
            </a:r>
            <a:endParaRPr lang="fr-CA" sz="2400" b="1" dirty="0">
              <a:solidFill>
                <a:schemeClr val="bg1"/>
              </a:solidFill>
            </a:endParaRPr>
          </a:p>
        </p:txBody>
      </p:sp>
    </p:spTree>
    <p:extLst>
      <p:ext uri="{BB962C8B-B14F-4D97-AF65-F5344CB8AC3E}">
        <p14:creationId xmlns:p14="http://schemas.microsoft.com/office/powerpoint/2010/main" val="1424510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4C26C-3AF3-41F6-9A05-8D40B5A22F4F}"/>
              </a:ext>
            </a:extLst>
          </p:cNvPr>
          <p:cNvSpPr>
            <a:spLocks noGrp="1"/>
          </p:cNvSpPr>
          <p:nvPr>
            <p:ph type="title"/>
          </p:nvPr>
        </p:nvSpPr>
        <p:spPr/>
        <p:txBody>
          <a:bodyPr/>
          <a:lstStyle/>
          <a:p>
            <a:r>
              <a:rPr lang="fr-CA" b="1" dirty="0"/>
              <a:t>Exemple</a:t>
            </a:r>
            <a:br>
              <a:rPr lang="fr-CA" b="1" dirty="0"/>
            </a:br>
            <a:r>
              <a:rPr lang="fr-CA" sz="2800" b="1" dirty="0"/>
              <a:t>(Cahier OS chap. 2 exercices suppl. </a:t>
            </a:r>
            <a:r>
              <a:rPr lang="fr-CA" sz="2800" b="1"/>
              <a:t>p.5 #3)</a:t>
            </a:r>
            <a:endParaRPr lang="fr-CA" b="1" dirty="0"/>
          </a:p>
        </p:txBody>
      </p:sp>
      <p:sp>
        <p:nvSpPr>
          <p:cNvPr id="3" name="Espace réservé du contenu 2">
            <a:extLst>
              <a:ext uri="{FF2B5EF4-FFF2-40B4-BE49-F238E27FC236}">
                <a16:creationId xmlns:a16="http://schemas.microsoft.com/office/drawing/2014/main" id="{D206B692-2434-4D5A-BC4C-FA2FAB66A766}"/>
              </a:ext>
            </a:extLst>
          </p:cNvPr>
          <p:cNvSpPr>
            <a:spLocks noGrp="1"/>
          </p:cNvSpPr>
          <p:nvPr>
            <p:ph idx="1"/>
          </p:nvPr>
        </p:nvSpPr>
        <p:spPr>
          <a:xfrm>
            <a:off x="308344" y="1990722"/>
            <a:ext cx="11632019" cy="1032961"/>
          </a:xfrm>
        </p:spPr>
        <p:txBody>
          <a:bodyPr anchor="ctr">
            <a:normAutofit fontScale="77500" lnSpcReduction="20000"/>
          </a:bodyPr>
          <a:lstStyle/>
          <a:p>
            <a:pPr marL="0" indent="0">
              <a:lnSpc>
                <a:spcPct val="100000"/>
              </a:lnSpc>
              <a:buNone/>
            </a:pPr>
            <a:r>
              <a:rPr lang="fr-FR" dirty="0"/>
              <a:t>Une certaine quantité de gaz, soit 4,50 mol, occupe un volume de 15,0 L et exerce une pression de 456 kPa à une température de 26,0 °C. Quel sera le volume de ce gaz si on augmente la température jusqu’à 78,0 °C, qu’on diminue la pression de 100 kPa et qu’on ajoute 2,00 mol de gaz ?</a:t>
            </a:r>
          </a:p>
        </p:txBody>
      </p:sp>
      <p:sp>
        <p:nvSpPr>
          <p:cNvPr id="5" name="ZoneTexte 4">
            <a:extLst>
              <a:ext uri="{FF2B5EF4-FFF2-40B4-BE49-F238E27FC236}">
                <a16:creationId xmlns:a16="http://schemas.microsoft.com/office/drawing/2014/main" id="{A713314C-75CD-4797-80FD-9C4DBD4EA403}"/>
              </a:ext>
            </a:extLst>
          </p:cNvPr>
          <p:cNvSpPr txBox="1"/>
          <p:nvPr>
            <p:custDataLst>
              <p:tags r:id="rId1"/>
            </p:custDataLst>
          </p:nvPr>
        </p:nvSpPr>
        <p:spPr>
          <a:xfrm>
            <a:off x="278312" y="3011931"/>
            <a:ext cx="3492885" cy="400110"/>
          </a:xfrm>
          <a:prstGeom prst="rect">
            <a:avLst/>
          </a:prstGeom>
          <a:noFill/>
        </p:spPr>
        <p:txBody>
          <a:bodyPr wrap="square" rtlCol="0">
            <a:spAutoFit/>
          </a:bodyPr>
          <a:lstStyle/>
          <a:p>
            <a:r>
              <a:rPr lang="fr-CA" sz="2000" b="1" dirty="0"/>
              <a:t>1- Données</a:t>
            </a:r>
          </a:p>
        </p:txBody>
      </p:sp>
      <p:sp>
        <p:nvSpPr>
          <p:cNvPr id="6" name="ZoneTexte 5">
            <a:extLst>
              <a:ext uri="{FF2B5EF4-FFF2-40B4-BE49-F238E27FC236}">
                <a16:creationId xmlns:a16="http://schemas.microsoft.com/office/drawing/2014/main" id="{F74F9A13-3DA9-4079-A1C8-40A89BF5A98B}"/>
              </a:ext>
            </a:extLst>
          </p:cNvPr>
          <p:cNvSpPr txBox="1"/>
          <p:nvPr>
            <p:custDataLst>
              <p:tags r:id="rId2"/>
            </p:custDataLst>
          </p:nvPr>
        </p:nvSpPr>
        <p:spPr>
          <a:xfrm>
            <a:off x="278312" y="3365578"/>
            <a:ext cx="3492887" cy="3416320"/>
          </a:xfrm>
          <a:prstGeom prst="rect">
            <a:avLst/>
          </a:prstGeom>
          <a:noFill/>
        </p:spPr>
        <p:txBody>
          <a:bodyPr wrap="square" rtlCol="0">
            <a:spAutoFit/>
          </a:bodyPr>
          <a:lstStyle/>
          <a:p>
            <a:r>
              <a:rPr lang="fr-CA" b="1" dirty="0"/>
              <a:t>Avant</a:t>
            </a:r>
          </a:p>
          <a:p>
            <a:r>
              <a:rPr lang="fr-CA" b="1" dirty="0"/>
              <a:t>n</a:t>
            </a:r>
            <a:r>
              <a:rPr lang="fr-CA" b="1" baseline="-25000" dirty="0"/>
              <a:t>1</a:t>
            </a:r>
            <a:r>
              <a:rPr lang="fr-CA" b="1" dirty="0"/>
              <a:t> = 4,50 mol</a:t>
            </a:r>
          </a:p>
          <a:p>
            <a:r>
              <a:rPr lang="fr-CA" b="1" dirty="0"/>
              <a:t>P</a:t>
            </a:r>
            <a:r>
              <a:rPr lang="fr-CA" b="1" baseline="-25000" dirty="0"/>
              <a:t>1</a:t>
            </a:r>
            <a:r>
              <a:rPr lang="fr-CA" b="1" dirty="0"/>
              <a:t> = 456 kPa</a:t>
            </a:r>
          </a:p>
          <a:p>
            <a:r>
              <a:rPr lang="fr-CA" b="1" dirty="0"/>
              <a:t>T</a:t>
            </a:r>
            <a:r>
              <a:rPr lang="fr-CA" b="1" baseline="-25000" dirty="0"/>
              <a:t>1</a:t>
            </a:r>
            <a:r>
              <a:rPr lang="fr-CA" b="1" dirty="0"/>
              <a:t> = 26</a:t>
            </a:r>
            <a:r>
              <a:rPr lang="fr-CA" b="1" baseline="30000" dirty="0"/>
              <a:t>o</a:t>
            </a:r>
            <a:r>
              <a:rPr lang="fr-CA" b="1" dirty="0"/>
              <a:t>C</a:t>
            </a:r>
          </a:p>
          <a:p>
            <a:r>
              <a:rPr lang="fr-CA" b="1" dirty="0"/>
              <a:t>V</a:t>
            </a:r>
            <a:r>
              <a:rPr lang="fr-CA" b="1" baseline="-25000" dirty="0"/>
              <a:t>1</a:t>
            </a:r>
            <a:r>
              <a:rPr lang="fr-CA" b="1" dirty="0"/>
              <a:t> = 15,0 L</a:t>
            </a:r>
          </a:p>
          <a:p>
            <a:endParaRPr lang="fr-CA" b="1" dirty="0"/>
          </a:p>
          <a:p>
            <a:r>
              <a:rPr lang="fr-CA" b="1" dirty="0"/>
              <a:t>Après</a:t>
            </a:r>
          </a:p>
          <a:p>
            <a:r>
              <a:rPr lang="fr-CA" b="1" dirty="0"/>
              <a:t>n</a:t>
            </a:r>
            <a:r>
              <a:rPr lang="fr-CA" b="1" baseline="-25000" dirty="0"/>
              <a:t>2</a:t>
            </a:r>
            <a:r>
              <a:rPr lang="fr-CA" b="1" dirty="0"/>
              <a:t> = 6,50 mol</a:t>
            </a:r>
          </a:p>
          <a:p>
            <a:r>
              <a:rPr lang="fr-CA" b="1" dirty="0"/>
              <a:t>P</a:t>
            </a:r>
            <a:r>
              <a:rPr lang="fr-CA" b="1" baseline="-25000" dirty="0"/>
              <a:t>2</a:t>
            </a:r>
            <a:r>
              <a:rPr lang="fr-CA" b="1" dirty="0"/>
              <a:t> = 356 kPa</a:t>
            </a:r>
          </a:p>
          <a:p>
            <a:r>
              <a:rPr lang="fr-CA" b="1" dirty="0"/>
              <a:t>T</a:t>
            </a:r>
            <a:r>
              <a:rPr lang="fr-CA" b="1" baseline="-25000" dirty="0"/>
              <a:t>2</a:t>
            </a:r>
            <a:r>
              <a:rPr lang="fr-CA" b="1" dirty="0"/>
              <a:t> = 78</a:t>
            </a:r>
            <a:r>
              <a:rPr lang="fr-CA" b="1" baseline="30000" dirty="0"/>
              <a:t>o</a:t>
            </a:r>
            <a:r>
              <a:rPr lang="fr-CA" b="1" dirty="0"/>
              <a:t>C</a:t>
            </a:r>
          </a:p>
          <a:p>
            <a:r>
              <a:rPr lang="fr-CA" b="1" dirty="0"/>
              <a:t>V</a:t>
            </a:r>
            <a:r>
              <a:rPr lang="fr-CA" b="1" baseline="-25000" dirty="0"/>
              <a:t>2</a:t>
            </a:r>
            <a:r>
              <a:rPr lang="fr-CA" b="1" dirty="0"/>
              <a:t> = ?</a:t>
            </a:r>
          </a:p>
          <a:p>
            <a:endParaRPr lang="fr-CA" b="1" dirty="0"/>
          </a:p>
        </p:txBody>
      </p:sp>
      <p:sp>
        <p:nvSpPr>
          <p:cNvPr id="7" name="ZoneTexte 6">
            <a:extLst>
              <a:ext uri="{FF2B5EF4-FFF2-40B4-BE49-F238E27FC236}">
                <a16:creationId xmlns:a16="http://schemas.microsoft.com/office/drawing/2014/main" id="{6257C329-DDDC-4BC8-BAD1-69457A7D9CFC}"/>
              </a:ext>
            </a:extLst>
          </p:cNvPr>
          <p:cNvSpPr txBox="1"/>
          <p:nvPr>
            <p:custDataLst>
              <p:tags r:id="rId3"/>
            </p:custDataLst>
          </p:nvPr>
        </p:nvSpPr>
        <p:spPr>
          <a:xfrm>
            <a:off x="3415100" y="3011930"/>
            <a:ext cx="5029106" cy="400110"/>
          </a:xfrm>
          <a:prstGeom prst="rect">
            <a:avLst/>
          </a:prstGeom>
          <a:noFill/>
        </p:spPr>
        <p:txBody>
          <a:bodyPr wrap="square" rtlCol="0">
            <a:spAutoFit/>
          </a:bodyPr>
          <a:lstStyle/>
          <a:p>
            <a:pPr algn="ctr"/>
            <a:r>
              <a:rPr lang="fr-CA" sz="2000" b="1" dirty="0"/>
              <a:t>2- Formule</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E284155-55C4-4D92-BFC1-FEAC3ABD27BC}"/>
                  </a:ext>
                </a:extLst>
              </p:cNvPr>
              <p:cNvSpPr txBox="1"/>
              <p:nvPr>
                <p:custDataLst>
                  <p:tags r:id="rId4"/>
                </p:custDataLst>
              </p:nvPr>
            </p:nvSpPr>
            <p:spPr>
              <a:xfrm>
                <a:off x="3415099" y="3460020"/>
                <a:ext cx="3336016" cy="3548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fr-CA" b="1" i="1" smtClean="0">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oMath>
                  </m:oMathPara>
                </a14:m>
                <a:endParaRPr lang="fr-CA" b="1" i="1" dirty="0">
                  <a:latin typeface="Cambria Math" panose="02040503050406030204" pitchFamily="18" charset="0"/>
                </a:endParaRPr>
              </a:p>
              <a:p>
                <a:endParaRPr lang="fr-CA"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fr-CA" b="1" i="1" smtClean="0">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smtClean="0">
                          <a:latin typeface="Cambria Math" panose="02040503050406030204" pitchFamily="18" charset="0"/>
                          <a:ea typeface="Cambria Math" panose="02040503050406030204" pitchFamily="18" charset="0"/>
                        </a:rPr>
                        <m:t>∙</m:t>
                      </m:r>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r>
                        <a:rPr lang="fr-CA" b="1" i="1">
                          <a:latin typeface="Cambria Math" panose="02040503050406030204" pitchFamily="18" charset="0"/>
                          <a:ea typeface="Cambria Math" panose="02040503050406030204" pitchFamily="18" charset="0"/>
                        </a:rPr>
                        <m:t>=</m:t>
                      </m:r>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den>
                      </m:f>
                      <m:r>
                        <a:rPr lang="fr-CA" b="1" i="1" smtClean="0">
                          <a:latin typeface="Cambria Math" panose="02040503050406030204" pitchFamily="18" charset="0"/>
                          <a:ea typeface="Cambria Math" panose="02040503050406030204" pitchFamily="18" charset="0"/>
                        </a:rPr>
                        <m:t>∙</m:t>
                      </m:r>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oMath>
                  </m:oMathPara>
                </a14:m>
                <a:endParaRPr lang="fr-CA" b="1" dirty="0"/>
              </a:p>
              <a:p>
                <a:endParaRPr lang="en-US"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a:latin typeface="Cambria Math" panose="02040503050406030204" pitchFamily="18" charset="0"/>
                          <a:ea typeface="Cambria Math" panose="02040503050406030204" pitchFamily="18" charset="0"/>
                        </a:rPr>
                        <m:t>=</m:t>
                      </m:r>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oMath>
                  </m:oMathPara>
                </a14:m>
                <a:endParaRPr lang="fr-CA" b="1" i="1" dirty="0">
                  <a:latin typeface="Cambria Math" panose="02040503050406030204" pitchFamily="18" charset="0"/>
                </a:endParaRPr>
              </a:p>
              <a:p>
                <a:endParaRPr lang="fr-CA"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fr-CA" b="1" i="1" smtClean="0">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den>
                      </m:f>
                      <m:r>
                        <a:rPr lang="fr-CA" b="1" i="1" smtClean="0">
                          <a:latin typeface="Cambria Math" panose="02040503050406030204" pitchFamily="18" charset="0"/>
                          <a:ea typeface="Cambria Math" panose="02040503050406030204" pitchFamily="18" charset="0"/>
                        </a:rPr>
                        <m:t>÷</m:t>
                      </m:r>
                      <m:sSub>
                        <m:sSubPr>
                          <m:ctrlPr>
                            <a:rPr lang="fr-CA" b="1" i="1" smtClean="0">
                              <a:latin typeface="Cambria Math" panose="02040503050406030204" pitchFamily="18" charset="0"/>
                              <a:ea typeface="Cambria Math" panose="02040503050406030204" pitchFamily="18" charset="0"/>
                            </a:rPr>
                          </m:ctrlPr>
                        </m:sSubPr>
                        <m:e>
                          <m:r>
                            <a:rPr lang="fr-CA" b="1" i="1" smtClean="0">
                              <a:latin typeface="Cambria Math" panose="02040503050406030204" pitchFamily="18" charset="0"/>
                              <a:ea typeface="Cambria Math" panose="02040503050406030204" pitchFamily="18" charset="0"/>
                            </a:rPr>
                            <m:t>𝑷</m:t>
                          </m:r>
                        </m:e>
                        <m:sub>
                          <m:r>
                            <a:rPr lang="fr-CA" b="1" i="1" smtClean="0">
                              <a:latin typeface="Cambria Math" panose="02040503050406030204" pitchFamily="18" charset="0"/>
                              <a:ea typeface="Cambria Math" panose="02040503050406030204" pitchFamily="18" charset="0"/>
                            </a:rPr>
                            <m:t>𝟐</m:t>
                          </m:r>
                        </m:sub>
                      </m:sSub>
                      <m:r>
                        <a:rPr lang="fr-CA" b="1" i="1">
                          <a:latin typeface="Cambria Math" panose="02040503050406030204" pitchFamily="18" charset="0"/>
                          <a:ea typeface="Cambria Math" panose="02040503050406030204" pitchFamily="18" charset="0"/>
                        </a:rPr>
                        <m:t>=</m:t>
                      </m:r>
                      <m:f>
                        <m:fPr>
                          <m:ctrlPr>
                            <a:rPr lang="fr-CA" b="1" i="1" smtClean="0">
                              <a:latin typeface="Cambria Math" panose="02040503050406030204" pitchFamily="18" charset="0"/>
                              <a:ea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num>
                        <m:den>
                          <m:sSub>
                            <m:sSubPr>
                              <m:ctrlPr>
                                <a:rPr lang="fr-CA" b="1" i="1">
                                  <a:latin typeface="Cambria Math" panose="02040503050406030204" pitchFamily="18" charset="0"/>
                                  <a:ea typeface="Cambria Math" panose="02040503050406030204" pitchFamily="18" charset="0"/>
                                </a:rPr>
                              </m:ctrlPr>
                            </m:sSubPr>
                            <m:e>
                              <m:r>
                                <a:rPr lang="fr-CA" b="1" i="1">
                                  <a:latin typeface="Cambria Math" panose="02040503050406030204" pitchFamily="18" charset="0"/>
                                  <a:ea typeface="Cambria Math" panose="02040503050406030204" pitchFamily="18" charset="0"/>
                                </a:rPr>
                                <m:t>𝑷</m:t>
                              </m:r>
                            </m:e>
                            <m:sub>
                              <m:r>
                                <a:rPr lang="fr-CA" b="1" i="1">
                                  <a:latin typeface="Cambria Math" panose="02040503050406030204" pitchFamily="18" charset="0"/>
                                  <a:ea typeface="Cambria Math" panose="02040503050406030204" pitchFamily="18" charset="0"/>
                                </a:rPr>
                                <m:t>𝟐</m:t>
                              </m:r>
                            </m:sub>
                          </m:sSub>
                        </m:den>
                      </m:f>
                    </m:oMath>
                  </m:oMathPara>
                </a14:m>
                <a:endParaRPr lang="fr-CA" b="1" dirty="0"/>
              </a:p>
              <a:p>
                <a:endParaRPr lang="fr-CA" sz="2400" b="1" dirty="0">
                  <a:solidFill>
                    <a:schemeClr val="tx1"/>
                  </a:solidFill>
                </a:endParaRPr>
              </a:p>
            </p:txBody>
          </p:sp>
        </mc:Choice>
        <mc:Fallback xmlns="">
          <p:sp>
            <p:nvSpPr>
              <p:cNvPr id="8" name="ZoneTexte 7">
                <a:extLst>
                  <a:ext uri="{FF2B5EF4-FFF2-40B4-BE49-F238E27FC236}">
                    <a16:creationId xmlns:a16="http://schemas.microsoft.com/office/drawing/2014/main" id="{9E284155-55C4-4D92-BFC1-FEAC3ABD27BC}"/>
                  </a:ext>
                </a:extLst>
              </p:cNvPr>
              <p:cNvSpPr txBox="1">
                <a:spLocks noRot="1" noChangeAspect="1" noMove="1" noResize="1" noEditPoints="1" noAdjustHandles="1" noChangeArrowheads="1" noChangeShapeType="1" noTextEdit="1"/>
              </p:cNvSpPr>
              <p:nvPr>
                <p:custDataLst>
                  <p:tags r:id="rId12"/>
                </p:custDataLst>
              </p:nvPr>
            </p:nvSpPr>
            <p:spPr>
              <a:xfrm>
                <a:off x="3415099" y="3460020"/>
                <a:ext cx="3336016" cy="3548151"/>
              </a:xfrm>
              <a:prstGeom prst="rect">
                <a:avLst/>
              </a:prstGeom>
              <a:blipFill>
                <a:blip r:embed="rId13"/>
                <a:stretch>
                  <a:fillRect/>
                </a:stretch>
              </a:blipFill>
            </p:spPr>
            <p:txBody>
              <a:bodyPr/>
              <a:lstStyle/>
              <a:p>
                <a:r>
                  <a:rPr lang="fr-CA">
                    <a:noFill/>
                  </a:rPr>
                  <a:t> </a:t>
                </a:r>
              </a:p>
            </p:txBody>
          </p:sp>
        </mc:Fallback>
      </mc:AlternateContent>
      <p:sp>
        <p:nvSpPr>
          <p:cNvPr id="9" name="ZoneTexte 8">
            <a:extLst>
              <a:ext uri="{FF2B5EF4-FFF2-40B4-BE49-F238E27FC236}">
                <a16:creationId xmlns:a16="http://schemas.microsoft.com/office/drawing/2014/main" id="{6144FA78-4369-4C5E-A2D9-EA588AF982F4}"/>
              </a:ext>
            </a:extLst>
          </p:cNvPr>
          <p:cNvSpPr txBox="1"/>
          <p:nvPr>
            <p:custDataLst>
              <p:tags r:id="rId5"/>
            </p:custDataLst>
          </p:nvPr>
        </p:nvSpPr>
        <p:spPr>
          <a:xfrm>
            <a:off x="8295415" y="3021550"/>
            <a:ext cx="2702318" cy="400110"/>
          </a:xfrm>
          <a:prstGeom prst="rect">
            <a:avLst/>
          </a:prstGeom>
          <a:noFill/>
        </p:spPr>
        <p:txBody>
          <a:bodyPr wrap="square" rtlCol="0">
            <a:spAutoFit/>
          </a:bodyPr>
          <a:lstStyle/>
          <a:p>
            <a:r>
              <a:rPr lang="fr-CA" sz="2000" b="1" dirty="0"/>
              <a:t>3- Calculs</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330E218A-0274-460B-BDCB-2EED05EE2795}"/>
                  </a:ext>
                </a:extLst>
              </p:cNvPr>
              <p:cNvSpPr txBox="1"/>
              <p:nvPr>
                <p:custDataLst>
                  <p:tags r:id="rId6"/>
                </p:custDataLst>
              </p:nvPr>
            </p:nvSpPr>
            <p:spPr>
              <a:xfrm>
                <a:off x="8259433" y="3469639"/>
                <a:ext cx="3932568" cy="23185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fr-CA" sz="1600" b="1" i="1" smtClean="0">
                              <a:latin typeface="Cambria Math" panose="02040503050406030204" pitchFamily="18" charset="0"/>
                            </a:rPr>
                          </m:ctrlPr>
                        </m:fPr>
                        <m:num>
                          <m:sSub>
                            <m:sSubPr>
                              <m:ctrlPr>
                                <a:rPr lang="fr-CA" sz="1600" b="1" i="1">
                                  <a:latin typeface="Cambria Math" panose="02040503050406030204" pitchFamily="18" charset="0"/>
                                </a:rPr>
                              </m:ctrlPr>
                            </m:sSubPr>
                            <m:e>
                              <m:r>
                                <a:rPr lang="fr-CA" sz="1600" b="1" i="1">
                                  <a:latin typeface="Cambria Math" panose="02040503050406030204" pitchFamily="18" charset="0"/>
                                </a:rPr>
                                <m:t>𝑷</m:t>
                              </m:r>
                            </m:e>
                            <m:sub>
                              <m:r>
                                <a:rPr lang="fr-CA" sz="1600" b="1" i="1">
                                  <a:latin typeface="Cambria Math" panose="02040503050406030204" pitchFamily="18" charset="0"/>
                                </a:rPr>
                                <m:t>𝟏</m:t>
                              </m:r>
                            </m:sub>
                          </m:sSub>
                          <m:sSub>
                            <m:sSubPr>
                              <m:ctrlPr>
                                <a:rPr lang="fr-CA" sz="1600" b="1" i="1">
                                  <a:latin typeface="Cambria Math" panose="02040503050406030204" pitchFamily="18" charset="0"/>
                                </a:rPr>
                              </m:ctrlPr>
                            </m:sSubPr>
                            <m:e>
                              <m:r>
                                <a:rPr lang="fr-CA" sz="1600" b="1" i="1">
                                  <a:latin typeface="Cambria Math" panose="02040503050406030204" pitchFamily="18" charset="0"/>
                                </a:rPr>
                                <m:t>𝑽</m:t>
                              </m:r>
                            </m:e>
                            <m:sub>
                              <m:r>
                                <a:rPr lang="fr-CA" sz="1600" b="1" i="1">
                                  <a:latin typeface="Cambria Math" panose="02040503050406030204" pitchFamily="18" charset="0"/>
                                </a:rPr>
                                <m:t>𝟏</m:t>
                              </m:r>
                            </m:sub>
                          </m:sSub>
                          <m:sSub>
                            <m:sSubPr>
                              <m:ctrlPr>
                                <a:rPr lang="fr-CA" sz="1600" b="1" i="1">
                                  <a:latin typeface="Cambria Math" panose="02040503050406030204" pitchFamily="18" charset="0"/>
                                </a:rPr>
                              </m:ctrlPr>
                            </m:sSubPr>
                            <m:e>
                              <m:r>
                                <a:rPr lang="fr-CA" sz="1600" b="1" i="1">
                                  <a:latin typeface="Cambria Math" panose="02040503050406030204" pitchFamily="18" charset="0"/>
                                </a:rPr>
                                <m:t>𝒏</m:t>
                              </m:r>
                            </m:e>
                            <m:sub>
                              <m:r>
                                <a:rPr lang="fr-CA" sz="1600" b="1" i="1">
                                  <a:latin typeface="Cambria Math" panose="02040503050406030204" pitchFamily="18" charset="0"/>
                                </a:rPr>
                                <m:t>𝟐</m:t>
                              </m:r>
                            </m:sub>
                          </m:sSub>
                          <m:sSub>
                            <m:sSubPr>
                              <m:ctrlPr>
                                <a:rPr lang="fr-CA" sz="1600" b="1" i="1">
                                  <a:latin typeface="Cambria Math" panose="02040503050406030204" pitchFamily="18" charset="0"/>
                                </a:rPr>
                              </m:ctrlPr>
                            </m:sSubPr>
                            <m:e>
                              <m:r>
                                <a:rPr lang="fr-CA" sz="1600" b="1" i="1">
                                  <a:latin typeface="Cambria Math" panose="02040503050406030204" pitchFamily="18" charset="0"/>
                                </a:rPr>
                                <m:t>𝑻</m:t>
                              </m:r>
                            </m:e>
                            <m:sub>
                              <m:r>
                                <a:rPr lang="fr-CA" sz="1600" b="1" i="1">
                                  <a:latin typeface="Cambria Math" panose="02040503050406030204" pitchFamily="18" charset="0"/>
                                </a:rPr>
                                <m:t>𝟐</m:t>
                              </m:r>
                            </m:sub>
                          </m:sSub>
                        </m:num>
                        <m:den>
                          <m:sSub>
                            <m:sSubPr>
                              <m:ctrlPr>
                                <a:rPr lang="fr-CA" sz="1600" b="1" i="1">
                                  <a:latin typeface="Cambria Math" panose="02040503050406030204" pitchFamily="18" charset="0"/>
                                </a:rPr>
                              </m:ctrlPr>
                            </m:sSubPr>
                            <m:e>
                              <m:r>
                                <a:rPr lang="fr-CA" sz="1600" b="1" i="1">
                                  <a:latin typeface="Cambria Math" panose="02040503050406030204" pitchFamily="18" charset="0"/>
                                </a:rPr>
                                <m:t>𝒏</m:t>
                              </m:r>
                            </m:e>
                            <m:sub>
                              <m:r>
                                <a:rPr lang="fr-CA" sz="1600" b="1" i="1">
                                  <a:latin typeface="Cambria Math" panose="02040503050406030204" pitchFamily="18" charset="0"/>
                                </a:rPr>
                                <m:t>𝟏</m:t>
                              </m:r>
                            </m:sub>
                          </m:sSub>
                          <m:sSub>
                            <m:sSubPr>
                              <m:ctrlPr>
                                <a:rPr lang="fr-CA" sz="1600" b="1" i="1">
                                  <a:latin typeface="Cambria Math" panose="02040503050406030204" pitchFamily="18" charset="0"/>
                                </a:rPr>
                              </m:ctrlPr>
                            </m:sSubPr>
                            <m:e>
                              <m:r>
                                <a:rPr lang="fr-CA" sz="1600" b="1" i="1">
                                  <a:latin typeface="Cambria Math" panose="02040503050406030204" pitchFamily="18" charset="0"/>
                                </a:rPr>
                                <m:t>𝑻</m:t>
                              </m:r>
                            </m:e>
                            <m:sub>
                              <m:r>
                                <a:rPr lang="fr-CA" sz="1600" b="1" i="1">
                                  <a:latin typeface="Cambria Math" panose="02040503050406030204" pitchFamily="18" charset="0"/>
                                </a:rPr>
                                <m:t>𝟏</m:t>
                              </m:r>
                            </m:sub>
                          </m:sSub>
                          <m:sSub>
                            <m:sSubPr>
                              <m:ctrlPr>
                                <a:rPr lang="fr-CA" sz="1600" b="1" i="1">
                                  <a:latin typeface="Cambria Math" panose="02040503050406030204" pitchFamily="18" charset="0"/>
                                  <a:ea typeface="Cambria Math" panose="02040503050406030204" pitchFamily="18" charset="0"/>
                                </a:rPr>
                              </m:ctrlPr>
                            </m:sSubPr>
                            <m:e>
                              <m:r>
                                <a:rPr lang="fr-CA" sz="1600" b="1" i="1">
                                  <a:latin typeface="Cambria Math" panose="02040503050406030204" pitchFamily="18" charset="0"/>
                                  <a:ea typeface="Cambria Math" panose="02040503050406030204" pitchFamily="18" charset="0"/>
                                </a:rPr>
                                <m:t>𝑷</m:t>
                              </m:r>
                            </m:e>
                            <m:sub>
                              <m:r>
                                <a:rPr lang="fr-CA" sz="1600" b="1" i="1">
                                  <a:latin typeface="Cambria Math" panose="02040503050406030204" pitchFamily="18" charset="0"/>
                                  <a:ea typeface="Cambria Math" panose="02040503050406030204" pitchFamily="18" charset="0"/>
                                </a:rPr>
                                <m:t>𝟐</m:t>
                              </m:r>
                            </m:sub>
                          </m:sSub>
                        </m:den>
                      </m:f>
                      <m:r>
                        <a:rPr lang="fr-CA" sz="1600" b="1" i="1">
                          <a:latin typeface="Cambria Math" panose="02040503050406030204" pitchFamily="18" charset="0"/>
                          <a:ea typeface="Cambria Math" panose="02040503050406030204" pitchFamily="18" charset="0"/>
                        </a:rPr>
                        <m:t>=</m:t>
                      </m:r>
                      <m:sSub>
                        <m:sSubPr>
                          <m:ctrlPr>
                            <a:rPr lang="fr-CA" sz="1600" b="1" i="1">
                              <a:latin typeface="Cambria Math" panose="02040503050406030204" pitchFamily="18" charset="0"/>
                            </a:rPr>
                          </m:ctrlPr>
                        </m:sSubPr>
                        <m:e>
                          <m:r>
                            <a:rPr lang="fr-CA" sz="1600" b="1" i="1">
                              <a:latin typeface="Cambria Math" panose="02040503050406030204" pitchFamily="18" charset="0"/>
                            </a:rPr>
                            <m:t>𝑽</m:t>
                          </m:r>
                        </m:e>
                        <m:sub>
                          <m:r>
                            <a:rPr lang="fr-CA" sz="1600" b="1" i="1">
                              <a:latin typeface="Cambria Math" panose="02040503050406030204" pitchFamily="18" charset="0"/>
                            </a:rPr>
                            <m:t>𝟐</m:t>
                          </m:r>
                        </m:sub>
                      </m:sSub>
                    </m:oMath>
                  </m:oMathPara>
                </a14:m>
                <a:endParaRPr lang="fr-CA" sz="1600" b="1" dirty="0">
                  <a:solidFill>
                    <a:schemeClr val="tx1"/>
                  </a:solidFill>
                </a:endParaRPr>
              </a:p>
              <a:p>
                <a:endParaRPr lang="fr-CA" sz="1600" b="1" dirty="0">
                  <a:solidFill>
                    <a:schemeClr val="tx1"/>
                  </a:solidFill>
                </a:endParaRPr>
              </a:p>
              <a:p>
                <a:endParaRPr lang="en-US" sz="16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600" b="1" i="1">
                              <a:latin typeface="Cambria Math" panose="02040503050406030204" pitchFamily="18" charset="0"/>
                            </a:rPr>
                          </m:ctrlPr>
                        </m:sSubPr>
                        <m:e>
                          <m:r>
                            <a:rPr lang="fr-CA" sz="1600" b="1" i="1" smtClean="0">
                              <a:latin typeface="Cambria Math" panose="02040503050406030204" pitchFamily="18" charset="0"/>
                            </a:rPr>
                            <m:t>𝑽</m:t>
                          </m:r>
                        </m:e>
                        <m:sub>
                          <m:r>
                            <a:rPr lang="fr-CA" sz="1600" b="1" i="1">
                              <a:latin typeface="Cambria Math" panose="02040503050406030204" pitchFamily="18" charset="0"/>
                            </a:rPr>
                            <m:t>𝟐</m:t>
                          </m:r>
                        </m:sub>
                      </m:sSub>
                      <m:r>
                        <a:rPr lang="en-US" sz="1600" b="1" i="1">
                          <a:latin typeface="Cambria Math"/>
                          <a:ea typeface="Cambria Math"/>
                        </a:rPr>
                        <m:t>= </m:t>
                      </m:r>
                      <m:f>
                        <m:fPr>
                          <m:ctrlPr>
                            <a:rPr lang="fr-CA" sz="1600" b="1" i="1">
                              <a:latin typeface="Cambria Math" panose="02040503050406030204" pitchFamily="18" charset="0"/>
                            </a:rPr>
                          </m:ctrlPr>
                        </m:fPr>
                        <m:num>
                          <m:r>
                            <a:rPr lang="fr-CA" sz="1600" b="1" i="1" smtClean="0">
                              <a:latin typeface="Cambria Math" panose="02040503050406030204" pitchFamily="18" charset="0"/>
                            </a:rPr>
                            <m:t>𝟒𝟓𝟔</m:t>
                          </m:r>
                          <m:r>
                            <a:rPr lang="fr-CA" sz="1600" b="1" i="1" smtClean="0">
                              <a:latin typeface="Cambria Math" panose="02040503050406030204" pitchFamily="18" charset="0"/>
                            </a:rPr>
                            <m:t> </m:t>
                          </m:r>
                          <m:r>
                            <a:rPr lang="fr-CA" sz="1600" b="1" i="1" smtClean="0">
                              <a:latin typeface="Cambria Math" panose="02040503050406030204" pitchFamily="18" charset="0"/>
                            </a:rPr>
                            <m:t>𝒌𝑷𝒂</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rPr>
                            <m:t>𝟏𝟓</m:t>
                          </m:r>
                          <m:r>
                            <a:rPr lang="fr-CA" sz="1600" b="1" i="1" smtClean="0">
                              <a:latin typeface="Cambria Math" panose="02040503050406030204" pitchFamily="18" charset="0"/>
                            </a:rPr>
                            <m:t>,</m:t>
                          </m:r>
                          <m:r>
                            <a:rPr lang="fr-CA" sz="1600" b="1" i="1" smtClean="0">
                              <a:latin typeface="Cambria Math" panose="02040503050406030204" pitchFamily="18" charset="0"/>
                            </a:rPr>
                            <m:t>𝟎</m:t>
                          </m:r>
                          <m:r>
                            <a:rPr lang="fr-CA" sz="1600" b="1" i="1" smtClean="0">
                              <a:latin typeface="Cambria Math" panose="02040503050406030204" pitchFamily="18" charset="0"/>
                            </a:rPr>
                            <m:t>𝑳</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ea typeface="Cambria Math" panose="02040503050406030204" pitchFamily="18" charset="0"/>
                            </a:rPr>
                            <m:t>𝟔</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ea typeface="Cambria Math" panose="02040503050406030204" pitchFamily="18" charset="0"/>
                            </a:rPr>
                            <m:t>𝟓𝟎</m:t>
                          </m:r>
                          <m:r>
                            <a:rPr lang="fr-CA" sz="1600" b="1" i="1" smtClean="0">
                              <a:latin typeface="Cambria Math" panose="02040503050406030204" pitchFamily="18" charset="0"/>
                              <a:ea typeface="Cambria Math" panose="02040503050406030204" pitchFamily="18" charset="0"/>
                            </a:rPr>
                            <m:t>𝒎𝒐𝒍</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ea typeface="Cambria Math" panose="02040503050406030204" pitchFamily="18" charset="0"/>
                            </a:rPr>
                            <m:t>𝟑𝟓𝟏</m:t>
                          </m:r>
                          <m:r>
                            <a:rPr lang="fr-CA" sz="1600" b="1" i="1" smtClean="0">
                              <a:latin typeface="Cambria Math" panose="02040503050406030204" pitchFamily="18" charset="0"/>
                              <a:ea typeface="Cambria Math" panose="02040503050406030204" pitchFamily="18" charset="0"/>
                            </a:rPr>
                            <m:t>𝑲</m:t>
                          </m:r>
                        </m:num>
                        <m:den>
                          <m:r>
                            <a:rPr lang="fr-CA" sz="1600" b="1" i="1" smtClean="0">
                              <a:latin typeface="Cambria Math" panose="02040503050406030204" pitchFamily="18" charset="0"/>
                            </a:rPr>
                            <m:t>𝟒</m:t>
                          </m:r>
                          <m:r>
                            <a:rPr lang="fr-CA" sz="1600" b="1" i="1" smtClean="0">
                              <a:latin typeface="Cambria Math" panose="02040503050406030204" pitchFamily="18" charset="0"/>
                            </a:rPr>
                            <m:t>,</m:t>
                          </m:r>
                          <m:r>
                            <a:rPr lang="fr-CA" sz="1600" b="1" i="1" smtClean="0">
                              <a:latin typeface="Cambria Math" panose="02040503050406030204" pitchFamily="18" charset="0"/>
                            </a:rPr>
                            <m:t>𝟓𝟎</m:t>
                          </m:r>
                          <m:r>
                            <a:rPr lang="fr-CA" sz="1600" b="1" i="1" smtClean="0">
                              <a:latin typeface="Cambria Math" panose="02040503050406030204" pitchFamily="18" charset="0"/>
                            </a:rPr>
                            <m:t>𝒎𝒐𝒍</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ea typeface="Cambria Math" panose="02040503050406030204" pitchFamily="18" charset="0"/>
                            </a:rPr>
                            <m:t>𝟐𝟗𝟗</m:t>
                          </m:r>
                          <m:r>
                            <a:rPr lang="fr-CA" sz="1600" b="1" i="1" smtClean="0">
                              <a:latin typeface="Cambria Math" panose="02040503050406030204" pitchFamily="18" charset="0"/>
                              <a:ea typeface="Cambria Math" panose="02040503050406030204" pitchFamily="18" charset="0"/>
                            </a:rPr>
                            <m:t>𝑲</m:t>
                          </m:r>
                          <m:r>
                            <a:rPr lang="fr-CA" sz="1600" b="1" i="1" smtClean="0">
                              <a:latin typeface="Cambria Math" panose="02040503050406030204" pitchFamily="18" charset="0"/>
                              <a:ea typeface="Cambria Math" panose="02040503050406030204" pitchFamily="18" charset="0"/>
                            </a:rPr>
                            <m:t>∙</m:t>
                          </m:r>
                          <m:r>
                            <a:rPr lang="fr-CA" sz="1600" b="1" i="1" smtClean="0">
                              <a:latin typeface="Cambria Math" panose="02040503050406030204" pitchFamily="18" charset="0"/>
                              <a:ea typeface="Cambria Math" panose="02040503050406030204" pitchFamily="18" charset="0"/>
                            </a:rPr>
                            <m:t>𝟑𝟓𝟔</m:t>
                          </m:r>
                          <m:r>
                            <a:rPr lang="fr-CA" sz="1600" b="1" i="1" smtClean="0">
                              <a:latin typeface="Cambria Math" panose="02040503050406030204" pitchFamily="18" charset="0"/>
                              <a:ea typeface="Cambria Math" panose="02040503050406030204" pitchFamily="18" charset="0"/>
                            </a:rPr>
                            <m:t>𝒌𝑷𝒂</m:t>
                          </m:r>
                        </m:den>
                      </m:f>
                    </m:oMath>
                  </m:oMathPara>
                </a14:m>
                <a:endParaRPr lang="en-US" sz="1600" b="1" i="1" dirty="0">
                  <a:latin typeface="Cambria Math" panose="02040503050406030204" pitchFamily="18" charset="0"/>
                </a:endParaRPr>
              </a:p>
              <a:p>
                <a:endParaRPr lang="en-US" sz="1600" b="1" i="1" dirty="0">
                  <a:latin typeface="Cambria Math" panose="02040503050406030204" pitchFamily="18" charset="0"/>
                </a:endParaRPr>
              </a:p>
              <a:p>
                <a14:m>
                  <m:oMath xmlns:m="http://schemas.openxmlformats.org/officeDocument/2006/math">
                    <m:sSub>
                      <m:sSubPr>
                        <m:ctrlPr>
                          <a:rPr lang="en-US" sz="1600" b="1" i="1">
                            <a:latin typeface="Cambria Math" panose="02040503050406030204" pitchFamily="18" charset="0"/>
                          </a:rPr>
                        </m:ctrlPr>
                      </m:sSubPr>
                      <m:e>
                        <m:r>
                          <a:rPr lang="fr-CA" sz="1600" b="1" i="1">
                            <a:latin typeface="Cambria Math" panose="02040503050406030204" pitchFamily="18" charset="0"/>
                          </a:rPr>
                          <m:t>𝑽</m:t>
                        </m:r>
                      </m:e>
                      <m:sub>
                        <m:r>
                          <a:rPr lang="fr-CA" sz="1600" b="1" i="1">
                            <a:latin typeface="Cambria Math" panose="02040503050406030204" pitchFamily="18" charset="0"/>
                          </a:rPr>
                          <m:t>𝟐</m:t>
                        </m:r>
                      </m:sub>
                    </m:sSub>
                    <m:r>
                      <a:rPr lang="en-US" sz="1600" b="1" i="1">
                        <a:latin typeface="Cambria Math"/>
                        <a:ea typeface="Cambria Math"/>
                      </a:rPr>
                      <m:t>=</m:t>
                    </m:r>
                  </m:oMath>
                </a14:m>
                <a:r>
                  <a:rPr lang="en-US" sz="1600" b="1" i="1" dirty="0">
                    <a:latin typeface="Cambria Math" panose="02040503050406030204" pitchFamily="18" charset="0"/>
                  </a:rPr>
                  <a:t> 32,6 L</a:t>
                </a:r>
              </a:p>
              <a:p>
                <a:endParaRPr lang="en-US" sz="1600" b="1" i="1" dirty="0">
                  <a:latin typeface="Cambria Math" panose="02040503050406030204" pitchFamily="18" charset="0"/>
                </a:endParaRPr>
              </a:p>
            </p:txBody>
          </p:sp>
        </mc:Choice>
        <mc:Fallback xmlns="">
          <p:sp>
            <p:nvSpPr>
              <p:cNvPr id="10" name="ZoneTexte 9">
                <a:extLst>
                  <a:ext uri="{FF2B5EF4-FFF2-40B4-BE49-F238E27FC236}">
                    <a16:creationId xmlns:a16="http://schemas.microsoft.com/office/drawing/2014/main" id="{330E218A-0274-460B-BDCB-2EED05EE2795}"/>
                  </a:ext>
                </a:extLst>
              </p:cNvPr>
              <p:cNvSpPr txBox="1">
                <a:spLocks noRot="1" noChangeAspect="1" noMove="1" noResize="1" noEditPoints="1" noAdjustHandles="1" noChangeArrowheads="1" noChangeShapeType="1" noTextEdit="1"/>
              </p:cNvSpPr>
              <p:nvPr>
                <p:custDataLst>
                  <p:tags r:id="rId14"/>
                </p:custDataLst>
              </p:nvPr>
            </p:nvSpPr>
            <p:spPr>
              <a:xfrm>
                <a:off x="8259433" y="3469639"/>
                <a:ext cx="3932568" cy="2318520"/>
              </a:xfrm>
              <a:prstGeom prst="rect">
                <a:avLst/>
              </a:prstGeom>
              <a:blipFill>
                <a:blip r:embed="rId15"/>
                <a:stretch>
                  <a:fillRect/>
                </a:stretch>
              </a:blipFill>
            </p:spPr>
            <p:txBody>
              <a:bodyPr/>
              <a:lstStyle/>
              <a:p>
                <a:r>
                  <a:rPr lang="fr-CA">
                    <a:noFill/>
                  </a:rPr>
                  <a:t> </a:t>
                </a:r>
              </a:p>
            </p:txBody>
          </p:sp>
        </mc:Fallback>
      </mc:AlternateContent>
      <p:sp>
        <p:nvSpPr>
          <p:cNvPr id="11" name="ZoneTexte 10">
            <a:extLst>
              <a:ext uri="{FF2B5EF4-FFF2-40B4-BE49-F238E27FC236}">
                <a16:creationId xmlns:a16="http://schemas.microsoft.com/office/drawing/2014/main" id="{F54684DE-57B6-4DA2-9250-4187111E3F50}"/>
              </a:ext>
            </a:extLst>
          </p:cNvPr>
          <p:cNvSpPr txBox="1"/>
          <p:nvPr>
            <p:custDataLst>
              <p:tags r:id="rId7"/>
            </p:custDataLst>
          </p:nvPr>
        </p:nvSpPr>
        <p:spPr>
          <a:xfrm>
            <a:off x="8703342" y="5797896"/>
            <a:ext cx="1982368" cy="400110"/>
          </a:xfrm>
          <a:prstGeom prst="rect">
            <a:avLst/>
          </a:prstGeom>
          <a:noFill/>
        </p:spPr>
        <p:txBody>
          <a:bodyPr wrap="square" rtlCol="0">
            <a:spAutoFit/>
          </a:bodyPr>
          <a:lstStyle/>
          <a:p>
            <a:r>
              <a:rPr lang="fr-CA" sz="2000" b="1" dirty="0"/>
              <a:t>4- Réponse</a:t>
            </a:r>
          </a:p>
        </p:txBody>
      </p:sp>
      <p:sp>
        <p:nvSpPr>
          <p:cNvPr id="12" name="ZoneTexte 11">
            <a:extLst>
              <a:ext uri="{FF2B5EF4-FFF2-40B4-BE49-F238E27FC236}">
                <a16:creationId xmlns:a16="http://schemas.microsoft.com/office/drawing/2014/main" id="{8A1E561F-7067-4933-A83A-FBFB0D68D8A0}"/>
              </a:ext>
            </a:extLst>
          </p:cNvPr>
          <p:cNvSpPr txBox="1"/>
          <p:nvPr>
            <p:custDataLst>
              <p:tags r:id="rId8"/>
            </p:custDataLst>
          </p:nvPr>
        </p:nvSpPr>
        <p:spPr>
          <a:xfrm>
            <a:off x="8703341" y="6245985"/>
            <a:ext cx="1982368" cy="400110"/>
          </a:xfrm>
          <a:prstGeom prst="rect">
            <a:avLst/>
          </a:prstGeom>
          <a:noFill/>
        </p:spPr>
        <p:txBody>
          <a:bodyPr wrap="square" rtlCol="0">
            <a:spAutoFit/>
          </a:bodyPr>
          <a:lstStyle/>
          <a:p>
            <a:r>
              <a:rPr lang="fr-CA" sz="2000" b="1" dirty="0"/>
              <a:t>P</a:t>
            </a:r>
            <a:r>
              <a:rPr lang="fr-CA" sz="2000" b="1" baseline="-25000" dirty="0"/>
              <a:t>2</a:t>
            </a:r>
            <a:r>
              <a:rPr lang="fr-CA" sz="2000" b="1" dirty="0"/>
              <a:t> = 32,6 L</a:t>
            </a:r>
          </a:p>
        </p:txBody>
      </p:sp>
      <p:sp>
        <p:nvSpPr>
          <p:cNvPr id="14" name="Rectangle 13">
            <a:extLst>
              <a:ext uri="{FF2B5EF4-FFF2-40B4-BE49-F238E27FC236}">
                <a16:creationId xmlns:a16="http://schemas.microsoft.com/office/drawing/2014/main" id="{50EE945A-60E3-4F59-8665-C411487E13D9}"/>
              </a:ext>
            </a:extLst>
          </p:cNvPr>
          <p:cNvSpPr/>
          <p:nvPr/>
        </p:nvSpPr>
        <p:spPr>
          <a:xfrm>
            <a:off x="1892545" y="3022673"/>
            <a:ext cx="1201038" cy="89366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t>Ici, aucune valeur reste constante.</a:t>
            </a:r>
          </a:p>
        </p:txBody>
      </p:sp>
      <p:sp>
        <p:nvSpPr>
          <p:cNvPr id="15" name="ZoneTexte 14">
            <a:extLst>
              <a:ext uri="{FF2B5EF4-FFF2-40B4-BE49-F238E27FC236}">
                <a16:creationId xmlns:a16="http://schemas.microsoft.com/office/drawing/2014/main" id="{056038DB-5446-42D6-8658-19862B17AE90}"/>
              </a:ext>
            </a:extLst>
          </p:cNvPr>
          <p:cNvSpPr txBox="1"/>
          <p:nvPr/>
        </p:nvSpPr>
        <p:spPr>
          <a:xfrm>
            <a:off x="1362391" y="4198348"/>
            <a:ext cx="1382233" cy="369332"/>
          </a:xfrm>
          <a:prstGeom prst="rect">
            <a:avLst/>
          </a:prstGeom>
          <a:noFill/>
        </p:spPr>
        <p:txBody>
          <a:bodyPr wrap="square" rtlCol="0">
            <a:spAutoFit/>
          </a:bodyPr>
          <a:lstStyle/>
          <a:p>
            <a:r>
              <a:rPr lang="fr-CA" b="1" dirty="0">
                <a:solidFill>
                  <a:srgbClr val="FFFF00"/>
                </a:solidFill>
                <a:sym typeface="Wingdings" panose="05000000000000000000" pitchFamily="2" charset="2"/>
              </a:rPr>
              <a:t> 299 K</a:t>
            </a:r>
            <a:endParaRPr lang="fr-CA" b="1" dirty="0">
              <a:solidFill>
                <a:srgbClr val="FFFF00"/>
              </a:solidFill>
            </a:endParaRPr>
          </a:p>
        </p:txBody>
      </p:sp>
      <p:sp>
        <p:nvSpPr>
          <p:cNvPr id="16" name="ZoneTexte 15">
            <a:extLst>
              <a:ext uri="{FF2B5EF4-FFF2-40B4-BE49-F238E27FC236}">
                <a16:creationId xmlns:a16="http://schemas.microsoft.com/office/drawing/2014/main" id="{BFCB206E-44AB-44E6-967E-C615313D959B}"/>
              </a:ext>
            </a:extLst>
          </p:cNvPr>
          <p:cNvSpPr txBox="1"/>
          <p:nvPr/>
        </p:nvSpPr>
        <p:spPr>
          <a:xfrm>
            <a:off x="1362391" y="5828674"/>
            <a:ext cx="1382233" cy="369332"/>
          </a:xfrm>
          <a:prstGeom prst="rect">
            <a:avLst/>
          </a:prstGeom>
          <a:noFill/>
        </p:spPr>
        <p:txBody>
          <a:bodyPr wrap="square" rtlCol="0">
            <a:spAutoFit/>
          </a:bodyPr>
          <a:lstStyle/>
          <a:p>
            <a:r>
              <a:rPr lang="fr-CA" b="1" dirty="0">
                <a:solidFill>
                  <a:srgbClr val="FFFF00"/>
                </a:solidFill>
                <a:sym typeface="Wingdings" panose="05000000000000000000" pitchFamily="2" charset="2"/>
              </a:rPr>
              <a:t> 351 K</a:t>
            </a:r>
            <a:endParaRPr lang="fr-CA" b="1" dirty="0">
              <a:solidFill>
                <a:srgbClr val="FFFF00"/>
              </a:solidFill>
            </a:endParaRPr>
          </a:p>
        </p:txBody>
      </p:sp>
      <p:cxnSp>
        <p:nvCxnSpPr>
          <p:cNvPr id="17" name="Connecteur droit 16">
            <a:extLst>
              <a:ext uri="{FF2B5EF4-FFF2-40B4-BE49-F238E27FC236}">
                <a16:creationId xmlns:a16="http://schemas.microsoft.com/office/drawing/2014/main" id="{99FD7806-6EC8-40E2-A0D8-63182EC4092C}"/>
              </a:ext>
            </a:extLst>
          </p:cNvPr>
          <p:cNvCxnSpPr>
            <a:cxnSpLocks/>
          </p:cNvCxnSpPr>
          <p:nvPr/>
        </p:nvCxnSpPr>
        <p:spPr>
          <a:xfrm>
            <a:off x="4940408" y="4777025"/>
            <a:ext cx="641498"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D117B2A-440B-41AA-B6EE-358732B1D9AD}"/>
              </a:ext>
            </a:extLst>
          </p:cNvPr>
          <p:cNvCxnSpPr>
            <a:cxnSpLocks/>
          </p:cNvCxnSpPr>
          <p:nvPr/>
        </p:nvCxnSpPr>
        <p:spPr>
          <a:xfrm>
            <a:off x="5637488" y="4590360"/>
            <a:ext cx="67730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4F2D85D-F8F5-478B-9882-F1199DA39DDD}"/>
              </a:ext>
            </a:extLst>
          </p:cNvPr>
          <p:cNvCxnSpPr>
            <a:cxnSpLocks/>
          </p:cNvCxnSpPr>
          <p:nvPr/>
        </p:nvCxnSpPr>
        <p:spPr>
          <a:xfrm>
            <a:off x="5308587" y="6106456"/>
            <a:ext cx="273319" cy="1074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78C04AB-7BB3-4E0A-BFF8-A7DE744DE389}"/>
              </a:ext>
            </a:extLst>
          </p:cNvPr>
          <p:cNvCxnSpPr>
            <a:cxnSpLocks/>
          </p:cNvCxnSpPr>
          <p:nvPr/>
        </p:nvCxnSpPr>
        <p:spPr>
          <a:xfrm>
            <a:off x="5406833" y="6442412"/>
            <a:ext cx="29267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2818D45B-139B-499D-9C44-C43B264DECC3}"/>
              </a:ext>
            </a:extLst>
          </p:cNvPr>
          <p:cNvCxnSpPr>
            <a:cxnSpLocks/>
          </p:cNvCxnSpPr>
          <p:nvPr/>
        </p:nvCxnSpPr>
        <p:spPr>
          <a:xfrm>
            <a:off x="3286867" y="2994571"/>
            <a:ext cx="0" cy="3863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B47E8D36-3604-4BD8-8E77-E5C1B52CDB2A}"/>
                  </a:ext>
                </a:extLst>
              </p:cNvPr>
              <p:cNvSpPr txBox="1"/>
              <p:nvPr>
                <p:custDataLst>
                  <p:tags r:id="rId9"/>
                </p:custDataLst>
              </p:nvPr>
            </p:nvSpPr>
            <p:spPr>
              <a:xfrm>
                <a:off x="6509504" y="3533543"/>
                <a:ext cx="1934702" cy="6562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fr-CA" b="1" i="1">
                              <a:latin typeface="Cambria Math" panose="02040503050406030204" pitchFamily="18" charset="0"/>
                            </a:rPr>
                          </m:ctrlPr>
                        </m:fPr>
                        <m:num>
                          <m:sSub>
                            <m:sSubPr>
                              <m:ctrlPr>
                                <a:rPr lang="fr-CA" b="1" i="1">
                                  <a:latin typeface="Cambria Math" panose="02040503050406030204" pitchFamily="18" charset="0"/>
                                </a:rPr>
                              </m:ctrlPr>
                            </m:sSubPr>
                            <m:e>
                              <m:r>
                                <a:rPr lang="fr-CA" b="1" i="1">
                                  <a:latin typeface="Cambria Math" panose="02040503050406030204" pitchFamily="18" charset="0"/>
                                </a:rPr>
                                <m:t>𝑷</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𝟐</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𝟐</m:t>
                              </m:r>
                            </m:sub>
                          </m:sSub>
                        </m:num>
                        <m:den>
                          <m:sSub>
                            <m:sSubPr>
                              <m:ctrlPr>
                                <a:rPr lang="fr-CA" b="1" i="1">
                                  <a:latin typeface="Cambria Math" panose="02040503050406030204" pitchFamily="18" charset="0"/>
                                </a:rPr>
                              </m:ctrlPr>
                            </m:sSubPr>
                            <m:e>
                              <m:r>
                                <a:rPr lang="fr-CA" b="1" i="1">
                                  <a:latin typeface="Cambria Math" panose="02040503050406030204" pitchFamily="18" charset="0"/>
                                </a:rPr>
                                <m:t>𝒏</m:t>
                              </m:r>
                            </m:e>
                            <m:sub>
                              <m:r>
                                <a:rPr lang="fr-CA" b="1" i="1">
                                  <a:latin typeface="Cambria Math" panose="02040503050406030204" pitchFamily="18" charset="0"/>
                                </a:rPr>
                                <m:t>𝟏</m:t>
                              </m:r>
                            </m:sub>
                          </m:sSub>
                          <m:sSub>
                            <m:sSubPr>
                              <m:ctrlPr>
                                <a:rPr lang="fr-CA" b="1" i="1">
                                  <a:latin typeface="Cambria Math" panose="02040503050406030204" pitchFamily="18" charset="0"/>
                                </a:rPr>
                              </m:ctrlPr>
                            </m:sSubPr>
                            <m:e>
                              <m:r>
                                <a:rPr lang="fr-CA" b="1" i="1">
                                  <a:latin typeface="Cambria Math" panose="02040503050406030204" pitchFamily="18" charset="0"/>
                                </a:rPr>
                                <m:t>𝑻</m:t>
                              </m:r>
                            </m:e>
                            <m:sub>
                              <m:r>
                                <a:rPr lang="fr-CA" b="1" i="1">
                                  <a:latin typeface="Cambria Math" panose="02040503050406030204" pitchFamily="18" charset="0"/>
                                </a:rPr>
                                <m:t>𝟏</m:t>
                              </m:r>
                            </m:sub>
                          </m:sSub>
                          <m:sSub>
                            <m:sSubPr>
                              <m:ctrlPr>
                                <a:rPr lang="fr-CA" b="1" i="1">
                                  <a:latin typeface="Cambria Math" panose="02040503050406030204" pitchFamily="18" charset="0"/>
                                  <a:ea typeface="Cambria Math" panose="02040503050406030204" pitchFamily="18" charset="0"/>
                                </a:rPr>
                              </m:ctrlPr>
                            </m:sSubPr>
                            <m:e>
                              <m:r>
                                <a:rPr lang="fr-CA" b="1" i="1">
                                  <a:latin typeface="Cambria Math" panose="02040503050406030204" pitchFamily="18" charset="0"/>
                                  <a:ea typeface="Cambria Math" panose="02040503050406030204" pitchFamily="18" charset="0"/>
                                </a:rPr>
                                <m:t>𝑷</m:t>
                              </m:r>
                            </m:e>
                            <m:sub>
                              <m:r>
                                <a:rPr lang="fr-CA" b="1" i="1">
                                  <a:latin typeface="Cambria Math" panose="02040503050406030204" pitchFamily="18" charset="0"/>
                                  <a:ea typeface="Cambria Math" panose="02040503050406030204" pitchFamily="18" charset="0"/>
                                </a:rPr>
                                <m:t>𝟐</m:t>
                              </m:r>
                            </m:sub>
                          </m:sSub>
                        </m:den>
                      </m:f>
                      <m:r>
                        <a:rPr lang="fr-CA" b="1" i="1" smtClean="0">
                          <a:latin typeface="Cambria Math" panose="02040503050406030204" pitchFamily="18" charset="0"/>
                          <a:ea typeface="Cambria Math" panose="02040503050406030204" pitchFamily="18" charset="0"/>
                        </a:rPr>
                        <m:t>=</m:t>
                      </m:r>
                      <m:sSub>
                        <m:sSubPr>
                          <m:ctrlPr>
                            <a:rPr lang="fr-CA" b="1" i="1">
                              <a:latin typeface="Cambria Math" panose="02040503050406030204" pitchFamily="18" charset="0"/>
                            </a:rPr>
                          </m:ctrlPr>
                        </m:sSubPr>
                        <m:e>
                          <m:r>
                            <a:rPr lang="fr-CA" b="1" i="1">
                              <a:latin typeface="Cambria Math" panose="02040503050406030204" pitchFamily="18" charset="0"/>
                            </a:rPr>
                            <m:t>𝑽</m:t>
                          </m:r>
                        </m:e>
                        <m:sub>
                          <m:r>
                            <a:rPr lang="fr-CA" b="1" i="1">
                              <a:latin typeface="Cambria Math" panose="02040503050406030204" pitchFamily="18" charset="0"/>
                            </a:rPr>
                            <m:t>𝟐</m:t>
                          </m:r>
                        </m:sub>
                      </m:sSub>
                    </m:oMath>
                  </m:oMathPara>
                </a14:m>
                <a:endParaRPr lang="fr-CA" b="1" dirty="0"/>
              </a:p>
            </p:txBody>
          </p:sp>
        </mc:Choice>
        <mc:Fallback xmlns="">
          <p:sp>
            <p:nvSpPr>
              <p:cNvPr id="33" name="ZoneTexte 32">
                <a:extLst>
                  <a:ext uri="{FF2B5EF4-FFF2-40B4-BE49-F238E27FC236}">
                    <a16:creationId xmlns:a16="http://schemas.microsoft.com/office/drawing/2014/main" id="{B47E8D36-3604-4BD8-8E77-E5C1B52CDB2A}"/>
                  </a:ext>
                </a:extLst>
              </p:cNvPr>
              <p:cNvSpPr txBox="1">
                <a:spLocks noRot="1" noChangeAspect="1" noMove="1" noResize="1" noEditPoints="1" noAdjustHandles="1" noChangeArrowheads="1" noChangeShapeType="1" noTextEdit="1"/>
              </p:cNvSpPr>
              <p:nvPr>
                <p:custDataLst>
                  <p:tags r:id="rId16"/>
                </p:custDataLst>
              </p:nvPr>
            </p:nvSpPr>
            <p:spPr>
              <a:xfrm>
                <a:off x="6509504" y="3533543"/>
                <a:ext cx="1934702" cy="656205"/>
              </a:xfrm>
              <a:prstGeom prst="rect">
                <a:avLst/>
              </a:prstGeom>
              <a:blipFill>
                <a:blip r:embed="rId17"/>
                <a:stretch>
                  <a:fillRect/>
                </a:stretch>
              </a:blipFill>
            </p:spPr>
            <p:txBody>
              <a:bodyPr/>
              <a:lstStyle/>
              <a:p>
                <a:r>
                  <a:rPr lang="fr-CA">
                    <a:noFill/>
                  </a:rPr>
                  <a:t> </a:t>
                </a:r>
              </a:p>
            </p:txBody>
          </p:sp>
        </mc:Fallback>
      </mc:AlternateContent>
      <p:cxnSp>
        <p:nvCxnSpPr>
          <p:cNvPr id="36" name="Connecteur droit 35">
            <a:extLst>
              <a:ext uri="{FF2B5EF4-FFF2-40B4-BE49-F238E27FC236}">
                <a16:creationId xmlns:a16="http://schemas.microsoft.com/office/drawing/2014/main" id="{5BFD6C2B-B3A4-487E-A5B8-F5A3D54BE27C}"/>
              </a:ext>
            </a:extLst>
          </p:cNvPr>
          <p:cNvCxnSpPr>
            <a:cxnSpLocks/>
          </p:cNvCxnSpPr>
          <p:nvPr/>
        </p:nvCxnSpPr>
        <p:spPr>
          <a:xfrm flipH="1">
            <a:off x="6412147" y="3542143"/>
            <a:ext cx="1" cy="3287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0187572-6D55-427F-9E71-2C0537BE7485}"/>
              </a:ext>
            </a:extLst>
          </p:cNvPr>
          <p:cNvCxnSpPr>
            <a:cxnSpLocks/>
          </p:cNvCxnSpPr>
          <p:nvPr/>
        </p:nvCxnSpPr>
        <p:spPr>
          <a:xfrm>
            <a:off x="8247138" y="3027001"/>
            <a:ext cx="0" cy="3863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itre 1">
            <a:extLst>
              <a:ext uri="{FF2B5EF4-FFF2-40B4-BE49-F238E27FC236}">
                <a16:creationId xmlns:a16="http://schemas.microsoft.com/office/drawing/2014/main" id="{E6B805BC-56C3-41F1-A6E0-B21BC15968C6}"/>
              </a:ext>
            </a:extLst>
          </p:cNvPr>
          <p:cNvSpPr txBox="1">
            <a:spLocks/>
          </p:cNvSpPr>
          <p:nvPr>
            <p:custDataLst>
              <p:tags r:id="rId10"/>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169103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xEl>
                                              <p:pRg st="0" end="0"/>
                                            </p:txEl>
                                          </p:spTgt>
                                        </p:tgtEl>
                                        <p:attrNameLst>
                                          <p:attrName>style.visibility</p:attrName>
                                        </p:attrNameLst>
                                      </p:cBhvr>
                                      <p:to>
                                        <p:strVal val="visible"/>
                                      </p:to>
                                    </p:set>
                                    <p:animEffect transition="in" filter="fade">
                                      <p:cBhvr>
                                        <p:cTn id="85" dur="500"/>
                                        <p:tgtEl>
                                          <p:spTgt spid="8">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
                                            <p:txEl>
                                              <p:pRg st="2" end="2"/>
                                            </p:txEl>
                                          </p:spTgt>
                                        </p:tgtEl>
                                        <p:attrNameLst>
                                          <p:attrName>style.visibility</p:attrName>
                                        </p:attrNameLst>
                                      </p:cBhvr>
                                      <p:to>
                                        <p:strVal val="visible"/>
                                      </p:to>
                                    </p:set>
                                    <p:animEffect transition="in" filter="fade">
                                      <p:cBhvr>
                                        <p:cTn id="90" dur="500"/>
                                        <p:tgtEl>
                                          <p:spTgt spid="8">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
                                            <p:txEl>
                                              <p:pRg st="4" end="4"/>
                                            </p:txEl>
                                          </p:spTgt>
                                        </p:tgtEl>
                                        <p:attrNameLst>
                                          <p:attrName>style.visibility</p:attrName>
                                        </p:attrNameLst>
                                      </p:cBhvr>
                                      <p:to>
                                        <p:strVal val="visible"/>
                                      </p:to>
                                    </p:set>
                                    <p:animEffect transition="in" filter="fade">
                                      <p:cBhvr>
                                        <p:cTn id="103" dur="500"/>
                                        <p:tgtEl>
                                          <p:spTgt spid="8">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8">
                                            <p:txEl>
                                              <p:pRg st="6" end="6"/>
                                            </p:txEl>
                                          </p:spTgt>
                                        </p:tgtEl>
                                        <p:attrNameLst>
                                          <p:attrName>style.visibility</p:attrName>
                                        </p:attrNameLst>
                                      </p:cBhvr>
                                      <p:to>
                                        <p:strVal val="visible"/>
                                      </p:to>
                                    </p:set>
                                    <p:animEffect transition="in" filter="fade">
                                      <p:cBhvr>
                                        <p:cTn id="108" dur="500"/>
                                        <p:tgtEl>
                                          <p:spTgt spid="8">
                                            <p:txEl>
                                              <p:pRg st="6" end="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1" fill="hold"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up)">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3">
                                            <p:txEl>
                                              <p:pRg st="0" end="0"/>
                                            </p:txEl>
                                          </p:spTgt>
                                        </p:tgtEl>
                                        <p:attrNameLst>
                                          <p:attrName>style.visibility</p:attrName>
                                        </p:attrNameLst>
                                      </p:cBhvr>
                                      <p:to>
                                        <p:strVal val="visible"/>
                                      </p:to>
                                    </p:set>
                                    <p:animEffect transition="in" filter="fade">
                                      <p:cBhvr>
                                        <p:cTn id="125" dur="500"/>
                                        <p:tgtEl>
                                          <p:spTgt spid="33">
                                            <p:txEl>
                                              <p:pRg st="0" end="0"/>
                                            </p:txEl>
                                          </p:spTgt>
                                        </p:tgtEl>
                                      </p:cBhvr>
                                    </p:animEffect>
                                  </p:childTnLst>
                                </p:cTn>
                              </p:par>
                            </p:childTnLst>
                          </p:cTn>
                        </p:par>
                        <p:par>
                          <p:cTn id="126" fill="hold">
                            <p:stCondLst>
                              <p:cond delay="500"/>
                            </p:stCondLst>
                            <p:childTnLst>
                              <p:par>
                                <p:cTn id="127" presetID="22" presetClass="entr" presetSubtype="1" fill="hold"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up)">
                                      <p:cBhvr>
                                        <p:cTn id="129" dur="500"/>
                                        <p:tgtEl>
                                          <p:spTgt spid="3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0">
                                            <p:txEl>
                                              <p:pRg st="0" end="0"/>
                                            </p:txEl>
                                          </p:spTgt>
                                        </p:tgtEl>
                                        <p:attrNameLst>
                                          <p:attrName>style.visibility</p:attrName>
                                        </p:attrNameLst>
                                      </p:cBhvr>
                                      <p:to>
                                        <p:strVal val="visible"/>
                                      </p:to>
                                    </p:set>
                                    <p:animEffect transition="in" filter="fade">
                                      <p:cBhvr>
                                        <p:cTn id="139" dur="500"/>
                                        <p:tgtEl>
                                          <p:spTgt spid="1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0">
                                            <p:txEl>
                                              <p:pRg st="3" end="3"/>
                                            </p:txEl>
                                          </p:spTgt>
                                        </p:tgtEl>
                                        <p:attrNameLst>
                                          <p:attrName>style.visibility</p:attrName>
                                        </p:attrNameLst>
                                      </p:cBhvr>
                                      <p:to>
                                        <p:strVal val="visible"/>
                                      </p:to>
                                    </p:set>
                                    <p:animEffect transition="in" filter="fade">
                                      <p:cBhvr>
                                        <p:cTn id="144" dur="500"/>
                                        <p:tgtEl>
                                          <p:spTgt spid="10">
                                            <p:txEl>
                                              <p:pRg st="3" end="3"/>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0">
                                            <p:txEl>
                                              <p:pRg st="5" end="5"/>
                                            </p:txEl>
                                          </p:spTgt>
                                        </p:tgtEl>
                                        <p:attrNameLst>
                                          <p:attrName>style.visibility</p:attrName>
                                        </p:attrNameLst>
                                      </p:cBhvr>
                                      <p:to>
                                        <p:strVal val="visible"/>
                                      </p:to>
                                    </p:set>
                                    <p:animEffect transition="in" filter="fade">
                                      <p:cBhvr>
                                        <p:cTn id="149" dur="500"/>
                                        <p:tgtEl>
                                          <p:spTgt spid="10">
                                            <p:txEl>
                                              <p:pRg st="5" end="5"/>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1"/>
                                        </p:tgtEl>
                                        <p:attrNameLst>
                                          <p:attrName>style.visibility</p:attrName>
                                        </p:attrNameLst>
                                      </p:cBhvr>
                                      <p:to>
                                        <p:strVal val="visible"/>
                                      </p:to>
                                    </p:set>
                                    <p:animEffect transition="in" filter="fade">
                                      <p:cBhvr>
                                        <p:cTn id="154" dur="500"/>
                                        <p:tgtEl>
                                          <p:spTgt spid="11"/>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2"/>
                                        </p:tgtEl>
                                        <p:attrNameLst>
                                          <p:attrName>style.visibility</p:attrName>
                                        </p:attrNameLst>
                                      </p:cBhvr>
                                      <p:to>
                                        <p:strVal val="visible"/>
                                      </p:to>
                                    </p:set>
                                    <p:animEffect transition="in" filter="fade">
                                      <p:cBhvr>
                                        <p:cTn id="1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p:bldP spid="8" grpId="0" uiExpand="1" build="p"/>
      <p:bldP spid="9" grpId="0"/>
      <p:bldP spid="10" grpId="0" build="p"/>
      <p:bldP spid="11" grpId="0"/>
      <p:bldP spid="12" grpId="0"/>
      <p:bldP spid="14" grpId="0" animBg="1"/>
      <p:bldP spid="15" grpId="0"/>
      <p:bldP spid="16" grpId="0"/>
      <p:bldP spid="3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ree photo: Storm Clouds - Sky, Nobody, Ominous - Free Download ...">
            <a:extLst>
              <a:ext uri="{FF2B5EF4-FFF2-40B4-BE49-F238E27FC236}">
                <a16:creationId xmlns:a16="http://schemas.microsoft.com/office/drawing/2014/main" id="{4A86AC4E-0D5F-470C-AFF0-49597CD14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t="9091" r="7393"/>
          <a:stretch/>
        </p:blipFill>
        <p:spPr bwMode="auto">
          <a:xfrm>
            <a:off x="-3176" y="10"/>
            <a:ext cx="12192000" cy="68579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06A21BE-F897-40C9-8638-CF8E292ECD9D}"/>
              </a:ext>
            </a:extLst>
          </p:cNvPr>
          <p:cNvSpPr>
            <a:spLocks noGrp="1"/>
          </p:cNvSpPr>
          <p:nvPr>
            <p:ph type="ctrTitle"/>
            <p:custDataLst>
              <p:tags r:id="rId1"/>
            </p:custDataLst>
          </p:nvPr>
        </p:nvSpPr>
        <p:spPr>
          <a:xfrm>
            <a:off x="680322" y="4402667"/>
            <a:ext cx="8133478" cy="940240"/>
          </a:xfrm>
        </p:spPr>
        <p:txBody>
          <a:bodyPr>
            <a:normAutofit/>
          </a:bodyPr>
          <a:lstStyle/>
          <a:p>
            <a:r>
              <a:rPr lang="fr-CA" sz="4800" b="1" dirty="0"/>
              <a:t>Devoir</a:t>
            </a:r>
          </a:p>
        </p:txBody>
      </p:sp>
      <p:sp>
        <p:nvSpPr>
          <p:cNvPr id="27" name="Rectangle 26">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300A6140-D980-45DB-85C2-7CB51F1B4DA0}"/>
              </a:ext>
            </a:extLst>
          </p:cNvPr>
          <p:cNvSpPr txBox="1">
            <a:spLocks/>
          </p:cNvSpPr>
          <p:nvPr/>
        </p:nvSpPr>
        <p:spPr>
          <a:xfrm>
            <a:off x="9093198" y="4241982"/>
            <a:ext cx="3095626" cy="1660332"/>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fr-CA" sz="4000" b="1" dirty="0">
                <a:solidFill>
                  <a:schemeClr val="bg1"/>
                </a:solidFill>
              </a:rPr>
              <a:t>Chapitre 2</a:t>
            </a:r>
          </a:p>
          <a:p>
            <a:pPr algn="ctr">
              <a:spcAft>
                <a:spcPts val="600"/>
              </a:spcAft>
            </a:pPr>
            <a:r>
              <a:rPr lang="fr-CA" sz="4000" b="1" dirty="0">
                <a:solidFill>
                  <a:schemeClr val="bg1"/>
                </a:solidFill>
              </a:rPr>
              <a:t>p.92 à 94</a:t>
            </a:r>
            <a:endParaRPr lang="fr-CA" sz="2400" b="1" dirty="0">
              <a:solidFill>
                <a:schemeClr val="bg1"/>
              </a:solidFill>
            </a:endParaRPr>
          </a:p>
        </p:txBody>
      </p:sp>
    </p:spTree>
    <p:extLst>
      <p:ext uri="{BB962C8B-B14F-4D97-AF65-F5344CB8AC3E}">
        <p14:creationId xmlns:p14="http://schemas.microsoft.com/office/powerpoint/2010/main" val="415583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1396599" y="430640"/>
            <a:ext cx="9225219" cy="830997"/>
          </a:xfrm>
          <a:prstGeom prst="rect">
            <a:avLst/>
          </a:prstGeom>
          <a:noFill/>
        </p:spPr>
        <p:txBody>
          <a:bodyPr wrap="square" rtlCol="0">
            <a:spAutoFit/>
          </a:bodyPr>
          <a:lstStyle/>
          <a:p>
            <a:r>
              <a:rPr lang="fr-CA" sz="4800" b="1" u="sng" dirty="0"/>
              <a:t>Les caractéristiques d’un gaz parfait</a:t>
            </a:r>
          </a:p>
        </p:txBody>
      </p:sp>
      <p:sp>
        <p:nvSpPr>
          <p:cNvPr id="3" name="Espace réservé du contenu 2"/>
          <p:cNvSpPr>
            <a:spLocks noGrp="1"/>
          </p:cNvSpPr>
          <p:nvPr>
            <p:ph idx="1"/>
          </p:nvPr>
        </p:nvSpPr>
        <p:spPr>
          <a:xfrm>
            <a:off x="583579" y="1538714"/>
            <a:ext cx="9947563" cy="2768599"/>
          </a:xfrm>
        </p:spPr>
        <p:txBody>
          <a:bodyPr>
            <a:normAutofit fontScale="70000" lnSpcReduction="20000"/>
          </a:bodyPr>
          <a:lstStyle/>
          <a:p>
            <a:r>
              <a:rPr lang="fr-CA" dirty="0"/>
              <a:t>Il n’y a aucune interaction entre les particules </a:t>
            </a:r>
          </a:p>
          <a:p>
            <a:pPr marL="400050" lvl="1" indent="0">
              <a:buNone/>
            </a:pPr>
            <a:r>
              <a:rPr lang="fr-CA" dirty="0"/>
              <a:t>(pas d’attraction, pas de réaction chimique, pas de gravité)</a:t>
            </a:r>
          </a:p>
          <a:p>
            <a:pPr marL="400050" lvl="1" indent="0">
              <a:buNone/>
            </a:pPr>
            <a:endParaRPr lang="fr-CA" dirty="0"/>
          </a:p>
          <a:p>
            <a:r>
              <a:rPr lang="fr-CA" dirty="0"/>
              <a:t>Les collisions sont parfaitement élastiques </a:t>
            </a:r>
          </a:p>
          <a:p>
            <a:pPr marL="400050" lvl="1" indent="0">
              <a:buNone/>
            </a:pPr>
            <a:r>
              <a:rPr lang="fr-CA" dirty="0"/>
              <a:t>(les particules rebondissent sans perdre d’énergie)</a:t>
            </a:r>
          </a:p>
          <a:p>
            <a:pPr marL="400050" lvl="1" indent="0">
              <a:buNone/>
            </a:pPr>
            <a:endParaRPr lang="fr-CA" dirty="0"/>
          </a:p>
          <a:p>
            <a:r>
              <a:rPr lang="fr-CA" dirty="0"/>
              <a:t>Le gaz reste en phase gazeuse même à T = 0 K </a:t>
            </a:r>
          </a:p>
          <a:p>
            <a:pPr marL="400050" lvl="1" indent="0">
              <a:buNone/>
            </a:pPr>
            <a:r>
              <a:rPr lang="fr-CA" dirty="0"/>
              <a:t>(logiquement, la substance devrait être solide à cette température)</a:t>
            </a:r>
          </a:p>
        </p:txBody>
      </p:sp>
      <p:sp>
        <p:nvSpPr>
          <p:cNvPr id="5" name="ZoneTexte 4"/>
          <p:cNvSpPr txBox="1"/>
          <p:nvPr/>
        </p:nvSpPr>
        <p:spPr>
          <a:xfrm>
            <a:off x="369455" y="4568161"/>
            <a:ext cx="9504218" cy="1938992"/>
          </a:xfrm>
          <a:prstGeom prst="rect">
            <a:avLst/>
          </a:prstGeom>
          <a:noFill/>
        </p:spPr>
        <p:txBody>
          <a:bodyPr wrap="square" rtlCol="0">
            <a:spAutoFit/>
          </a:bodyPr>
          <a:lstStyle/>
          <a:p>
            <a:pPr algn="ctr"/>
            <a:r>
              <a:rPr lang="fr-CA" sz="2400" dirty="0">
                <a:solidFill>
                  <a:srgbClr val="0070C0"/>
                </a:solidFill>
              </a:rPr>
              <a:t>Il n’y a pas de gaz parfait dans la réalité. </a:t>
            </a:r>
          </a:p>
          <a:p>
            <a:pPr algn="ctr"/>
            <a:r>
              <a:rPr lang="fr-CA" sz="2400" dirty="0">
                <a:solidFill>
                  <a:srgbClr val="0070C0"/>
                </a:solidFill>
              </a:rPr>
              <a:t>La théorie sert de référence pour des équations plus complexes.</a:t>
            </a:r>
          </a:p>
          <a:p>
            <a:pPr algn="ctr"/>
            <a:endParaRPr lang="fr-CA" sz="2400" dirty="0">
              <a:solidFill>
                <a:srgbClr val="0070C0"/>
              </a:solidFill>
            </a:endParaRPr>
          </a:p>
          <a:p>
            <a:pPr algn="ctr"/>
            <a:r>
              <a:rPr lang="fr-CA" sz="2400" dirty="0">
                <a:solidFill>
                  <a:srgbClr val="0070C0"/>
                </a:solidFill>
              </a:rPr>
              <a:t>La loi est une bonne </a:t>
            </a:r>
            <a:r>
              <a:rPr lang="fr-CA" sz="2400" u="sng" dirty="0">
                <a:solidFill>
                  <a:srgbClr val="0070C0"/>
                </a:solidFill>
              </a:rPr>
              <a:t>approximation</a:t>
            </a:r>
            <a:r>
              <a:rPr lang="fr-CA" sz="2400" dirty="0">
                <a:solidFill>
                  <a:srgbClr val="0070C0"/>
                </a:solidFill>
              </a:rPr>
              <a:t> du comportement des gaz</a:t>
            </a:r>
          </a:p>
          <a:p>
            <a:pPr algn="ctr"/>
            <a:r>
              <a:rPr lang="fr-CA" sz="2400" dirty="0">
                <a:solidFill>
                  <a:srgbClr val="0070C0"/>
                </a:solidFill>
              </a:rPr>
              <a:t>à haute température et à basse pression.</a:t>
            </a:r>
          </a:p>
        </p:txBody>
      </p:sp>
      <p:pic>
        <p:nvPicPr>
          <p:cNvPr id="4098" name="Picture 2" descr="De l'atome à la réaction chimique - 4e - Cours Physique-Chimie - Kartable">
            <a:extLst>
              <a:ext uri="{FF2B5EF4-FFF2-40B4-BE49-F238E27FC236}">
                <a16:creationId xmlns:a16="http://schemas.microsoft.com/office/drawing/2014/main" id="{94F54766-A64C-417F-9CD9-7B4AEC416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180" y="1430117"/>
            <a:ext cx="3250688" cy="11437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voirs chaleur">
            <a:extLst>
              <a:ext uri="{FF2B5EF4-FFF2-40B4-BE49-F238E27FC236}">
                <a16:creationId xmlns:a16="http://schemas.microsoft.com/office/drawing/2014/main" id="{47A82CA5-789E-4455-A742-9DE014780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207" y="3066474"/>
            <a:ext cx="2604661" cy="14959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3008804E-E12C-44A4-8F04-943818C3FF4A}"/>
              </a:ext>
            </a:extLst>
          </p:cNvPr>
          <p:cNvPicPr>
            <a:picLocks noChangeAspect="1"/>
          </p:cNvPicPr>
          <p:nvPr/>
        </p:nvPicPr>
        <p:blipFill>
          <a:blip r:embed="rId4"/>
          <a:stretch>
            <a:fillRect/>
          </a:stretch>
        </p:blipFill>
        <p:spPr>
          <a:xfrm>
            <a:off x="10112324" y="4965360"/>
            <a:ext cx="1172894" cy="1737620"/>
          </a:xfrm>
          <a:prstGeom prst="rect">
            <a:avLst/>
          </a:prstGeom>
        </p:spPr>
      </p:pic>
      <p:sp>
        <p:nvSpPr>
          <p:cNvPr id="6" name="ZoneTexte 5">
            <a:extLst>
              <a:ext uri="{FF2B5EF4-FFF2-40B4-BE49-F238E27FC236}">
                <a16:creationId xmlns:a16="http://schemas.microsoft.com/office/drawing/2014/main" id="{8B395432-B727-46B2-9F25-633CEACDB6B7}"/>
              </a:ext>
            </a:extLst>
          </p:cNvPr>
          <p:cNvSpPr txBox="1"/>
          <p:nvPr/>
        </p:nvSpPr>
        <p:spPr>
          <a:xfrm>
            <a:off x="9178573" y="678558"/>
            <a:ext cx="1244908" cy="2646878"/>
          </a:xfrm>
          <a:prstGeom prst="rect">
            <a:avLst/>
          </a:prstGeom>
          <a:noFill/>
        </p:spPr>
        <p:txBody>
          <a:bodyPr wrap="square" rtlCol="0">
            <a:spAutoFit/>
          </a:bodyPr>
          <a:lstStyle/>
          <a:p>
            <a:r>
              <a:rPr lang="fr-CA" sz="16600" dirty="0">
                <a:solidFill>
                  <a:srgbClr val="FF0000"/>
                </a:solidFill>
              </a:rPr>
              <a:t>X</a:t>
            </a:r>
            <a:endParaRPr lang="fr-CA" sz="2000" dirty="0">
              <a:solidFill>
                <a:srgbClr val="FF0000"/>
              </a:solidFill>
            </a:endParaRPr>
          </a:p>
        </p:txBody>
      </p:sp>
      <p:sp>
        <p:nvSpPr>
          <p:cNvPr id="7" name="ZoneTexte 6">
            <a:extLst>
              <a:ext uri="{FF2B5EF4-FFF2-40B4-BE49-F238E27FC236}">
                <a16:creationId xmlns:a16="http://schemas.microsoft.com/office/drawing/2014/main" id="{CF97E88A-A9F5-422C-9FFF-07C6DF39575B}"/>
              </a:ext>
            </a:extLst>
          </p:cNvPr>
          <p:cNvSpPr txBox="1"/>
          <p:nvPr/>
        </p:nvSpPr>
        <p:spPr>
          <a:xfrm>
            <a:off x="9583862" y="2462933"/>
            <a:ext cx="1244908" cy="2646878"/>
          </a:xfrm>
          <a:prstGeom prst="rect">
            <a:avLst/>
          </a:prstGeom>
          <a:noFill/>
        </p:spPr>
        <p:txBody>
          <a:bodyPr wrap="square" rtlCol="0">
            <a:spAutoFit/>
          </a:bodyPr>
          <a:lstStyle/>
          <a:p>
            <a:r>
              <a:rPr lang="fr-CA" sz="16600" dirty="0">
                <a:solidFill>
                  <a:srgbClr val="FF0000"/>
                </a:solidFill>
              </a:rPr>
              <a:t>X</a:t>
            </a:r>
            <a:endParaRPr lang="fr-CA" sz="2000" dirty="0">
              <a:solidFill>
                <a:srgbClr val="FF0000"/>
              </a:solidFill>
            </a:endParaRPr>
          </a:p>
        </p:txBody>
      </p:sp>
      <p:sp>
        <p:nvSpPr>
          <p:cNvPr id="8" name="ZoneTexte 7">
            <a:extLst>
              <a:ext uri="{FF2B5EF4-FFF2-40B4-BE49-F238E27FC236}">
                <a16:creationId xmlns:a16="http://schemas.microsoft.com/office/drawing/2014/main" id="{AE41D81D-ABCE-4807-B6A5-283F8F066272}"/>
              </a:ext>
            </a:extLst>
          </p:cNvPr>
          <p:cNvSpPr txBox="1"/>
          <p:nvPr/>
        </p:nvSpPr>
        <p:spPr>
          <a:xfrm>
            <a:off x="10040310" y="3985091"/>
            <a:ext cx="1244908" cy="2646878"/>
          </a:xfrm>
          <a:prstGeom prst="rect">
            <a:avLst/>
          </a:prstGeom>
          <a:noFill/>
        </p:spPr>
        <p:txBody>
          <a:bodyPr wrap="square" rtlCol="0">
            <a:spAutoFit/>
          </a:bodyPr>
          <a:lstStyle/>
          <a:p>
            <a:r>
              <a:rPr lang="fr-CA" sz="16600" dirty="0">
                <a:solidFill>
                  <a:srgbClr val="FF0000"/>
                </a:solidFill>
              </a:rPr>
              <a:t>X</a:t>
            </a:r>
            <a:endParaRPr lang="fr-CA" sz="2000" dirty="0">
              <a:solidFill>
                <a:srgbClr val="FF0000"/>
              </a:solidFill>
            </a:endParaRPr>
          </a:p>
        </p:txBody>
      </p:sp>
    </p:spTree>
    <p:extLst>
      <p:ext uri="{BB962C8B-B14F-4D97-AF65-F5344CB8AC3E}">
        <p14:creationId xmlns:p14="http://schemas.microsoft.com/office/powerpoint/2010/main" val="397672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8CC6B-9156-418F-AD24-C3F5D1434293}"/>
              </a:ext>
            </a:extLst>
          </p:cNvPr>
          <p:cNvSpPr>
            <a:spLocks noGrp="1"/>
          </p:cNvSpPr>
          <p:nvPr>
            <p:ph type="title"/>
            <p:custDataLst>
              <p:tags r:id="rId1"/>
            </p:custDataLst>
          </p:nvPr>
        </p:nvSpPr>
        <p:spPr/>
        <p:txBody>
          <a:bodyPr/>
          <a:lstStyle/>
          <a:p>
            <a:r>
              <a:rPr lang="fr-CA" b="1"/>
              <a:t>Devoir</a:t>
            </a:r>
            <a:endParaRPr lang="fr-CA" b="1" dirty="0"/>
          </a:p>
        </p:txBody>
      </p:sp>
      <p:sp>
        <p:nvSpPr>
          <p:cNvPr id="4" name="Espace réservé du contenu 3">
            <a:extLst>
              <a:ext uri="{FF2B5EF4-FFF2-40B4-BE49-F238E27FC236}">
                <a16:creationId xmlns:a16="http://schemas.microsoft.com/office/drawing/2014/main" id="{1579BFF5-488F-466E-BD24-2C27886AA06A}"/>
              </a:ext>
            </a:extLst>
          </p:cNvPr>
          <p:cNvSpPr>
            <a:spLocks noGrp="1"/>
          </p:cNvSpPr>
          <p:nvPr>
            <p:ph idx="1"/>
          </p:nvPr>
        </p:nvSpPr>
        <p:spPr>
          <a:xfrm>
            <a:off x="680321" y="2264800"/>
            <a:ext cx="3073670" cy="1462967"/>
          </a:xfrm>
          <a:ln>
            <a:solidFill>
              <a:srgbClr val="FF0000"/>
            </a:solidFill>
          </a:ln>
          <a:effectLst>
            <a:glow rad="228600">
              <a:schemeClr val="accent5">
                <a:satMod val="175000"/>
                <a:alpha val="40000"/>
              </a:schemeClr>
            </a:glow>
          </a:effectLst>
        </p:spPr>
        <p:txBody>
          <a:bodyPr>
            <a:normAutofit/>
          </a:bodyPr>
          <a:lstStyle/>
          <a:p>
            <a:r>
              <a:rPr lang="fr-CA" dirty="0"/>
              <a:t>Loi générale des gaz</a:t>
            </a:r>
          </a:p>
          <a:p>
            <a:pPr lvl="1"/>
            <a:r>
              <a:rPr lang="fr-CA" dirty="0"/>
              <a:t>p. 95 #1 à 6</a:t>
            </a:r>
          </a:p>
          <a:p>
            <a:pPr lvl="1"/>
            <a:r>
              <a:rPr lang="fr-CA" dirty="0"/>
              <a:t>p.111 #4, 5, 14,15</a:t>
            </a:r>
          </a:p>
        </p:txBody>
      </p:sp>
      <p:pic>
        <p:nvPicPr>
          <p:cNvPr id="9" name="Picture 4" descr="Free photo: Storm Clouds - Sky, Nobody, Ominous - Free Download ...">
            <a:extLst>
              <a:ext uri="{FF2B5EF4-FFF2-40B4-BE49-F238E27FC236}">
                <a16:creationId xmlns:a16="http://schemas.microsoft.com/office/drawing/2014/main" id="{F2A3D484-BB22-4C66-84EA-B9D6C22AE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94" t="9091" r="7394"/>
          <a:stretch/>
        </p:blipFill>
        <p:spPr bwMode="auto">
          <a:xfrm>
            <a:off x="10569532" y="1990722"/>
            <a:ext cx="1619291" cy="4867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A screenshot of a cell phone&#10;&#10;Description automatically generated">
            <a:extLst>
              <a:ext uri="{FF2B5EF4-FFF2-40B4-BE49-F238E27FC236}">
                <a16:creationId xmlns:a16="http://schemas.microsoft.com/office/drawing/2014/main" id="{7473A5DA-278A-4DAB-83D6-1F7309FCD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621" y="4572000"/>
            <a:ext cx="8125959" cy="1590897"/>
          </a:xfrm>
          <a:prstGeom prst="rect">
            <a:avLst/>
          </a:prstGeom>
        </p:spPr>
      </p:pic>
      <p:pic>
        <p:nvPicPr>
          <p:cNvPr id="11" name="Picture 7" descr="A screenshot of a cell phone&#10;&#10;Description automatically generated">
            <a:extLst>
              <a:ext uri="{FF2B5EF4-FFF2-40B4-BE49-F238E27FC236}">
                <a16:creationId xmlns:a16="http://schemas.microsoft.com/office/drawing/2014/main" id="{49BE7F7A-7DB3-4F18-B2E4-898D627FA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5240" y="2272182"/>
            <a:ext cx="8173591" cy="1886213"/>
          </a:xfrm>
          <a:prstGeom prst="rect">
            <a:avLst/>
          </a:prstGeom>
        </p:spPr>
      </p:pic>
      <p:sp>
        <p:nvSpPr>
          <p:cNvPr id="12" name="Espace réservé du contenu 3">
            <a:extLst>
              <a:ext uri="{FF2B5EF4-FFF2-40B4-BE49-F238E27FC236}">
                <a16:creationId xmlns:a16="http://schemas.microsoft.com/office/drawing/2014/main" id="{D5763E7F-787E-4694-B79A-E45BE954B242}"/>
              </a:ext>
            </a:extLst>
          </p:cNvPr>
          <p:cNvSpPr txBox="1">
            <a:spLocks/>
          </p:cNvSpPr>
          <p:nvPr/>
        </p:nvSpPr>
        <p:spPr>
          <a:xfrm>
            <a:off x="680321" y="3861716"/>
            <a:ext cx="3073670" cy="2235127"/>
          </a:xfrm>
          <a:prstGeom prst="rect">
            <a:avLst/>
          </a:prstGeom>
          <a:ln>
            <a:solidFill>
              <a:srgbClr val="FFFF00"/>
            </a:solidFill>
          </a:ln>
          <a:effectLst>
            <a:glow rad="228600">
              <a:schemeClr val="accent3">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fr-CA" dirty="0"/>
              <a:t>Aujourd’hui:</a:t>
            </a:r>
          </a:p>
          <a:p>
            <a:r>
              <a:rPr lang="fr-CA" dirty="0"/>
              <a:t>Loi générale des gaz</a:t>
            </a:r>
          </a:p>
          <a:p>
            <a:pPr lvl="1"/>
            <a:r>
              <a:rPr lang="fr-CA" dirty="0"/>
              <a:t>p. 95 #1 à 6</a:t>
            </a:r>
          </a:p>
          <a:p>
            <a:pPr lvl="1"/>
            <a:r>
              <a:rPr lang="fr-CA" dirty="0"/>
              <a:t>p.111 #4, 5, 14,15</a:t>
            </a:r>
          </a:p>
          <a:p>
            <a:pPr marL="0" indent="0">
              <a:buFont typeface="Arial" panose="020B0604020202020204" pitchFamily="34" charset="0"/>
              <a:buNone/>
            </a:pPr>
            <a:endParaRPr lang="fr-CA" dirty="0"/>
          </a:p>
        </p:txBody>
      </p:sp>
      <p:sp>
        <p:nvSpPr>
          <p:cNvPr id="13" name="Espace réservé du contenu 3">
            <a:extLst>
              <a:ext uri="{FF2B5EF4-FFF2-40B4-BE49-F238E27FC236}">
                <a16:creationId xmlns:a16="http://schemas.microsoft.com/office/drawing/2014/main" id="{D38A10BF-3C6D-4996-B267-6EEE71494BDE}"/>
              </a:ext>
            </a:extLst>
          </p:cNvPr>
          <p:cNvSpPr txBox="1">
            <a:spLocks/>
          </p:cNvSpPr>
          <p:nvPr/>
        </p:nvSpPr>
        <p:spPr>
          <a:xfrm>
            <a:off x="680321" y="6230792"/>
            <a:ext cx="3073670" cy="413605"/>
          </a:xfrm>
          <a:prstGeom prst="rect">
            <a:avLst/>
          </a:prstGeom>
          <a:ln>
            <a:solidFill>
              <a:schemeClr val="accent2"/>
            </a:solidFill>
          </a:ln>
          <a:effectLst>
            <a:glow rad="228600">
              <a:schemeClr val="accent2">
                <a:satMod val="175000"/>
                <a:alpha val="40000"/>
              </a:schemeClr>
            </a:glo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fr-CA" dirty="0"/>
              <a:t>Quiz Moodle</a:t>
            </a:r>
          </a:p>
          <a:p>
            <a:pPr marL="0" indent="0">
              <a:buFont typeface="Arial" panose="020B0604020202020204" pitchFamily="34" charset="0"/>
              <a:buNone/>
            </a:pPr>
            <a:endParaRPr lang="fr-CA" dirty="0"/>
          </a:p>
        </p:txBody>
      </p:sp>
      <p:sp>
        <p:nvSpPr>
          <p:cNvPr id="14" name="Titre 1">
            <a:extLst>
              <a:ext uri="{FF2B5EF4-FFF2-40B4-BE49-F238E27FC236}">
                <a16:creationId xmlns:a16="http://schemas.microsoft.com/office/drawing/2014/main" id="{2E95FCA5-A367-4FE0-AF62-C3703088D2AE}"/>
              </a:ext>
            </a:extLst>
          </p:cNvPr>
          <p:cNvSpPr txBox="1">
            <a:spLocks/>
          </p:cNvSpPr>
          <p:nvPr>
            <p:custDataLst>
              <p:tags r:id="rId2"/>
            </p:custDataLst>
          </p:nvPr>
        </p:nvSpPr>
        <p:spPr>
          <a:xfrm>
            <a:off x="10572709" y="609599"/>
            <a:ext cx="1619291" cy="138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fr-CA" sz="1800" b="1" dirty="0">
                <a:solidFill>
                  <a:schemeClr val="bg1"/>
                </a:solidFill>
              </a:rPr>
              <a:t>Chapitre 2</a:t>
            </a:r>
          </a:p>
          <a:p>
            <a:pPr algn="ctr"/>
            <a:r>
              <a:rPr lang="fr-CA" sz="1600" b="1" dirty="0">
                <a:solidFill>
                  <a:schemeClr val="bg1"/>
                </a:solidFill>
              </a:rPr>
              <a:t>p.92 à 94</a:t>
            </a:r>
          </a:p>
        </p:txBody>
      </p:sp>
    </p:spTree>
    <p:extLst>
      <p:ext uri="{BB962C8B-B14F-4D97-AF65-F5344CB8AC3E}">
        <p14:creationId xmlns:p14="http://schemas.microsoft.com/office/powerpoint/2010/main" val="215253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Un peu d’enrichissement! Les gaz réels</a:t>
            </a:r>
          </a:p>
        </p:txBody>
      </p:sp>
      <p:pic>
        <p:nvPicPr>
          <p:cNvPr id="57347" name="Picture 3"/>
          <p:cNvPicPr>
            <a:picLocks noChangeAspect="1" noChangeArrowheads="1"/>
          </p:cNvPicPr>
          <p:nvPr/>
        </p:nvPicPr>
        <p:blipFill>
          <a:blip r:embed="rId3" cstate="print"/>
          <a:srcRect/>
          <a:stretch>
            <a:fillRect/>
          </a:stretch>
        </p:blipFill>
        <p:spPr bwMode="auto">
          <a:xfrm>
            <a:off x="1788916" y="2420888"/>
            <a:ext cx="8627564" cy="4032448"/>
          </a:xfrm>
          <a:prstGeom prst="rect">
            <a:avLst/>
          </a:prstGeom>
          <a:noFill/>
          <a:ln w="9525">
            <a:noFill/>
            <a:miter lim="800000"/>
            <a:headEnd/>
            <a:tailEnd/>
          </a:ln>
        </p:spPr>
      </p:pic>
      <p:sp>
        <p:nvSpPr>
          <p:cNvPr id="6" name="ZoneTexte 5"/>
          <p:cNvSpPr txBox="1"/>
          <p:nvPr/>
        </p:nvSpPr>
        <p:spPr>
          <a:xfrm>
            <a:off x="1775520" y="1412777"/>
            <a:ext cx="4121256" cy="954107"/>
          </a:xfrm>
          <a:prstGeom prst="rect">
            <a:avLst/>
          </a:prstGeom>
          <a:noFill/>
        </p:spPr>
        <p:txBody>
          <a:bodyPr wrap="none" rtlCol="0">
            <a:spAutoFit/>
          </a:bodyPr>
          <a:lstStyle/>
          <a:p>
            <a:pPr algn="ctr"/>
            <a:r>
              <a:rPr lang="fr-CA" sz="3200" dirty="0"/>
              <a:t>Gaz parfait</a:t>
            </a:r>
          </a:p>
          <a:p>
            <a:r>
              <a:rPr lang="fr-CA" sz="2400" dirty="0"/>
              <a:t>(aucune force intermoléculaire)</a:t>
            </a:r>
          </a:p>
        </p:txBody>
      </p:sp>
      <p:sp>
        <p:nvSpPr>
          <p:cNvPr id="7" name="ZoneTexte 6"/>
          <p:cNvSpPr txBox="1"/>
          <p:nvPr/>
        </p:nvSpPr>
        <p:spPr>
          <a:xfrm>
            <a:off x="7032104" y="1412777"/>
            <a:ext cx="2633670" cy="954107"/>
          </a:xfrm>
          <a:prstGeom prst="rect">
            <a:avLst/>
          </a:prstGeom>
          <a:noFill/>
        </p:spPr>
        <p:txBody>
          <a:bodyPr wrap="none" rtlCol="0">
            <a:spAutoFit/>
          </a:bodyPr>
          <a:lstStyle/>
          <a:p>
            <a:pPr algn="ctr"/>
            <a:r>
              <a:rPr lang="fr-CA" sz="3200" dirty="0"/>
              <a:t>Gaz réel</a:t>
            </a:r>
          </a:p>
          <a:p>
            <a:r>
              <a:rPr lang="fr-CA" sz="2400" dirty="0"/>
              <a:t>(forces d’attraction)</a:t>
            </a:r>
          </a:p>
        </p:txBody>
      </p:sp>
      <p:sp>
        <p:nvSpPr>
          <p:cNvPr id="8" name="ZoneTexte 7"/>
          <p:cNvSpPr txBox="1"/>
          <p:nvPr/>
        </p:nvSpPr>
        <p:spPr>
          <a:xfrm>
            <a:off x="6312025" y="4653137"/>
            <a:ext cx="1416863" cy="646331"/>
          </a:xfrm>
          <a:prstGeom prst="rect">
            <a:avLst/>
          </a:prstGeom>
          <a:solidFill>
            <a:schemeClr val="bg1"/>
          </a:solidFill>
        </p:spPr>
        <p:txBody>
          <a:bodyPr wrap="none" rtlCol="0">
            <a:spAutoFit/>
          </a:bodyPr>
          <a:lstStyle/>
          <a:p>
            <a:r>
              <a:rPr lang="fr-CA" dirty="0"/>
              <a:t>Direction du </a:t>
            </a:r>
          </a:p>
          <a:p>
            <a:r>
              <a:rPr lang="fr-CA" dirty="0"/>
              <a:t>déplacement</a:t>
            </a:r>
          </a:p>
        </p:txBody>
      </p:sp>
      <p:sp>
        <p:nvSpPr>
          <p:cNvPr id="9" name="ZoneTexte 8"/>
          <p:cNvSpPr txBox="1"/>
          <p:nvPr/>
        </p:nvSpPr>
        <p:spPr>
          <a:xfrm>
            <a:off x="1919537" y="4653137"/>
            <a:ext cx="1416863" cy="646331"/>
          </a:xfrm>
          <a:prstGeom prst="rect">
            <a:avLst/>
          </a:prstGeom>
          <a:solidFill>
            <a:schemeClr val="bg1"/>
          </a:solidFill>
        </p:spPr>
        <p:txBody>
          <a:bodyPr wrap="none" rtlCol="0">
            <a:spAutoFit/>
          </a:bodyPr>
          <a:lstStyle/>
          <a:p>
            <a:r>
              <a:rPr lang="fr-CA" dirty="0"/>
              <a:t>Direction du </a:t>
            </a:r>
          </a:p>
          <a:p>
            <a:r>
              <a:rPr lang="fr-CA" dirty="0"/>
              <a:t>déplacement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107" y="117986"/>
            <a:ext cx="8229600" cy="1015664"/>
          </a:xfrm>
        </p:spPr>
        <p:txBody>
          <a:bodyPr>
            <a:noAutofit/>
          </a:bodyPr>
          <a:lstStyle/>
          <a:p>
            <a:r>
              <a:rPr lang="fr-CA" sz="2800" dirty="0"/>
              <a:t>Un peu d’enrichissement!</a:t>
            </a:r>
            <a:br>
              <a:rPr lang="fr-CA" sz="2800" dirty="0"/>
            </a:br>
            <a:r>
              <a:rPr lang="fr-CA" sz="2800" dirty="0"/>
              <a:t>Les gaz parfaits vs les gaz réels</a:t>
            </a:r>
            <a:br>
              <a:rPr lang="fr-CA" sz="2800" dirty="0"/>
            </a:br>
            <a:endParaRPr lang="fr-CA" sz="2800" dirty="0"/>
          </a:p>
        </p:txBody>
      </p:sp>
      <p:pic>
        <p:nvPicPr>
          <p:cNvPr id="58370" name="Picture 2"/>
          <p:cNvPicPr>
            <a:picLocks noChangeAspect="1" noChangeArrowheads="1"/>
          </p:cNvPicPr>
          <p:nvPr/>
        </p:nvPicPr>
        <p:blipFill>
          <a:blip r:embed="rId3" cstate="print"/>
          <a:srcRect/>
          <a:stretch>
            <a:fillRect/>
          </a:stretch>
        </p:blipFill>
        <p:spPr bwMode="auto">
          <a:xfrm>
            <a:off x="5851062" y="908558"/>
            <a:ext cx="6340938" cy="5247984"/>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3" name="Objet 3">
                <a:extLst>
                  <a:ext uri="{FF2B5EF4-FFF2-40B4-BE49-F238E27FC236}">
                    <a16:creationId xmlns:a16="http://schemas.microsoft.com/office/drawing/2014/main" id="{82F799C7-18B4-4657-A91A-AE58F962BE58}"/>
                  </a:ext>
                </a:extLst>
              </p:cNvPr>
              <p:cNvSpPr txBox="1"/>
              <p:nvPr/>
            </p:nvSpPr>
            <p:spPr bwMode="auto">
              <a:xfrm>
                <a:off x="347814" y="1769917"/>
                <a:ext cx="3413958" cy="1470994"/>
              </a:xfrm>
              <a:prstGeom prst="rect">
                <a:avLst/>
              </a:prstGeom>
              <a:solidFill>
                <a:srgbClr val="CCC1DA"/>
              </a:solidFill>
            </p:spPr>
            <p:txBody>
              <a:bodyPr>
                <a:normAutofit fontScale="70000" lnSpcReduction="20000"/>
              </a:bodyPr>
              <a:lstStyle/>
              <a:p>
                <a14:m>
                  <m:oMath xmlns:m="http://schemas.openxmlformats.org/officeDocument/2006/math">
                    <m:r>
                      <a:rPr lang="fr-CA" sz="2800" b="0" i="1" smtClean="0">
                        <a:solidFill>
                          <a:srgbClr val="000000"/>
                        </a:solidFill>
                        <a:latin typeface="Cambria Math" panose="02040503050406030204" pitchFamily="18" charset="0"/>
                      </a:rPr>
                      <m:t>𝑉</m:t>
                    </m:r>
                    <m:r>
                      <a:rPr lang="fr-CA" sz="2800" i="1" smtClean="0">
                        <a:solidFill>
                          <a:srgbClr val="000000"/>
                        </a:solidFill>
                        <a:latin typeface="Cambria Math" panose="02040503050406030204" pitchFamily="18" charset="0"/>
                      </a:rPr>
                      <m:t>=</m:t>
                    </m:r>
                    <m:f>
                      <m:fPr>
                        <m:ctrlPr>
                          <a:rPr lang="fr-CA" sz="2800" i="1">
                            <a:solidFill>
                              <a:srgbClr val="000000"/>
                            </a:solidFill>
                            <a:latin typeface="Cambria Math" panose="02040503050406030204" pitchFamily="18" charset="0"/>
                          </a:rPr>
                        </m:ctrlPr>
                      </m:fPr>
                      <m:num>
                        <m:r>
                          <a:rPr lang="fr-CA" sz="2800" b="0" i="1" smtClean="0">
                            <a:solidFill>
                              <a:srgbClr val="000000"/>
                            </a:solidFill>
                            <a:latin typeface="Cambria Math" panose="02040503050406030204" pitchFamily="18" charset="0"/>
                          </a:rPr>
                          <m:t>𝑛𝑅𝑇</m:t>
                        </m:r>
                      </m:num>
                      <m:den>
                        <m:r>
                          <a:rPr lang="fr-CA" sz="2800" b="0" i="1" smtClean="0">
                            <a:solidFill>
                              <a:srgbClr val="000000"/>
                            </a:solidFill>
                            <a:latin typeface="Cambria Math" panose="02040503050406030204" pitchFamily="18" charset="0"/>
                          </a:rPr>
                          <m:t>𝑃</m:t>
                        </m:r>
                      </m:den>
                    </m:f>
                  </m:oMath>
                </a14:m>
                <a:r>
                  <a:rPr lang="fr-CA" sz="2800" i="1" dirty="0">
                    <a:solidFill>
                      <a:srgbClr val="000000"/>
                    </a:solidFill>
                    <a:latin typeface="Cambria Math" panose="02040503050406030204" pitchFamily="18" charset="0"/>
                  </a:rPr>
                  <a:t> </a:t>
                </a:r>
              </a:p>
              <a:p>
                <a:r>
                  <a:rPr lang="fr-CA" sz="2800" i="1" dirty="0">
                    <a:solidFill>
                      <a:srgbClr val="000000"/>
                    </a:solidFill>
                    <a:latin typeface="Cambria Math" panose="02040503050406030204" pitchFamily="18" charset="0"/>
                  </a:rPr>
                  <a:t>V =</a:t>
                </a:r>
                <a:r>
                  <a:rPr lang="fr-CA" sz="2800" dirty="0">
                    <a:solidFill>
                      <a:srgbClr val="000000"/>
                    </a:solidFill>
                  </a:rPr>
                  <a:t> </a:t>
                </a:r>
                <a14:m>
                  <m:oMath xmlns:m="http://schemas.openxmlformats.org/officeDocument/2006/math">
                    <m:f>
                      <m:fPr>
                        <m:ctrlPr>
                          <a:rPr lang="fr-CA" sz="2800" i="1">
                            <a:solidFill>
                              <a:srgbClr val="000000"/>
                            </a:solidFill>
                            <a:latin typeface="Cambria Math" panose="02040503050406030204" pitchFamily="18" charset="0"/>
                          </a:rPr>
                        </m:ctrlPr>
                      </m:fPr>
                      <m:num>
                        <m:r>
                          <a:rPr lang="fr-CA" sz="2800" i="1">
                            <a:solidFill>
                              <a:srgbClr val="000000"/>
                            </a:solidFill>
                            <a:latin typeface="Cambria Math" panose="02040503050406030204" pitchFamily="18" charset="0"/>
                          </a:rPr>
                          <m:t>1 </m:t>
                        </m:r>
                        <m:r>
                          <a:rPr lang="fr-CA" sz="2800" i="1">
                            <a:solidFill>
                              <a:srgbClr val="000000"/>
                            </a:solidFill>
                            <a:latin typeface="Cambria Math" panose="02040503050406030204" pitchFamily="18" charset="0"/>
                          </a:rPr>
                          <m:t>𝑚𝑜𝑙</m:t>
                        </m:r>
                        <m:r>
                          <a:rPr lang="fr-CA" sz="2800" b="0" i="1" smtClean="0">
                            <a:solidFill>
                              <a:srgbClr val="000000"/>
                            </a:solidFill>
                            <a:latin typeface="Cambria Math" panose="02040503050406030204" pitchFamily="18" charset="0"/>
                          </a:rPr>
                          <m:t> </m:t>
                        </m:r>
                        <m:r>
                          <a:rPr lang="fr-CA" sz="2800" i="1">
                            <a:solidFill>
                              <a:srgbClr val="000000"/>
                            </a:solidFill>
                            <a:latin typeface="Cambria Math" panose="02040503050406030204" pitchFamily="18" charset="0"/>
                          </a:rPr>
                          <m:t>×</m:t>
                        </m:r>
                        <m:r>
                          <a:rPr lang="fr-CA" sz="2800" b="0" i="1" smtClean="0">
                            <a:solidFill>
                              <a:srgbClr val="000000"/>
                            </a:solidFill>
                            <a:latin typeface="Cambria Math" panose="02040503050406030204" pitchFamily="18" charset="0"/>
                          </a:rPr>
                          <m:t> </m:t>
                        </m:r>
                        <m:r>
                          <a:rPr lang="fr-CA" sz="2800" i="1">
                            <a:solidFill>
                              <a:srgbClr val="000000"/>
                            </a:solidFill>
                            <a:latin typeface="Cambria Math" panose="02040503050406030204" pitchFamily="18" charset="0"/>
                          </a:rPr>
                          <m:t>8,314 </m:t>
                        </m:r>
                        <m:f>
                          <m:fPr>
                            <m:ctrlPr>
                              <a:rPr lang="fr-CA" sz="2800" i="1">
                                <a:solidFill>
                                  <a:srgbClr val="000000"/>
                                </a:solidFill>
                                <a:latin typeface="Cambria Math" panose="02040503050406030204" pitchFamily="18" charset="0"/>
                              </a:rPr>
                            </m:ctrlPr>
                          </m:fPr>
                          <m:num>
                            <m:r>
                              <a:rPr lang="fr-CA" sz="2800" i="1">
                                <a:solidFill>
                                  <a:srgbClr val="000000"/>
                                </a:solidFill>
                                <a:latin typeface="Cambria Math" panose="02040503050406030204" pitchFamily="18" charset="0"/>
                              </a:rPr>
                              <m:t>𝑘𝑃𝑎</m:t>
                            </m:r>
                            <m:r>
                              <a:rPr lang="fr-CA" sz="2800" i="1">
                                <a:solidFill>
                                  <a:srgbClr val="000000"/>
                                </a:solidFill>
                                <a:latin typeface="Cambria Math" panose="02040503050406030204" pitchFamily="18" charset="0"/>
                              </a:rPr>
                              <m:t>×</m:t>
                            </m:r>
                            <m:r>
                              <a:rPr lang="fr-CA" sz="2800" i="1">
                                <a:solidFill>
                                  <a:srgbClr val="000000"/>
                                </a:solidFill>
                                <a:latin typeface="Cambria Math" panose="02040503050406030204" pitchFamily="18" charset="0"/>
                              </a:rPr>
                              <m:t>𝐿</m:t>
                            </m:r>
                          </m:num>
                          <m:den>
                            <m:r>
                              <a:rPr lang="fr-CA" sz="2800" i="1">
                                <a:solidFill>
                                  <a:srgbClr val="000000"/>
                                </a:solidFill>
                                <a:latin typeface="Cambria Math" panose="02040503050406030204" pitchFamily="18" charset="0"/>
                              </a:rPr>
                              <m:t>𝑚𝑜𝑙</m:t>
                            </m:r>
                            <m:r>
                              <a:rPr lang="fr-CA" sz="2800" i="1">
                                <a:solidFill>
                                  <a:srgbClr val="000000"/>
                                </a:solidFill>
                                <a:latin typeface="Cambria Math" panose="02040503050406030204" pitchFamily="18" charset="0"/>
                              </a:rPr>
                              <m:t>×</m:t>
                            </m:r>
                            <m:r>
                              <a:rPr lang="fr-CA" sz="2800" i="1">
                                <a:solidFill>
                                  <a:srgbClr val="000000"/>
                                </a:solidFill>
                                <a:latin typeface="Cambria Math" panose="02040503050406030204" pitchFamily="18" charset="0"/>
                              </a:rPr>
                              <m:t>𝐾</m:t>
                            </m:r>
                          </m:den>
                        </m:f>
                        <m:r>
                          <a:rPr lang="fr-CA" sz="2800" b="0" i="1" smtClean="0">
                            <a:solidFill>
                              <a:srgbClr val="000000"/>
                            </a:solidFill>
                            <a:latin typeface="Cambria Math" panose="02040503050406030204" pitchFamily="18" charset="0"/>
                          </a:rPr>
                          <m:t> </m:t>
                        </m:r>
                        <m:r>
                          <a:rPr lang="fr-CA" sz="2800" i="1">
                            <a:solidFill>
                              <a:srgbClr val="000000"/>
                            </a:solidFill>
                            <a:latin typeface="Cambria Math" panose="02040503050406030204" pitchFamily="18" charset="0"/>
                          </a:rPr>
                          <m:t>×</m:t>
                        </m:r>
                        <m:r>
                          <a:rPr lang="fr-CA" sz="2800" b="0" i="1" smtClean="0">
                            <a:solidFill>
                              <a:srgbClr val="000000"/>
                            </a:solidFill>
                            <a:latin typeface="Cambria Math" panose="02040503050406030204" pitchFamily="18" charset="0"/>
                          </a:rPr>
                          <m:t> </m:t>
                        </m:r>
                        <m:r>
                          <a:rPr lang="fr-CA" sz="2800" i="1">
                            <a:solidFill>
                              <a:srgbClr val="000000"/>
                            </a:solidFill>
                            <a:latin typeface="Cambria Math" panose="02040503050406030204" pitchFamily="18" charset="0"/>
                          </a:rPr>
                          <m:t>273 </m:t>
                        </m:r>
                        <m:r>
                          <a:rPr lang="fr-CA" sz="2800" i="1">
                            <a:solidFill>
                              <a:srgbClr val="000000"/>
                            </a:solidFill>
                            <a:latin typeface="Cambria Math" panose="02040503050406030204" pitchFamily="18" charset="0"/>
                          </a:rPr>
                          <m:t>𝐾</m:t>
                        </m:r>
                      </m:num>
                      <m:den>
                        <m:r>
                          <a:rPr lang="fr-CA" sz="2800" i="1">
                            <a:solidFill>
                              <a:srgbClr val="000000"/>
                            </a:solidFill>
                            <a:latin typeface="Cambria Math" panose="02040503050406030204" pitchFamily="18" charset="0"/>
                          </a:rPr>
                          <m:t>101,3 </m:t>
                        </m:r>
                        <m:r>
                          <a:rPr lang="fr-CA" sz="2800" i="1">
                            <a:solidFill>
                              <a:srgbClr val="000000"/>
                            </a:solidFill>
                            <a:latin typeface="Cambria Math" panose="02040503050406030204" pitchFamily="18" charset="0"/>
                          </a:rPr>
                          <m:t>𝑘𝑃𝑎</m:t>
                        </m:r>
                      </m:den>
                    </m:f>
                  </m:oMath>
                </a14:m>
                <a:br>
                  <a:rPr lang="fr-CA" sz="2800" i="1" dirty="0">
                    <a:solidFill>
                      <a:srgbClr val="000000"/>
                    </a:solidFill>
                    <a:latin typeface="Cambria Math" panose="02040503050406030204" pitchFamily="18" charset="0"/>
                  </a:rPr>
                </a:br>
                <a:endParaRPr lang="fr-CA" sz="28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CA" sz="2800" b="0" i="1" smtClean="0">
                          <a:solidFill>
                            <a:srgbClr val="000000"/>
                          </a:solidFill>
                          <a:latin typeface="Cambria Math" panose="02040503050406030204" pitchFamily="18" charset="0"/>
                        </a:rPr>
                        <m:t>𝑉</m:t>
                      </m:r>
                      <m:r>
                        <a:rPr lang="fr-CA" sz="2800" i="1">
                          <a:solidFill>
                            <a:srgbClr val="000000"/>
                          </a:solidFill>
                          <a:latin typeface="Cambria Math" panose="02040503050406030204" pitchFamily="18" charset="0"/>
                        </a:rPr>
                        <m:t>=</m:t>
                      </m:r>
                      <m:r>
                        <a:rPr lang="fr-CA" sz="2800" b="0" i="1" smtClean="0">
                          <a:solidFill>
                            <a:srgbClr val="000000"/>
                          </a:solidFill>
                          <a:latin typeface="Cambria Math" panose="02040503050406030204" pitchFamily="18" charset="0"/>
                        </a:rPr>
                        <m:t>22,4 </m:t>
                      </m:r>
                      <m:r>
                        <a:rPr lang="fr-CA" sz="2800" b="0" i="1" smtClean="0">
                          <a:solidFill>
                            <a:srgbClr val="000000"/>
                          </a:solidFill>
                          <a:latin typeface="Cambria Math" panose="02040503050406030204" pitchFamily="18" charset="0"/>
                        </a:rPr>
                        <m:t>𝐿</m:t>
                      </m:r>
                    </m:oMath>
                  </m:oMathPara>
                </a14:m>
                <a:br>
                  <a:rPr lang="fr-CA" sz="2800" i="1" dirty="0">
                    <a:solidFill>
                      <a:srgbClr val="000000"/>
                    </a:solidFill>
                    <a:latin typeface="Cambria Math" panose="02040503050406030204" pitchFamily="18" charset="0"/>
                  </a:rPr>
                </a:br>
                <a:endParaRPr lang="fr-CA" sz="2800" i="1" dirty="0">
                  <a:solidFill>
                    <a:srgbClr val="000000"/>
                  </a:solidFill>
                  <a:latin typeface="Cambria Math" panose="02040503050406030204" pitchFamily="18" charset="0"/>
                </a:endParaRPr>
              </a:p>
            </p:txBody>
          </p:sp>
        </mc:Choice>
        <mc:Fallback>
          <p:sp>
            <p:nvSpPr>
              <p:cNvPr id="3" name="Objet 3">
                <a:extLst>
                  <a:ext uri="{FF2B5EF4-FFF2-40B4-BE49-F238E27FC236}">
                    <a16:creationId xmlns:a16="http://schemas.microsoft.com/office/drawing/2014/main" id="{82F799C7-18B4-4657-A91A-AE58F962BE58}"/>
                  </a:ext>
                </a:extLst>
              </p:cNvPr>
              <p:cNvSpPr txBox="1">
                <a:spLocks noRot="1" noChangeAspect="1" noMove="1" noResize="1" noEditPoints="1" noAdjustHandles="1" noChangeArrowheads="1" noChangeShapeType="1" noTextEdit="1"/>
              </p:cNvSpPr>
              <p:nvPr/>
            </p:nvSpPr>
            <p:spPr bwMode="auto">
              <a:xfrm>
                <a:off x="347814" y="1769917"/>
                <a:ext cx="3413958" cy="1470994"/>
              </a:xfrm>
              <a:prstGeom prst="rect">
                <a:avLst/>
              </a:prstGeom>
              <a:blipFill>
                <a:blip r:embed="rId4"/>
                <a:stretch>
                  <a:fillRect l="-1786" t="-1653"/>
                </a:stretch>
              </a:blipFill>
            </p:spPr>
            <p:txBody>
              <a:bodyPr/>
              <a:lstStyle/>
              <a:p>
                <a:r>
                  <a:rPr lang="fr-CA">
                    <a:noFill/>
                  </a:rPr>
                  <a:t> </a:t>
                </a:r>
              </a:p>
            </p:txBody>
          </p:sp>
        </mc:Fallback>
      </mc:AlternateContent>
      <p:sp>
        <p:nvSpPr>
          <p:cNvPr id="5" name="ZoneTexte 4">
            <a:extLst>
              <a:ext uri="{FF2B5EF4-FFF2-40B4-BE49-F238E27FC236}">
                <a16:creationId xmlns:a16="http://schemas.microsoft.com/office/drawing/2014/main" id="{396AB863-9421-4CB7-8932-96E50499F4EF}"/>
              </a:ext>
            </a:extLst>
          </p:cNvPr>
          <p:cNvSpPr txBox="1"/>
          <p:nvPr/>
        </p:nvSpPr>
        <p:spPr>
          <a:xfrm>
            <a:off x="338578" y="1271792"/>
            <a:ext cx="2609432" cy="369332"/>
          </a:xfrm>
          <a:prstGeom prst="rect">
            <a:avLst/>
          </a:prstGeom>
          <a:noFill/>
        </p:spPr>
        <p:txBody>
          <a:bodyPr wrap="none" rtlCol="0">
            <a:spAutoFit/>
          </a:bodyPr>
          <a:lstStyle/>
          <a:p>
            <a:r>
              <a:rPr lang="fr-CA" dirty="0"/>
              <a:t>Pour un gaz parfait à TPN:</a:t>
            </a:r>
          </a:p>
        </p:txBody>
      </p:sp>
      <p:sp>
        <p:nvSpPr>
          <p:cNvPr id="8" name="ZoneTexte 7">
            <a:extLst>
              <a:ext uri="{FF2B5EF4-FFF2-40B4-BE49-F238E27FC236}">
                <a16:creationId xmlns:a16="http://schemas.microsoft.com/office/drawing/2014/main" id="{68A1B240-A645-4133-8564-6F08550D49B6}"/>
              </a:ext>
            </a:extLst>
          </p:cNvPr>
          <p:cNvSpPr txBox="1"/>
          <p:nvPr/>
        </p:nvSpPr>
        <p:spPr>
          <a:xfrm>
            <a:off x="7571832" y="302652"/>
            <a:ext cx="3555999" cy="646331"/>
          </a:xfrm>
          <a:prstGeom prst="rect">
            <a:avLst/>
          </a:prstGeom>
          <a:noFill/>
        </p:spPr>
        <p:txBody>
          <a:bodyPr wrap="square">
            <a:spAutoFit/>
          </a:bodyPr>
          <a:lstStyle/>
          <a:p>
            <a:pPr algn="ctr"/>
            <a:r>
              <a:rPr lang="fr-CA" sz="1800" dirty="0"/>
              <a:t>Comparaison du volume molaire </a:t>
            </a:r>
            <a:br>
              <a:rPr lang="fr-CA" sz="1800" dirty="0"/>
            </a:br>
            <a:r>
              <a:rPr lang="fr-CA" sz="1800" dirty="0"/>
              <a:t>(volume pour 1 mole)</a:t>
            </a:r>
            <a:endParaRPr lang="fr-CA" dirty="0"/>
          </a:p>
        </p:txBody>
      </p:sp>
      <p:sp>
        <p:nvSpPr>
          <p:cNvPr id="7" name="ZoneTexte 6">
            <a:extLst>
              <a:ext uri="{FF2B5EF4-FFF2-40B4-BE49-F238E27FC236}">
                <a16:creationId xmlns:a16="http://schemas.microsoft.com/office/drawing/2014/main" id="{75279F20-CED9-49E7-9D04-0EC991C364B9}"/>
              </a:ext>
            </a:extLst>
          </p:cNvPr>
          <p:cNvSpPr txBox="1"/>
          <p:nvPr/>
        </p:nvSpPr>
        <p:spPr>
          <a:xfrm>
            <a:off x="255107" y="3429000"/>
            <a:ext cx="5404913" cy="1015663"/>
          </a:xfrm>
          <a:prstGeom prst="rect">
            <a:avLst/>
          </a:prstGeom>
          <a:noFill/>
        </p:spPr>
        <p:txBody>
          <a:bodyPr wrap="square" rtlCol="0">
            <a:spAutoFit/>
          </a:bodyPr>
          <a:lstStyle/>
          <a:p>
            <a:r>
              <a:rPr lang="fr-CA" sz="2000" dirty="0"/>
              <a:t>Expérimentalement, on peut mesurer le volume pour une mole de gaz à une certaine pression et à une certaine température.</a:t>
            </a:r>
          </a:p>
        </p:txBody>
      </p:sp>
      <p:sp>
        <p:nvSpPr>
          <p:cNvPr id="9" name="ZoneTexte 8">
            <a:extLst>
              <a:ext uri="{FF2B5EF4-FFF2-40B4-BE49-F238E27FC236}">
                <a16:creationId xmlns:a16="http://schemas.microsoft.com/office/drawing/2014/main" id="{89CAB85A-2CA8-4B30-AB63-1CCCE28FA94E}"/>
              </a:ext>
            </a:extLst>
          </p:cNvPr>
          <p:cNvSpPr txBox="1"/>
          <p:nvPr/>
        </p:nvSpPr>
        <p:spPr>
          <a:xfrm>
            <a:off x="255107" y="4598787"/>
            <a:ext cx="5110877" cy="707886"/>
          </a:xfrm>
          <a:prstGeom prst="rect">
            <a:avLst/>
          </a:prstGeom>
          <a:noFill/>
        </p:spPr>
        <p:txBody>
          <a:bodyPr wrap="square" rtlCol="0">
            <a:spAutoFit/>
          </a:bodyPr>
          <a:lstStyle/>
          <a:p>
            <a:r>
              <a:rPr lang="fr-CA" sz="2000" dirty="0"/>
              <a:t>Ce volume ne sera pas 22,4L puisque le gaz n’est pas parfait.</a:t>
            </a:r>
          </a:p>
        </p:txBody>
      </p:sp>
      <p:sp>
        <p:nvSpPr>
          <p:cNvPr id="10" name="ZoneTexte 9">
            <a:extLst>
              <a:ext uri="{FF2B5EF4-FFF2-40B4-BE49-F238E27FC236}">
                <a16:creationId xmlns:a16="http://schemas.microsoft.com/office/drawing/2014/main" id="{D2A0E892-851F-436E-9DC5-56DA1A8E0546}"/>
              </a:ext>
            </a:extLst>
          </p:cNvPr>
          <p:cNvSpPr txBox="1"/>
          <p:nvPr/>
        </p:nvSpPr>
        <p:spPr>
          <a:xfrm>
            <a:off x="231647" y="5460797"/>
            <a:ext cx="5295306" cy="1015663"/>
          </a:xfrm>
          <a:prstGeom prst="rect">
            <a:avLst/>
          </a:prstGeom>
          <a:noFill/>
        </p:spPr>
        <p:txBody>
          <a:bodyPr wrap="square" rtlCol="0">
            <a:spAutoFit/>
          </a:bodyPr>
          <a:lstStyle/>
          <a:p>
            <a:r>
              <a:rPr lang="fr-CA" sz="2000" dirty="0"/>
              <a:t>L’écart entre le volume prédit (22,4L) et le volume réel indique à quel point le gaz n’est pas parfait.</a:t>
            </a:r>
          </a:p>
        </p:txBody>
      </p:sp>
      <p:sp>
        <p:nvSpPr>
          <p:cNvPr id="13" name="ZoneTexte 12">
            <a:extLst>
              <a:ext uri="{FF2B5EF4-FFF2-40B4-BE49-F238E27FC236}">
                <a16:creationId xmlns:a16="http://schemas.microsoft.com/office/drawing/2014/main" id="{BBABBD71-558B-460B-BE11-F669EA70FE27}"/>
              </a:ext>
            </a:extLst>
          </p:cNvPr>
          <p:cNvSpPr txBox="1"/>
          <p:nvPr/>
        </p:nvSpPr>
        <p:spPr>
          <a:xfrm>
            <a:off x="2149752" y="6232539"/>
            <a:ext cx="2127280" cy="523220"/>
          </a:xfrm>
          <a:prstGeom prst="rect">
            <a:avLst/>
          </a:prstGeom>
          <a:noFill/>
          <a:ln>
            <a:solidFill>
              <a:schemeClr val="tx1"/>
            </a:solidFill>
          </a:ln>
        </p:spPr>
        <p:txBody>
          <a:bodyPr wrap="square">
            <a:spAutoFit/>
          </a:bodyPr>
          <a:lstStyle/>
          <a:p>
            <a:r>
              <a:rPr lang="fr-CA" sz="2800" dirty="0" err="1"/>
              <a:t>V</a:t>
            </a:r>
            <a:r>
              <a:rPr lang="fr-CA" sz="2800" baseline="-25000" dirty="0" err="1"/>
              <a:t>réel</a:t>
            </a:r>
            <a:r>
              <a:rPr lang="fr-CA" sz="2800" dirty="0"/>
              <a:t> &gt; </a:t>
            </a:r>
            <a:r>
              <a:rPr lang="fr-CA" sz="2800" dirty="0" err="1"/>
              <a:t>V</a:t>
            </a:r>
            <a:r>
              <a:rPr lang="fr-CA" sz="2800" baseline="-25000" dirty="0" err="1"/>
              <a:t>prédit</a:t>
            </a:r>
            <a:endParaRPr lang="fr-CA" sz="2800" dirty="0"/>
          </a:p>
        </p:txBody>
      </p:sp>
      <p:sp>
        <p:nvSpPr>
          <p:cNvPr id="15" name="ZoneTexte 14">
            <a:extLst>
              <a:ext uri="{FF2B5EF4-FFF2-40B4-BE49-F238E27FC236}">
                <a16:creationId xmlns:a16="http://schemas.microsoft.com/office/drawing/2014/main" id="{FF2DB50E-C440-4EA6-AD1E-BF788C131166}"/>
              </a:ext>
            </a:extLst>
          </p:cNvPr>
          <p:cNvSpPr txBox="1"/>
          <p:nvPr/>
        </p:nvSpPr>
        <p:spPr>
          <a:xfrm>
            <a:off x="6089251" y="6093683"/>
            <a:ext cx="6094070" cy="646331"/>
          </a:xfrm>
          <a:prstGeom prst="rect">
            <a:avLst/>
          </a:prstGeom>
          <a:noFill/>
        </p:spPr>
        <p:txBody>
          <a:bodyPr wrap="square">
            <a:spAutoFit/>
          </a:bodyPr>
          <a:lstStyle/>
          <a:p>
            <a:pPr algn="ctr"/>
            <a:r>
              <a:rPr lang="fr-CA" sz="1800" b="1" dirty="0"/>
              <a:t>C’est une indication de l’écart avec le comportement idéal d’un gaz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82751"/>
            <a:ext cx="10972800" cy="1143000"/>
          </a:xfrm>
        </p:spPr>
        <p:txBody>
          <a:bodyPr>
            <a:noAutofit/>
          </a:bodyPr>
          <a:lstStyle/>
          <a:p>
            <a:r>
              <a:rPr lang="fr-CA" sz="3600" dirty="0"/>
              <a:t>Un peu d’enrichissement!</a:t>
            </a:r>
            <a:br>
              <a:rPr lang="fr-CA" sz="3600" dirty="0"/>
            </a:br>
            <a:r>
              <a:rPr lang="fr-CA" sz="3600" dirty="0"/>
              <a:t>L’équation de Van der Waals</a:t>
            </a:r>
          </a:p>
        </p:txBody>
      </p:sp>
      <p:pic>
        <p:nvPicPr>
          <p:cNvPr id="59394" name="Picture 2"/>
          <p:cNvPicPr>
            <a:picLocks noChangeAspect="1" noChangeArrowheads="1"/>
          </p:cNvPicPr>
          <p:nvPr/>
        </p:nvPicPr>
        <p:blipFill>
          <a:blip r:embed="rId2" cstate="print"/>
          <a:srcRect/>
          <a:stretch>
            <a:fillRect/>
          </a:stretch>
        </p:blipFill>
        <p:spPr bwMode="auto">
          <a:xfrm>
            <a:off x="270613" y="2198499"/>
            <a:ext cx="5467350" cy="4476750"/>
          </a:xfrm>
          <a:prstGeom prst="rect">
            <a:avLst/>
          </a:prstGeom>
          <a:noFill/>
          <a:ln w="9525">
            <a:noFill/>
            <a:miter lim="800000"/>
            <a:headEnd/>
            <a:tailEnd/>
          </a:ln>
        </p:spPr>
      </p:pic>
      <p:cxnSp>
        <p:nvCxnSpPr>
          <p:cNvPr id="7" name="Connecteur droit avec flèche 6"/>
          <p:cNvCxnSpPr/>
          <p:nvPr/>
        </p:nvCxnSpPr>
        <p:spPr>
          <a:xfrm flipV="1">
            <a:off x="1710773" y="1910467"/>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142821" y="1622435"/>
            <a:ext cx="3539110" cy="369332"/>
          </a:xfrm>
          <a:prstGeom prst="rect">
            <a:avLst/>
          </a:prstGeom>
          <a:noFill/>
        </p:spPr>
        <p:txBody>
          <a:bodyPr wrap="none" rtlCol="0">
            <a:spAutoFit/>
          </a:bodyPr>
          <a:lstStyle/>
          <a:p>
            <a:r>
              <a:rPr lang="fr-CA" dirty="0"/>
              <a:t>Facteur de correction de la pression</a:t>
            </a:r>
          </a:p>
        </p:txBody>
      </p:sp>
      <p:cxnSp>
        <p:nvCxnSpPr>
          <p:cNvPr id="11" name="Connecteur droit avec flèche 10"/>
          <p:cNvCxnSpPr/>
          <p:nvPr/>
        </p:nvCxnSpPr>
        <p:spPr>
          <a:xfrm>
            <a:off x="3078925" y="2918579"/>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654989" y="3206611"/>
            <a:ext cx="3237040" cy="369332"/>
          </a:xfrm>
          <a:prstGeom prst="rect">
            <a:avLst/>
          </a:prstGeom>
          <a:noFill/>
        </p:spPr>
        <p:txBody>
          <a:bodyPr wrap="none" rtlCol="0">
            <a:spAutoFit/>
          </a:bodyPr>
          <a:lstStyle/>
          <a:p>
            <a:r>
              <a:rPr lang="fr-CA" dirty="0"/>
              <a:t>Facteur de correction du volume</a:t>
            </a:r>
          </a:p>
        </p:txBody>
      </p:sp>
      <p:sp>
        <p:nvSpPr>
          <p:cNvPr id="3" name="ZoneTexte 2">
            <a:extLst>
              <a:ext uri="{FF2B5EF4-FFF2-40B4-BE49-F238E27FC236}">
                <a16:creationId xmlns:a16="http://schemas.microsoft.com/office/drawing/2014/main" id="{5B990290-8DE8-46DD-B8B7-EF179DE52B8F}"/>
              </a:ext>
            </a:extLst>
          </p:cNvPr>
          <p:cNvSpPr txBox="1"/>
          <p:nvPr/>
        </p:nvSpPr>
        <p:spPr>
          <a:xfrm>
            <a:off x="7561006" y="1806227"/>
            <a:ext cx="4218039" cy="2862322"/>
          </a:xfrm>
          <a:prstGeom prst="rect">
            <a:avLst/>
          </a:prstGeom>
          <a:noFill/>
          <a:ln>
            <a:solidFill>
              <a:schemeClr val="tx1"/>
            </a:solidFill>
          </a:ln>
        </p:spPr>
        <p:txBody>
          <a:bodyPr wrap="square" rtlCol="0">
            <a:spAutoFit/>
          </a:bodyPr>
          <a:lstStyle/>
          <a:p>
            <a:pPr algn="ctr"/>
            <a:r>
              <a:rPr lang="fr-CA" sz="2000" b="1" dirty="0"/>
              <a:t>Il existe des équations qui permettent de faire des calculs plus réalistes.</a:t>
            </a:r>
          </a:p>
          <a:p>
            <a:endParaRPr lang="fr-CA" sz="2000" dirty="0"/>
          </a:p>
          <a:p>
            <a:pPr marL="342900" indent="-342900">
              <a:buFont typeface="Wingdings" panose="05000000000000000000" pitchFamily="2" charset="2"/>
              <a:buChar char="Ø"/>
            </a:pPr>
            <a:r>
              <a:rPr lang="fr-CA" sz="2000" dirty="0"/>
              <a:t>Elles nécessitent des connaissances mathématiques plus avancées.</a:t>
            </a:r>
          </a:p>
          <a:p>
            <a:endParaRPr lang="fr-CA" sz="2000" dirty="0"/>
          </a:p>
          <a:p>
            <a:pPr marL="342900" indent="-342900">
              <a:buFont typeface="Wingdings" panose="05000000000000000000" pitchFamily="2" charset="2"/>
              <a:buChar char="Ø"/>
            </a:pPr>
            <a:r>
              <a:rPr lang="fr-CA" sz="2000" dirty="0"/>
              <a:t>Il faut consulter des chartes et des graphiques pour trouver les facteurs de correction.</a:t>
            </a:r>
          </a:p>
        </p:txBody>
      </p:sp>
      <p:sp>
        <p:nvSpPr>
          <p:cNvPr id="5" name="Nuage 4">
            <a:extLst>
              <a:ext uri="{FF2B5EF4-FFF2-40B4-BE49-F238E27FC236}">
                <a16:creationId xmlns:a16="http://schemas.microsoft.com/office/drawing/2014/main" id="{A706002C-83F6-45C3-821C-C2BBC7CB6A29}"/>
              </a:ext>
            </a:extLst>
          </p:cNvPr>
          <p:cNvSpPr/>
          <p:nvPr/>
        </p:nvSpPr>
        <p:spPr>
          <a:xfrm>
            <a:off x="6346497" y="4868947"/>
            <a:ext cx="5574890" cy="16804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On peut tout de même remarquer la ressemblance avec la loi des gaz parfaits!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5" y="188640"/>
            <a:ext cx="8258347" cy="609600"/>
          </a:xfrm>
        </p:spPr>
        <p:txBody>
          <a:bodyPr>
            <a:normAutofit fontScale="90000"/>
          </a:bodyPr>
          <a:lstStyle/>
          <a:p>
            <a:r>
              <a:rPr lang="fr-CA" dirty="0"/>
              <a:t>Les formules des lois simples des gaz</a:t>
            </a:r>
          </a:p>
        </p:txBody>
      </p:sp>
      <p:graphicFrame>
        <p:nvGraphicFramePr>
          <p:cNvPr id="16" name="Tableau 15"/>
          <p:cNvGraphicFramePr>
            <a:graphicFrameLocks noGrp="1"/>
          </p:cNvGraphicFramePr>
          <p:nvPr/>
        </p:nvGraphicFramePr>
        <p:xfrm>
          <a:off x="3071664" y="1484785"/>
          <a:ext cx="6205302" cy="4884421"/>
        </p:xfrm>
        <a:graphic>
          <a:graphicData uri="http://schemas.openxmlformats.org/drawingml/2006/table">
            <a:tbl>
              <a:tblPr firstRow="1" firstCol="1" bandRow="1">
                <a:tableStyleId>{5C22544A-7EE6-4342-B048-85BDC9FD1C3A}</a:tableStyleId>
              </a:tblPr>
              <a:tblGrid>
                <a:gridCol w="3102651">
                  <a:extLst>
                    <a:ext uri="{9D8B030D-6E8A-4147-A177-3AD203B41FA5}">
                      <a16:colId xmlns:a16="http://schemas.microsoft.com/office/drawing/2014/main" val="20000"/>
                    </a:ext>
                  </a:extLst>
                </a:gridCol>
                <a:gridCol w="3102651">
                  <a:extLst>
                    <a:ext uri="{9D8B030D-6E8A-4147-A177-3AD203B41FA5}">
                      <a16:colId xmlns:a16="http://schemas.microsoft.com/office/drawing/2014/main" val="20001"/>
                    </a:ext>
                  </a:extLst>
                </a:gridCol>
              </a:tblGrid>
              <a:tr h="789186">
                <a:tc>
                  <a:txBody>
                    <a:bodyPr/>
                    <a:lstStyle/>
                    <a:p>
                      <a:pPr algn="ctr">
                        <a:lnSpc>
                          <a:spcPct val="115000"/>
                        </a:lnSpc>
                        <a:spcAft>
                          <a:spcPts val="0"/>
                        </a:spcAft>
                      </a:pPr>
                      <a:r>
                        <a:rPr lang="fr-CA" sz="1800" dirty="0">
                          <a:effectLst/>
                        </a:rPr>
                        <a:t>Loi</a:t>
                      </a: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CA" sz="1800" dirty="0">
                          <a:effectLst/>
                        </a:rPr>
                        <a:t>Formule</a:t>
                      </a:r>
                      <a:endParaRPr lang="fr-C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819047">
                <a:tc>
                  <a:txBody>
                    <a:bodyPr/>
                    <a:lstStyle/>
                    <a:p>
                      <a:pPr>
                        <a:lnSpc>
                          <a:spcPct val="115000"/>
                        </a:lnSpc>
                        <a:spcAft>
                          <a:spcPts val="0"/>
                        </a:spcAft>
                      </a:pPr>
                      <a:r>
                        <a:rPr lang="fr-CA" sz="1600" dirty="0">
                          <a:effectLst/>
                        </a:rPr>
                        <a:t>Relation entre la pression </a:t>
                      </a:r>
                      <a:endParaRPr lang="fr-CA" sz="1100" dirty="0">
                        <a:effectLst/>
                      </a:endParaRPr>
                    </a:p>
                    <a:p>
                      <a:pPr>
                        <a:lnSpc>
                          <a:spcPct val="115000"/>
                        </a:lnSpc>
                        <a:spcAft>
                          <a:spcPts val="0"/>
                        </a:spcAft>
                      </a:pPr>
                      <a:r>
                        <a:rPr lang="fr-CA" sz="1600" dirty="0">
                          <a:effectLst/>
                        </a:rPr>
                        <a:t>et le volume</a:t>
                      </a: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fr-C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819047">
                <a:tc>
                  <a:txBody>
                    <a:bodyPr/>
                    <a:lstStyle/>
                    <a:p>
                      <a:pPr>
                        <a:lnSpc>
                          <a:spcPct val="115000"/>
                        </a:lnSpc>
                        <a:spcAft>
                          <a:spcPts val="0"/>
                        </a:spcAft>
                      </a:pPr>
                      <a:r>
                        <a:rPr lang="fr-CA" sz="1600" dirty="0">
                          <a:effectLst/>
                        </a:rPr>
                        <a:t>Relation entre le volume </a:t>
                      </a:r>
                      <a:endParaRPr lang="fr-CA" sz="1100" dirty="0">
                        <a:effectLst/>
                      </a:endParaRPr>
                    </a:p>
                    <a:p>
                      <a:pPr>
                        <a:lnSpc>
                          <a:spcPct val="115000"/>
                        </a:lnSpc>
                        <a:spcAft>
                          <a:spcPts val="0"/>
                        </a:spcAft>
                      </a:pPr>
                      <a:r>
                        <a:rPr lang="fr-CA" sz="1600" dirty="0">
                          <a:effectLst/>
                        </a:rPr>
                        <a:t>et la température</a:t>
                      </a: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fr-CA"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819047">
                <a:tc>
                  <a:txBody>
                    <a:bodyPr/>
                    <a:lstStyle/>
                    <a:p>
                      <a:pPr>
                        <a:lnSpc>
                          <a:spcPct val="115000"/>
                        </a:lnSpc>
                        <a:spcAft>
                          <a:spcPts val="0"/>
                        </a:spcAft>
                      </a:pPr>
                      <a:r>
                        <a:rPr lang="fr-CA" sz="1600" dirty="0">
                          <a:effectLst/>
                        </a:rPr>
                        <a:t>Relation entre la pression </a:t>
                      </a:r>
                      <a:endParaRPr lang="fr-CA" sz="1100" dirty="0">
                        <a:effectLst/>
                      </a:endParaRPr>
                    </a:p>
                    <a:p>
                      <a:pPr>
                        <a:lnSpc>
                          <a:spcPct val="115000"/>
                        </a:lnSpc>
                        <a:spcAft>
                          <a:spcPts val="0"/>
                        </a:spcAft>
                      </a:pPr>
                      <a:r>
                        <a:rPr lang="fr-CA" sz="1600" dirty="0">
                          <a:effectLst/>
                        </a:rPr>
                        <a:t>et la température</a:t>
                      </a: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fr-C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819047">
                <a:tc>
                  <a:txBody>
                    <a:bodyPr/>
                    <a:lstStyle/>
                    <a:p>
                      <a:pPr>
                        <a:lnSpc>
                          <a:spcPct val="115000"/>
                        </a:lnSpc>
                        <a:spcAft>
                          <a:spcPts val="0"/>
                        </a:spcAft>
                      </a:pPr>
                      <a:r>
                        <a:rPr lang="fr-CA" sz="1600" dirty="0">
                          <a:effectLst/>
                        </a:rPr>
                        <a:t>Relation entre le volume </a:t>
                      </a:r>
                      <a:endParaRPr lang="fr-CA" sz="1100" dirty="0">
                        <a:effectLst/>
                      </a:endParaRPr>
                    </a:p>
                    <a:p>
                      <a:pPr>
                        <a:lnSpc>
                          <a:spcPct val="115000"/>
                        </a:lnSpc>
                        <a:spcAft>
                          <a:spcPts val="0"/>
                        </a:spcAft>
                      </a:pPr>
                      <a:r>
                        <a:rPr lang="fr-CA" sz="1600" dirty="0">
                          <a:effectLst/>
                        </a:rPr>
                        <a:t>et la quantité de gaz</a:t>
                      </a: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endParaRPr lang="fr-C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819047">
                <a:tc>
                  <a:txBody>
                    <a:bodyPr/>
                    <a:lstStyle/>
                    <a:p>
                      <a:pPr>
                        <a:lnSpc>
                          <a:spcPct val="115000"/>
                        </a:lnSpc>
                        <a:spcAft>
                          <a:spcPts val="0"/>
                        </a:spcAft>
                      </a:pPr>
                      <a:r>
                        <a:rPr lang="fr-CA" sz="1600" dirty="0">
                          <a:effectLst/>
                        </a:rPr>
                        <a:t>Relation entre la</a:t>
                      </a:r>
                      <a:r>
                        <a:rPr lang="fr-CA" sz="1600" baseline="0" dirty="0">
                          <a:effectLst/>
                        </a:rPr>
                        <a:t> pression</a:t>
                      </a:r>
                      <a:r>
                        <a:rPr lang="fr-CA" sz="1600" dirty="0">
                          <a:effectLst/>
                        </a:rPr>
                        <a:t> </a:t>
                      </a:r>
                      <a:endParaRPr lang="fr-CA" sz="1100" dirty="0">
                        <a:effectLst/>
                      </a:endParaRPr>
                    </a:p>
                    <a:p>
                      <a:pPr>
                        <a:lnSpc>
                          <a:spcPct val="115000"/>
                        </a:lnSpc>
                        <a:spcAft>
                          <a:spcPts val="0"/>
                        </a:spcAft>
                      </a:pPr>
                      <a:r>
                        <a:rPr lang="fr-CA" sz="1600" dirty="0">
                          <a:effectLst/>
                        </a:rPr>
                        <a:t>et la quantité de gaz</a:t>
                      </a:r>
                      <a:endParaRPr lang="fr-CA" sz="11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fr-CA"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pSp>
        <p:nvGrpSpPr>
          <p:cNvPr id="8" name="Groupe 7"/>
          <p:cNvGrpSpPr/>
          <p:nvPr/>
        </p:nvGrpSpPr>
        <p:grpSpPr>
          <a:xfrm>
            <a:off x="7176121" y="2564905"/>
            <a:ext cx="1063625" cy="2956183"/>
            <a:chOff x="5451347" y="2231553"/>
            <a:chExt cx="1063625" cy="2956183"/>
          </a:xfrm>
        </p:grpSpPr>
        <p:graphicFrame>
          <p:nvGraphicFramePr>
            <p:cNvPr id="17" name="Objet 16"/>
            <p:cNvGraphicFramePr>
              <a:graphicFrameLocks noChangeAspect="1"/>
            </p:cNvGraphicFramePr>
            <p:nvPr/>
          </p:nvGraphicFramePr>
          <p:xfrm>
            <a:off x="5451347" y="2231553"/>
            <a:ext cx="1063625" cy="333375"/>
          </p:xfrm>
          <a:graphic>
            <a:graphicData uri="http://schemas.openxmlformats.org/presentationml/2006/ole">
              <mc:AlternateContent xmlns:mc="http://schemas.openxmlformats.org/markup-compatibility/2006">
                <mc:Choice xmlns:v="urn:schemas-microsoft-com:vml" Requires="v">
                  <p:oleObj spid="_x0000_s1026" name="Équation" r:id="rId3" imgW="685800" imgH="215640" progId="Equation.3">
                    <p:embed/>
                  </p:oleObj>
                </mc:Choice>
                <mc:Fallback>
                  <p:oleObj name="Équation" r:id="rId3" imgW="685800" imgH="215640" progId="Equation.3">
                    <p:embed/>
                    <p:pic>
                      <p:nvPicPr>
                        <p:cNvPr id="17" name="Obje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347" y="2231553"/>
                          <a:ext cx="10636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p:cNvGraphicFramePr>
              <a:graphicFrameLocks noChangeAspect="1"/>
            </p:cNvGraphicFramePr>
            <p:nvPr/>
          </p:nvGraphicFramePr>
          <p:xfrm>
            <a:off x="5559555" y="2874706"/>
            <a:ext cx="809625" cy="657225"/>
          </p:xfrm>
          <a:graphic>
            <a:graphicData uri="http://schemas.openxmlformats.org/presentationml/2006/ole">
              <mc:AlternateContent xmlns:mc="http://schemas.openxmlformats.org/markup-compatibility/2006">
                <mc:Choice xmlns:v="urn:schemas-microsoft-com:vml" Requires="v">
                  <p:oleObj spid="_x0000_s1027" name="Équation" r:id="rId5" imgW="520474" imgH="431613" progId="Equation.3">
                    <p:embed/>
                  </p:oleObj>
                </mc:Choice>
                <mc:Fallback>
                  <p:oleObj name="Équation" r:id="rId5" imgW="520474" imgH="431613" progId="Equation.3">
                    <p:embed/>
                    <p:pic>
                      <p:nvPicPr>
                        <p:cNvPr id="18" name="Obje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555" y="2874706"/>
                          <a:ext cx="8096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t 18"/>
            <p:cNvGraphicFramePr>
              <a:graphicFrameLocks noChangeAspect="1"/>
            </p:cNvGraphicFramePr>
            <p:nvPr/>
          </p:nvGraphicFramePr>
          <p:xfrm>
            <a:off x="5584268" y="3690252"/>
            <a:ext cx="790575" cy="657225"/>
          </p:xfrm>
          <a:graphic>
            <a:graphicData uri="http://schemas.openxmlformats.org/presentationml/2006/ole">
              <mc:AlternateContent xmlns:mc="http://schemas.openxmlformats.org/markup-compatibility/2006">
                <mc:Choice xmlns:v="urn:schemas-microsoft-com:vml" Requires="v">
                  <p:oleObj spid="_x0000_s1028" name="Équation" r:id="rId7" imgW="508000" imgH="431800" progId="Equation.3">
                    <p:embed/>
                  </p:oleObj>
                </mc:Choice>
                <mc:Fallback>
                  <p:oleObj name="Équation" r:id="rId7" imgW="508000" imgH="431800" progId="Equation.3">
                    <p:embed/>
                    <p:pic>
                      <p:nvPicPr>
                        <p:cNvPr id="19" name="Obje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4268" y="3690252"/>
                          <a:ext cx="7905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t 19"/>
            <p:cNvGraphicFramePr>
              <a:graphicFrameLocks noChangeAspect="1"/>
            </p:cNvGraphicFramePr>
            <p:nvPr/>
          </p:nvGraphicFramePr>
          <p:xfrm>
            <a:off x="5571911" y="4530511"/>
            <a:ext cx="790575" cy="657225"/>
          </p:xfrm>
          <a:graphic>
            <a:graphicData uri="http://schemas.openxmlformats.org/presentationml/2006/ole">
              <mc:AlternateContent xmlns:mc="http://schemas.openxmlformats.org/markup-compatibility/2006">
                <mc:Choice xmlns:v="urn:schemas-microsoft-com:vml" Requires="v">
                  <p:oleObj spid="_x0000_s1029" name="Équation" r:id="rId9" imgW="508000" imgH="431800" progId="Equation.3">
                    <p:embed/>
                  </p:oleObj>
                </mc:Choice>
                <mc:Fallback>
                  <p:oleObj name="Équation" r:id="rId9" imgW="508000" imgH="431800" progId="Equation.3">
                    <p:embed/>
                    <p:pic>
                      <p:nvPicPr>
                        <p:cNvPr id="20" name="Obje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1911" y="4530511"/>
                          <a:ext cx="7905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30" name="Object 6"/>
          <p:cNvGraphicFramePr>
            <a:graphicFrameLocks noChangeAspect="1"/>
          </p:cNvGraphicFramePr>
          <p:nvPr/>
        </p:nvGraphicFramePr>
        <p:xfrm>
          <a:off x="7320137" y="5661249"/>
          <a:ext cx="790575" cy="657225"/>
        </p:xfrm>
        <a:graphic>
          <a:graphicData uri="http://schemas.openxmlformats.org/presentationml/2006/ole">
            <mc:AlternateContent xmlns:mc="http://schemas.openxmlformats.org/markup-compatibility/2006">
              <mc:Choice xmlns:v="urn:schemas-microsoft-com:vml" Requires="v">
                <p:oleObj spid="_x0000_s1030" name="Équation" r:id="rId11" imgW="507960" imgH="431640" progId="Equation.3">
                  <p:embed/>
                </p:oleObj>
              </mc:Choice>
              <mc:Fallback>
                <p:oleObj name="Équation" r:id="rId11" imgW="507960" imgH="431640" progId="Equation.3">
                  <p:embed/>
                  <p:pic>
                    <p:nvPicPr>
                      <p:cNvPr id="103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137" y="5661249"/>
                        <a:ext cx="7905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310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61737" y="1118937"/>
            <a:ext cx="10780295" cy="5334399"/>
          </a:xfrm>
          <a:prstGeom prst="rect">
            <a:avLst/>
          </a:prstGeom>
        </p:spPr>
        <p:txBody>
          <a:bodyPr/>
          <a:lstStyle/>
          <a:p>
            <a:pPr lvl="0" algn="just">
              <a:lnSpc>
                <a:spcPct val="90000"/>
              </a:lnSpc>
              <a:spcBef>
                <a:spcPct val="20000"/>
              </a:spcBef>
              <a:defRPr/>
            </a:pPr>
            <a:r>
              <a:rPr lang="en-US" altLang="zh-CN" sz="2800" dirty="0">
                <a:ea typeface="宋体" charset="-122"/>
              </a:rPr>
              <a:t>La </a:t>
            </a:r>
            <a:r>
              <a:rPr lang="en-US" altLang="zh-CN" sz="2800" dirty="0" err="1">
                <a:ea typeface="宋体" charset="-122"/>
              </a:rPr>
              <a:t>loi</a:t>
            </a:r>
            <a:r>
              <a:rPr lang="en-US" altLang="zh-CN" sz="2800" dirty="0">
                <a:ea typeface="宋体" charset="-122"/>
              </a:rPr>
              <a:t> des </a:t>
            </a:r>
            <a:r>
              <a:rPr lang="en-US" altLang="zh-CN" sz="2800" dirty="0" err="1">
                <a:ea typeface="宋体" charset="-122"/>
              </a:rPr>
              <a:t>gaz</a:t>
            </a:r>
            <a:r>
              <a:rPr lang="en-US" altLang="zh-CN" sz="2800" dirty="0">
                <a:ea typeface="宋体" charset="-122"/>
              </a:rPr>
              <a:t> parfaits met en relation la pression, le volume, la </a:t>
            </a:r>
            <a:r>
              <a:rPr lang="en-US" altLang="zh-CN" sz="2800" dirty="0" err="1">
                <a:ea typeface="宋体" charset="-122"/>
              </a:rPr>
              <a:t>température</a:t>
            </a:r>
            <a:r>
              <a:rPr lang="en-US" altLang="zh-CN" sz="2800" dirty="0">
                <a:ea typeface="宋体" charset="-122"/>
              </a:rPr>
              <a:t> et la </a:t>
            </a:r>
            <a:r>
              <a:rPr lang="en-US" altLang="zh-CN" sz="2800" dirty="0" err="1">
                <a:ea typeface="宋体" charset="-122"/>
              </a:rPr>
              <a:t>quantité</a:t>
            </a:r>
            <a:r>
              <a:rPr lang="en-US" altLang="zh-CN" sz="2800" dirty="0">
                <a:ea typeface="宋体" charset="-122"/>
              </a:rPr>
              <a:t> de </a:t>
            </a:r>
            <a:r>
              <a:rPr lang="en-US" altLang="zh-CN" sz="2800" dirty="0" err="1">
                <a:ea typeface="宋体" charset="-122"/>
              </a:rPr>
              <a:t>gaz</a:t>
            </a:r>
            <a:r>
              <a:rPr lang="en-US" altLang="zh-CN" sz="2800" dirty="0">
                <a:ea typeface="宋体" charset="-122"/>
              </a:rPr>
              <a:t> à un moment </a:t>
            </a:r>
            <a:r>
              <a:rPr lang="en-US" altLang="zh-CN" sz="2800" dirty="0" err="1">
                <a:ea typeface="宋体" charset="-122"/>
              </a:rPr>
              <a:t>donné</a:t>
            </a:r>
            <a:r>
              <a:rPr lang="en-US" altLang="zh-CN" sz="2800" dirty="0">
                <a:ea typeface="宋体" charset="-122"/>
              </a:rPr>
              <a:t>. </a:t>
            </a:r>
          </a:p>
          <a:p>
            <a:pPr lvl="0" algn="just">
              <a:lnSpc>
                <a:spcPct val="90000"/>
              </a:lnSpc>
              <a:spcBef>
                <a:spcPct val="20000"/>
              </a:spcBef>
              <a:defRPr/>
            </a:pPr>
            <a:endParaRPr lang="en-US" altLang="zh-CN" sz="2800" dirty="0">
              <a:ea typeface="宋体" charset="-122"/>
            </a:endParaRPr>
          </a:p>
          <a:p>
            <a:pPr lvl="0" algn="just">
              <a:lnSpc>
                <a:spcPct val="90000"/>
              </a:lnSpc>
              <a:spcBef>
                <a:spcPct val="20000"/>
              </a:spcBef>
              <a:defRPr/>
            </a:pPr>
            <a:r>
              <a:rPr lang="en-US" altLang="zh-CN" sz="2800" dirty="0">
                <a:ea typeface="宋体" charset="-122"/>
              </a:rPr>
              <a:t>Il </a:t>
            </a:r>
            <a:r>
              <a:rPr lang="en-US" altLang="zh-CN" sz="2800" dirty="0" err="1">
                <a:ea typeface="宋体" charset="-122"/>
              </a:rPr>
              <a:t>n’est</a:t>
            </a:r>
            <a:r>
              <a:rPr lang="en-US" altLang="zh-CN" sz="2800" dirty="0">
                <a:ea typeface="宋体" charset="-122"/>
              </a:rPr>
              <a:t> plus </a:t>
            </a:r>
            <a:r>
              <a:rPr lang="en-US" altLang="zh-CN" sz="2800" dirty="0" err="1">
                <a:ea typeface="宋体" charset="-122"/>
              </a:rPr>
              <a:t>nécessaire</a:t>
            </a:r>
            <a:r>
              <a:rPr lang="en-US" altLang="zh-CN" sz="2800" dirty="0">
                <a:ea typeface="宋体" charset="-122"/>
              </a:rPr>
              <a:t> de comparer deux situations (</a:t>
            </a:r>
            <a:r>
              <a:rPr lang="en-US" altLang="zh-CN" sz="2800" dirty="0" err="1">
                <a:ea typeface="宋体" charset="-122"/>
              </a:rPr>
              <a:t>avant</a:t>
            </a:r>
            <a:r>
              <a:rPr lang="en-US" altLang="zh-CN" sz="2800" dirty="0">
                <a:ea typeface="宋体" charset="-122"/>
              </a:rPr>
              <a:t>/après).</a:t>
            </a:r>
          </a:p>
          <a:p>
            <a:pPr marR="0" lvl="0" algn="just" defTabSz="914400" rtl="0" eaLnBrk="1" fontAlgn="auto" latinLnBrk="0" hangingPunct="1">
              <a:lnSpc>
                <a:spcPct val="90000"/>
              </a:lnSpc>
              <a:spcBef>
                <a:spcPct val="20000"/>
              </a:spcBef>
              <a:spcAft>
                <a:spcPts val="0"/>
              </a:spcAft>
              <a:buClrTx/>
              <a:buSzTx/>
              <a:tabLst/>
              <a:defRPr/>
            </a:pPr>
            <a:endParaRPr lang="en-US" altLang="zh-CN" sz="2800" dirty="0">
              <a:solidFill>
                <a:schemeClr val="tx2"/>
              </a:solidFill>
              <a:ea typeface="宋体" charset="-122"/>
            </a:endParaRPr>
          </a:p>
          <a:p>
            <a:pPr lvl="0" algn="just">
              <a:lnSpc>
                <a:spcPct val="90000"/>
              </a:lnSpc>
              <a:spcBef>
                <a:spcPct val="20000"/>
              </a:spcBef>
              <a:defRPr/>
            </a:pPr>
            <a:endParaRPr lang="en-US" altLang="zh-CN" sz="3200" i="1" dirty="0">
              <a:solidFill>
                <a:schemeClr val="tx2"/>
              </a:solidFill>
              <a:ea typeface="宋体" charset="-122"/>
            </a:endParaRPr>
          </a:p>
          <a:p>
            <a:pPr lvl="0" algn="just">
              <a:lnSpc>
                <a:spcPct val="90000"/>
              </a:lnSpc>
              <a:spcBef>
                <a:spcPct val="20000"/>
              </a:spcBef>
              <a:defRPr/>
            </a:pPr>
            <a:r>
              <a:rPr lang="en-US" altLang="zh-CN" sz="3200" i="1" dirty="0">
                <a:ea typeface="宋体" charset="-122"/>
              </a:rPr>
              <a:t>P</a:t>
            </a:r>
            <a:r>
              <a:rPr lang="en-US" altLang="zh-CN" sz="3200" dirty="0">
                <a:ea typeface="宋体" charset="-122"/>
              </a:rPr>
              <a:t>: </a:t>
            </a:r>
            <a:r>
              <a:rPr lang="en-US" altLang="zh-CN" sz="3200" dirty="0" err="1">
                <a:ea typeface="宋体" charset="-122"/>
              </a:rPr>
              <a:t>pression</a:t>
            </a:r>
            <a:r>
              <a:rPr lang="en-US" altLang="zh-CN" sz="3200" dirty="0">
                <a:ea typeface="宋体" charset="-122"/>
              </a:rPr>
              <a:t> (</a:t>
            </a:r>
            <a:r>
              <a:rPr lang="en-US" altLang="zh-CN" sz="3200" dirty="0" err="1">
                <a:solidFill>
                  <a:srgbClr val="FF0000"/>
                </a:solidFill>
                <a:ea typeface="宋体" charset="-122"/>
              </a:rPr>
              <a:t>kPa</a:t>
            </a:r>
            <a:r>
              <a:rPr lang="en-US" altLang="zh-CN" sz="3200" dirty="0">
                <a:ea typeface="宋体" charset="-122"/>
              </a:rPr>
              <a:t>)</a:t>
            </a:r>
          </a:p>
          <a:p>
            <a:pPr algn="just">
              <a:lnSpc>
                <a:spcPct val="90000"/>
              </a:lnSpc>
              <a:spcBef>
                <a:spcPct val="20000"/>
              </a:spcBef>
              <a:defRPr/>
            </a:pPr>
            <a:r>
              <a:rPr lang="en-US" altLang="zh-CN" sz="3200" i="1" dirty="0">
                <a:ea typeface="宋体" charset="-122"/>
              </a:rPr>
              <a:t>V</a:t>
            </a:r>
            <a:r>
              <a:rPr lang="en-US" altLang="zh-CN" sz="3200" dirty="0">
                <a:ea typeface="宋体" charset="-122"/>
              </a:rPr>
              <a:t>: volume (</a:t>
            </a:r>
            <a:r>
              <a:rPr lang="en-US" altLang="zh-CN" sz="3200" dirty="0">
                <a:solidFill>
                  <a:srgbClr val="FF0000"/>
                </a:solidFill>
                <a:ea typeface="宋体" charset="-122"/>
              </a:rPr>
              <a:t>L</a:t>
            </a:r>
            <a:r>
              <a:rPr lang="en-US" altLang="zh-CN" sz="3200" dirty="0">
                <a:ea typeface="宋体" charset="-122"/>
              </a:rPr>
              <a:t>)</a:t>
            </a:r>
          </a:p>
          <a:p>
            <a:pPr lvl="0" algn="just">
              <a:lnSpc>
                <a:spcPct val="90000"/>
              </a:lnSpc>
              <a:spcBef>
                <a:spcPct val="20000"/>
              </a:spcBef>
              <a:defRPr/>
            </a:pPr>
            <a:r>
              <a:rPr lang="en-US" altLang="zh-CN" sz="3200" i="1" dirty="0">
                <a:ea typeface="宋体" charset="-122"/>
              </a:rPr>
              <a:t>n</a:t>
            </a:r>
            <a:r>
              <a:rPr lang="en-US" altLang="zh-CN" sz="3200" dirty="0">
                <a:ea typeface="宋体" charset="-122"/>
              </a:rPr>
              <a:t>: </a:t>
            </a:r>
            <a:r>
              <a:rPr lang="en-US" altLang="zh-CN" sz="3200" dirty="0" err="1">
                <a:ea typeface="宋体" charset="-122"/>
              </a:rPr>
              <a:t>quantités</a:t>
            </a:r>
            <a:r>
              <a:rPr lang="en-US" altLang="zh-CN" sz="3200" dirty="0">
                <a:ea typeface="宋体" charset="-122"/>
              </a:rPr>
              <a:t> de </a:t>
            </a:r>
            <a:r>
              <a:rPr lang="en-US" altLang="zh-CN" sz="3200" dirty="0" err="1">
                <a:ea typeface="宋体" charset="-122"/>
              </a:rPr>
              <a:t>gaz</a:t>
            </a:r>
            <a:r>
              <a:rPr lang="en-US" altLang="zh-CN" sz="3200" dirty="0">
                <a:ea typeface="宋体" charset="-122"/>
              </a:rPr>
              <a:t> (</a:t>
            </a:r>
            <a:r>
              <a:rPr lang="en-US" altLang="zh-CN" sz="3200" dirty="0" err="1">
                <a:solidFill>
                  <a:srgbClr val="FF0000"/>
                </a:solidFill>
                <a:ea typeface="宋体" charset="-122"/>
              </a:rPr>
              <a:t>mol</a:t>
            </a:r>
            <a:r>
              <a:rPr lang="en-US" altLang="zh-CN" sz="3200" dirty="0">
                <a:ea typeface="宋体" charset="-122"/>
              </a:rPr>
              <a:t>)</a:t>
            </a:r>
          </a:p>
          <a:p>
            <a:pPr algn="just">
              <a:lnSpc>
                <a:spcPct val="90000"/>
              </a:lnSpc>
              <a:spcBef>
                <a:spcPct val="20000"/>
              </a:spcBef>
              <a:defRPr/>
            </a:pPr>
            <a:r>
              <a:rPr lang="en-US" altLang="zh-CN" sz="3200" i="1" dirty="0">
                <a:ea typeface="宋体" charset="-122"/>
              </a:rPr>
              <a:t>T</a:t>
            </a:r>
            <a:r>
              <a:rPr lang="en-US" altLang="zh-CN" sz="3200" dirty="0">
                <a:ea typeface="宋体" charset="-122"/>
              </a:rPr>
              <a:t>: </a:t>
            </a:r>
            <a:r>
              <a:rPr lang="en-US" altLang="zh-CN" sz="3200" dirty="0" err="1">
                <a:ea typeface="宋体" charset="-122"/>
              </a:rPr>
              <a:t>température</a:t>
            </a:r>
            <a:r>
              <a:rPr lang="en-US" altLang="zh-CN" sz="3200" dirty="0">
                <a:ea typeface="宋体" charset="-122"/>
              </a:rPr>
              <a:t> (</a:t>
            </a:r>
            <a:r>
              <a:rPr lang="en-US" altLang="zh-CN" sz="3200" dirty="0">
                <a:solidFill>
                  <a:srgbClr val="FF0000"/>
                </a:solidFill>
                <a:ea typeface="宋体" charset="-122"/>
              </a:rPr>
              <a:t>K</a:t>
            </a:r>
            <a:r>
              <a:rPr lang="en-US" altLang="zh-CN" sz="3200" dirty="0">
                <a:ea typeface="宋体" charset="-122"/>
              </a:rPr>
              <a:t>)</a:t>
            </a:r>
          </a:p>
          <a:p>
            <a:pPr algn="just">
              <a:lnSpc>
                <a:spcPct val="90000"/>
              </a:lnSpc>
              <a:spcBef>
                <a:spcPct val="20000"/>
              </a:spcBef>
              <a:defRPr/>
            </a:pPr>
            <a:r>
              <a:rPr lang="en-US" altLang="zh-CN" sz="3200" i="1" dirty="0">
                <a:ea typeface="宋体" charset="-122"/>
              </a:rPr>
              <a:t>R</a:t>
            </a:r>
            <a:r>
              <a:rPr lang="en-US" altLang="zh-CN" sz="3200" dirty="0">
                <a:ea typeface="宋体" charset="-122"/>
              </a:rPr>
              <a:t>: </a:t>
            </a:r>
            <a:r>
              <a:rPr lang="en-US" altLang="zh-CN" sz="3200" dirty="0" err="1">
                <a:ea typeface="宋体" charset="-122"/>
              </a:rPr>
              <a:t>constante</a:t>
            </a:r>
            <a:r>
              <a:rPr lang="en-US" altLang="zh-CN" sz="3200" dirty="0">
                <a:ea typeface="宋体" charset="-122"/>
              </a:rPr>
              <a:t> des </a:t>
            </a:r>
            <a:r>
              <a:rPr lang="en-US" altLang="zh-CN" sz="3200" dirty="0" err="1">
                <a:ea typeface="宋体" charset="-122"/>
              </a:rPr>
              <a:t>gaz</a:t>
            </a:r>
            <a:r>
              <a:rPr lang="en-US" altLang="zh-CN" sz="3200" dirty="0">
                <a:ea typeface="宋体" charset="-122"/>
              </a:rPr>
              <a:t> (</a:t>
            </a:r>
            <a:r>
              <a:rPr lang="en-US" altLang="zh-CN" sz="3200" dirty="0" err="1">
                <a:solidFill>
                  <a:srgbClr val="FF0000"/>
                </a:solidFill>
                <a:ea typeface="宋体" charset="-122"/>
              </a:rPr>
              <a:t>kPa</a:t>
            </a:r>
            <a:r>
              <a:rPr lang="en-US" altLang="zh-CN" sz="3200" dirty="0" err="1">
                <a:solidFill>
                  <a:srgbClr val="FF0000"/>
                </a:solidFill>
                <a:ea typeface="宋体" charset="-122"/>
                <a:sym typeface="Symbol" panose="05050102010706020507" pitchFamily="18" charset="2"/>
              </a:rPr>
              <a:t></a:t>
            </a:r>
            <a:r>
              <a:rPr lang="en-US" altLang="zh-CN" sz="3200" dirty="0" err="1">
                <a:solidFill>
                  <a:srgbClr val="FF0000"/>
                </a:solidFill>
                <a:ea typeface="宋体" charset="-122"/>
              </a:rPr>
              <a:t>L</a:t>
            </a:r>
            <a:r>
              <a:rPr lang="en-US" altLang="zh-CN" sz="3200" dirty="0">
                <a:solidFill>
                  <a:srgbClr val="FF0000"/>
                </a:solidFill>
                <a:ea typeface="宋体" charset="-122"/>
              </a:rPr>
              <a:t>/</a:t>
            </a:r>
            <a:r>
              <a:rPr lang="en-US" altLang="zh-CN" sz="3200" dirty="0" err="1">
                <a:solidFill>
                  <a:srgbClr val="FF0000"/>
                </a:solidFill>
                <a:ea typeface="宋体" charset="-122"/>
              </a:rPr>
              <a:t>mol</a:t>
            </a:r>
            <a:r>
              <a:rPr lang="en-US" altLang="zh-CN" sz="3200" dirty="0" err="1">
                <a:solidFill>
                  <a:srgbClr val="FF0000"/>
                </a:solidFill>
                <a:ea typeface="宋体" charset="-122"/>
                <a:sym typeface="Symbol" panose="05050102010706020507" pitchFamily="18" charset="2"/>
              </a:rPr>
              <a:t></a:t>
            </a:r>
            <a:r>
              <a:rPr lang="en-US" altLang="zh-CN" sz="3200" dirty="0" err="1">
                <a:solidFill>
                  <a:srgbClr val="FF0000"/>
                </a:solidFill>
                <a:ea typeface="宋体" charset="-122"/>
              </a:rPr>
              <a:t>K</a:t>
            </a:r>
            <a:r>
              <a:rPr lang="en-US" altLang="zh-CN" sz="3200" dirty="0">
                <a:ea typeface="宋体" charset="-122"/>
              </a:rPr>
              <a:t>)</a:t>
            </a:r>
          </a:p>
          <a:p>
            <a:pPr marR="0" lvl="0" algn="just" defTabSz="914400" rtl="0" eaLnBrk="1" fontAlgn="auto" latinLnBrk="0" hangingPunct="1">
              <a:lnSpc>
                <a:spcPct val="90000"/>
              </a:lnSpc>
              <a:spcBef>
                <a:spcPct val="20000"/>
              </a:spcBef>
              <a:spcAft>
                <a:spcPts val="0"/>
              </a:spcAft>
              <a:buClrTx/>
              <a:buSzTx/>
              <a:tabLst/>
              <a:defRPr/>
            </a:pPr>
            <a:endParaRPr lang="en-US" altLang="zh-CN" sz="3200" dirty="0">
              <a:solidFill>
                <a:schemeClr val="tx2"/>
              </a:solidFill>
              <a:ea typeface="宋体" charset="-122"/>
            </a:endParaRPr>
          </a:p>
          <a:p>
            <a:pPr marR="0" lvl="0" algn="just" defTabSz="914400" rtl="0" eaLnBrk="1" fontAlgn="auto" latinLnBrk="0" hangingPunct="1">
              <a:lnSpc>
                <a:spcPct val="90000"/>
              </a:lnSpc>
              <a:spcBef>
                <a:spcPct val="20000"/>
              </a:spcBef>
              <a:spcAft>
                <a:spcPts val="0"/>
              </a:spcAft>
              <a:buClrTx/>
              <a:buSzTx/>
              <a:tabLst/>
              <a:defRPr/>
            </a:pPr>
            <a:endParaRPr lang="en-US" altLang="zh-CN" sz="3200" dirty="0">
              <a:solidFill>
                <a:schemeClr val="tx2"/>
              </a:solidFill>
              <a:ea typeface="宋体" charset="-122"/>
            </a:endParaRPr>
          </a:p>
        </p:txBody>
      </p:sp>
      <p:graphicFrame>
        <p:nvGraphicFramePr>
          <p:cNvPr id="17410" name="Object 2"/>
          <p:cNvGraphicFramePr>
            <a:graphicFrameLocks noChangeAspect="1"/>
          </p:cNvGraphicFramePr>
          <p:nvPr/>
        </p:nvGraphicFramePr>
        <p:xfrm>
          <a:off x="4943872" y="3068960"/>
          <a:ext cx="2286000" cy="584200"/>
        </p:xfrm>
        <a:graphic>
          <a:graphicData uri="http://schemas.openxmlformats.org/presentationml/2006/ole">
            <mc:AlternateContent xmlns:mc="http://schemas.openxmlformats.org/markup-compatibility/2006">
              <mc:Choice xmlns:v="urn:schemas-microsoft-com:vml" Requires="v">
                <p:oleObj spid="_x0000_s2050" name="Équation" r:id="rId3" imgW="685800" imgH="177480" progId="Equation.3">
                  <p:embed/>
                </p:oleObj>
              </mc:Choice>
              <mc:Fallback>
                <p:oleObj name="Équation" r:id="rId3" imgW="685800" imgH="177480" progId="Equation.3">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72" y="3068960"/>
                        <a:ext cx="2286000" cy="584200"/>
                      </a:xfrm>
                      <a:prstGeom prst="rect">
                        <a:avLst/>
                      </a:prstGeom>
                      <a:solidFill>
                        <a:srgbClr val="CCC1DA"/>
                      </a:solidFill>
                      <a:ln w="25400">
                        <a:solidFill>
                          <a:schemeClr val="accent1"/>
                        </a:solidFill>
                        <a:miter lim="800000"/>
                        <a:headEnd/>
                        <a:tailEnd/>
                      </a:ln>
                    </p:spPr>
                  </p:pic>
                </p:oleObj>
              </mc:Fallback>
            </mc:AlternateContent>
          </a:graphicData>
        </a:graphic>
      </p:graphicFrame>
      <p:sp>
        <p:nvSpPr>
          <p:cNvPr id="6" name="ZoneTexte 5"/>
          <p:cNvSpPr txBox="1"/>
          <p:nvPr/>
        </p:nvSpPr>
        <p:spPr>
          <a:xfrm>
            <a:off x="3503712" y="188641"/>
            <a:ext cx="5483168" cy="830997"/>
          </a:xfrm>
          <a:prstGeom prst="rect">
            <a:avLst/>
          </a:prstGeom>
          <a:noFill/>
        </p:spPr>
        <p:txBody>
          <a:bodyPr wrap="square" rtlCol="0">
            <a:spAutoFit/>
          </a:bodyPr>
          <a:lstStyle/>
          <a:p>
            <a:r>
              <a:rPr lang="fr-CA" sz="4800" dirty="0"/>
              <a:t>La loi des gaz parfaits</a:t>
            </a:r>
          </a:p>
        </p:txBody>
      </p:sp>
      <p:sp>
        <p:nvSpPr>
          <p:cNvPr id="8" name="Explosion 1 7"/>
          <p:cNvSpPr/>
          <p:nvPr/>
        </p:nvSpPr>
        <p:spPr>
          <a:xfrm>
            <a:off x="6718628" y="4086768"/>
            <a:ext cx="4536504" cy="2016224"/>
          </a:xfrm>
          <a:prstGeom prst="irregularSeal1">
            <a:avLst/>
          </a:prstGeom>
          <a:solidFill>
            <a:srgbClr val="FFFF00">
              <a:alpha val="5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solidFill>
                  <a:schemeClr val="tx1"/>
                </a:solidFill>
              </a:rPr>
              <a:t>Attention aux unités!</a:t>
            </a:r>
            <a:endParaRPr lang="fr-CA" sz="1800" b="1" dirty="0">
              <a:solidFill>
                <a:schemeClr val="tx1"/>
              </a:solidFill>
            </a:endParaRPr>
          </a:p>
        </p:txBody>
      </p:sp>
    </p:spTree>
    <p:extLst>
      <p:ext uri="{BB962C8B-B14F-4D97-AF65-F5344CB8AC3E}">
        <p14:creationId xmlns:p14="http://schemas.microsoft.com/office/powerpoint/2010/main" val="1587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u="sng" dirty="0"/>
              <a:t>Les lois simples et la loi générale</a:t>
            </a:r>
          </a:p>
        </p:txBody>
      </p:sp>
      <p:sp>
        <p:nvSpPr>
          <p:cNvPr id="3" name="Espace réservé du contenu 2"/>
          <p:cNvSpPr>
            <a:spLocks noGrp="1"/>
          </p:cNvSpPr>
          <p:nvPr>
            <p:ph idx="1"/>
          </p:nvPr>
        </p:nvSpPr>
        <p:spPr>
          <a:xfrm>
            <a:off x="1847528" y="1600200"/>
            <a:ext cx="8640960" cy="4997152"/>
          </a:xfrm>
        </p:spPr>
        <p:txBody>
          <a:bodyPr>
            <a:normAutofit lnSpcReduction="10000"/>
          </a:bodyPr>
          <a:lstStyle/>
          <a:p>
            <a:r>
              <a:rPr lang="fr-CA" sz="3600" dirty="0"/>
              <a:t>Lois simples : 2 variables constantes</a:t>
            </a:r>
          </a:p>
          <a:p>
            <a:pPr>
              <a:buNone/>
            </a:pPr>
            <a:r>
              <a:rPr lang="fr-CA" sz="3600" dirty="0"/>
              <a:t>                           et 2 variables qui changent.</a:t>
            </a:r>
          </a:p>
          <a:p>
            <a:endParaRPr lang="fr-CA" sz="4500" dirty="0"/>
          </a:p>
          <a:p>
            <a:r>
              <a:rPr lang="fr-CA" sz="3600" dirty="0"/>
              <a:t>Loi générale: </a:t>
            </a:r>
          </a:p>
          <a:p>
            <a:pPr>
              <a:buNone/>
            </a:pPr>
            <a:r>
              <a:rPr lang="fr-CA" sz="3600" dirty="0"/>
              <a:t>               plus de 2 variables changent</a:t>
            </a:r>
          </a:p>
          <a:p>
            <a:pPr>
              <a:buNone/>
            </a:pPr>
            <a:r>
              <a:rPr lang="fr-CA" sz="3600" dirty="0"/>
              <a:t>               on doit avoir </a:t>
            </a:r>
            <a:r>
              <a:rPr lang="fr-CA" sz="3600" dirty="0">
                <a:solidFill>
                  <a:srgbClr val="FF0000"/>
                </a:solidFill>
              </a:rPr>
              <a:t>1 formule </a:t>
            </a:r>
            <a:r>
              <a:rPr lang="fr-CA" sz="3600" dirty="0"/>
              <a:t>qui tient </a:t>
            </a:r>
          </a:p>
          <a:p>
            <a:pPr>
              <a:buNone/>
            </a:pPr>
            <a:r>
              <a:rPr lang="fr-CA" sz="3600" dirty="0"/>
              <a:t>               compte des </a:t>
            </a:r>
            <a:r>
              <a:rPr lang="fr-CA" sz="3600" dirty="0">
                <a:solidFill>
                  <a:srgbClr val="FF0000"/>
                </a:solidFill>
              </a:rPr>
              <a:t>4 variables </a:t>
            </a:r>
            <a:r>
              <a:rPr lang="fr-CA" sz="3600" dirty="0"/>
              <a:t>en même</a:t>
            </a:r>
          </a:p>
          <a:p>
            <a:pPr>
              <a:buNone/>
            </a:pPr>
            <a:r>
              <a:rPr lang="fr-CA" sz="3600" dirty="0"/>
              <a:t>               temps.</a:t>
            </a:r>
          </a:p>
          <a:p>
            <a:pPr>
              <a:buNone/>
            </a:pPr>
            <a:endParaRPr lang="fr-CA" dirty="0"/>
          </a:p>
          <a:p>
            <a:pPr>
              <a:buNone/>
            </a:pPr>
            <a:endParaRPr lang="fr-CA" dirty="0"/>
          </a:p>
          <a:p>
            <a:pPr>
              <a:buNone/>
            </a:pPr>
            <a:endParaRPr lang="fr-CA" dirty="0"/>
          </a:p>
          <a:p>
            <a:pPr>
              <a:buNone/>
            </a:pPr>
            <a:endParaRPr lang="fr-CA" dirty="0"/>
          </a:p>
          <a:p>
            <a:pPr>
              <a:buNone/>
            </a:pPr>
            <a:endParaRPr lang="fr-CA" dirty="0"/>
          </a:p>
        </p:txBody>
      </p:sp>
      <p:sp>
        <p:nvSpPr>
          <p:cNvPr id="4" name="Flèche droite 3"/>
          <p:cNvSpPr/>
          <p:nvPr/>
        </p:nvSpPr>
        <p:spPr>
          <a:xfrm>
            <a:off x="2711624" y="4437112"/>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5" name="Flèche droite 4"/>
          <p:cNvSpPr/>
          <p:nvPr/>
        </p:nvSpPr>
        <p:spPr>
          <a:xfrm>
            <a:off x="2711624" y="501317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Tree>
    <p:extLst>
      <p:ext uri="{BB962C8B-B14F-4D97-AF65-F5344CB8AC3E}">
        <p14:creationId xmlns:p14="http://schemas.microsoft.com/office/powerpoint/2010/main" val="282133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u="sng" dirty="0"/>
              <a:t>Définition de la loi générale des gaz</a:t>
            </a:r>
          </a:p>
        </p:txBody>
      </p:sp>
      <p:sp>
        <p:nvSpPr>
          <p:cNvPr id="3" name="Espace réservé du contenu 2"/>
          <p:cNvSpPr>
            <a:spLocks noGrp="1"/>
          </p:cNvSpPr>
          <p:nvPr>
            <p:ph idx="1"/>
          </p:nvPr>
        </p:nvSpPr>
        <p:spPr>
          <a:xfrm>
            <a:off x="609600" y="1412777"/>
            <a:ext cx="11055927" cy="4867950"/>
          </a:xfrm>
        </p:spPr>
        <p:txBody>
          <a:bodyPr>
            <a:normAutofit/>
          </a:bodyPr>
          <a:lstStyle/>
          <a:p>
            <a:pPr>
              <a:buNone/>
            </a:pPr>
            <a:r>
              <a:rPr lang="en-US" altLang="zh-CN" b="1" dirty="0">
                <a:solidFill>
                  <a:schemeClr val="tx2"/>
                </a:solidFill>
                <a:ea typeface="宋体" charset="-122"/>
              </a:rPr>
              <a:t>    La </a:t>
            </a:r>
            <a:r>
              <a:rPr lang="en-US" altLang="zh-CN" b="1" dirty="0" err="1">
                <a:solidFill>
                  <a:schemeClr val="tx2"/>
                </a:solidFill>
                <a:ea typeface="宋体" charset="-122"/>
              </a:rPr>
              <a:t>loi</a:t>
            </a:r>
            <a:r>
              <a:rPr lang="en-US" altLang="zh-CN" b="1" dirty="0">
                <a:solidFill>
                  <a:schemeClr val="tx2"/>
                </a:solidFill>
                <a:ea typeface="宋体" charset="-122"/>
              </a:rPr>
              <a:t> </a:t>
            </a:r>
            <a:r>
              <a:rPr lang="en-US" altLang="zh-CN" b="1" dirty="0" err="1">
                <a:solidFill>
                  <a:schemeClr val="tx2"/>
                </a:solidFill>
                <a:ea typeface="宋体" charset="-122"/>
              </a:rPr>
              <a:t>générale</a:t>
            </a:r>
            <a:r>
              <a:rPr lang="en-US" altLang="zh-CN" b="1" dirty="0">
                <a:solidFill>
                  <a:schemeClr val="tx2"/>
                </a:solidFill>
                <a:ea typeface="宋体" charset="-122"/>
              </a:rPr>
              <a:t> des </a:t>
            </a:r>
            <a:r>
              <a:rPr lang="en-US" altLang="zh-CN" b="1" dirty="0" err="1">
                <a:solidFill>
                  <a:schemeClr val="tx2"/>
                </a:solidFill>
                <a:ea typeface="宋体" charset="-122"/>
              </a:rPr>
              <a:t>gaz</a:t>
            </a:r>
            <a:r>
              <a:rPr lang="en-US" altLang="zh-CN" b="1" dirty="0">
                <a:solidFill>
                  <a:schemeClr val="tx2"/>
                </a:solidFill>
                <a:ea typeface="宋体" charset="-122"/>
              </a:rPr>
              <a:t> met en relation la </a:t>
            </a:r>
            <a:r>
              <a:rPr lang="en-US" altLang="zh-CN" b="1" dirty="0" err="1">
                <a:solidFill>
                  <a:schemeClr val="tx2"/>
                </a:solidFill>
                <a:ea typeface="宋体" charset="-122"/>
              </a:rPr>
              <a:t>pression</a:t>
            </a:r>
            <a:r>
              <a:rPr lang="en-US" altLang="zh-CN" b="1" dirty="0">
                <a:solidFill>
                  <a:schemeClr val="tx2"/>
                </a:solidFill>
                <a:ea typeface="宋体" charset="-122"/>
              </a:rPr>
              <a:t>, le volume, la </a:t>
            </a:r>
            <a:r>
              <a:rPr lang="en-US" altLang="zh-CN" b="1" dirty="0" err="1">
                <a:solidFill>
                  <a:schemeClr val="tx2"/>
                </a:solidFill>
                <a:ea typeface="宋体" charset="-122"/>
              </a:rPr>
              <a:t>température</a:t>
            </a:r>
            <a:r>
              <a:rPr lang="en-US" altLang="zh-CN" b="1" dirty="0">
                <a:solidFill>
                  <a:schemeClr val="tx2"/>
                </a:solidFill>
                <a:ea typeface="宋体" charset="-122"/>
              </a:rPr>
              <a:t> et la </a:t>
            </a:r>
            <a:r>
              <a:rPr lang="en-US" altLang="zh-CN" b="1" dirty="0" err="1">
                <a:solidFill>
                  <a:schemeClr val="tx2"/>
                </a:solidFill>
                <a:ea typeface="宋体" charset="-122"/>
              </a:rPr>
              <a:t>quantité</a:t>
            </a:r>
            <a:r>
              <a:rPr lang="en-US" altLang="zh-CN" b="1" dirty="0">
                <a:solidFill>
                  <a:schemeClr val="tx2"/>
                </a:solidFill>
                <a:ea typeface="宋体" charset="-122"/>
              </a:rPr>
              <a:t> de </a:t>
            </a:r>
            <a:r>
              <a:rPr lang="en-US" altLang="zh-CN" b="1" dirty="0" err="1">
                <a:solidFill>
                  <a:schemeClr val="tx2"/>
                </a:solidFill>
                <a:ea typeface="宋体" charset="-122"/>
              </a:rPr>
              <a:t>gaz</a:t>
            </a:r>
            <a:r>
              <a:rPr lang="en-US" altLang="zh-CN" b="1" dirty="0">
                <a:solidFill>
                  <a:schemeClr val="tx2"/>
                </a:solidFill>
                <a:ea typeface="宋体" charset="-122"/>
              </a:rPr>
              <a:t> en </a:t>
            </a:r>
            <a:r>
              <a:rPr lang="en-US" altLang="zh-CN" b="1" dirty="0" err="1">
                <a:solidFill>
                  <a:schemeClr val="tx2"/>
                </a:solidFill>
                <a:ea typeface="宋体" charset="-122"/>
              </a:rPr>
              <a:t>comparant</a:t>
            </a:r>
            <a:r>
              <a:rPr lang="en-US" altLang="zh-CN" b="1" dirty="0">
                <a:solidFill>
                  <a:schemeClr val="tx2"/>
                </a:solidFill>
                <a:ea typeface="宋体" charset="-122"/>
              </a:rPr>
              <a:t> </a:t>
            </a:r>
            <a:r>
              <a:rPr lang="en-US" altLang="zh-CN" b="1" dirty="0" err="1">
                <a:solidFill>
                  <a:schemeClr val="tx2"/>
                </a:solidFill>
                <a:ea typeface="宋体" charset="-122"/>
              </a:rPr>
              <a:t>une</a:t>
            </a:r>
            <a:endParaRPr lang="en-US" altLang="zh-CN" b="1" dirty="0">
              <a:solidFill>
                <a:schemeClr val="tx2"/>
              </a:solidFill>
              <a:ea typeface="宋体" charset="-122"/>
            </a:endParaRPr>
          </a:p>
          <a:p>
            <a:pPr>
              <a:buNone/>
            </a:pPr>
            <a:r>
              <a:rPr lang="en-US" altLang="zh-CN" b="1" dirty="0">
                <a:solidFill>
                  <a:schemeClr val="tx2"/>
                </a:solidFill>
                <a:ea typeface="宋体" charset="-122"/>
              </a:rPr>
              <a:t>    </a:t>
            </a:r>
            <a:r>
              <a:rPr lang="en-US" altLang="zh-CN" b="1" u="sng" dirty="0">
                <a:solidFill>
                  <a:srgbClr val="FF0000"/>
                </a:solidFill>
                <a:ea typeface="宋体" charset="-122"/>
              </a:rPr>
              <a:t>situation </a:t>
            </a:r>
            <a:r>
              <a:rPr lang="en-US" altLang="zh-CN" b="1" u="sng" dirty="0" err="1">
                <a:solidFill>
                  <a:srgbClr val="FF0000"/>
                </a:solidFill>
                <a:ea typeface="宋体" charset="-122"/>
              </a:rPr>
              <a:t>initiale</a:t>
            </a:r>
            <a:r>
              <a:rPr lang="en-US" altLang="zh-CN" b="1" u="sng" dirty="0">
                <a:solidFill>
                  <a:srgbClr val="FF0000"/>
                </a:solidFill>
                <a:ea typeface="宋体" charset="-122"/>
              </a:rPr>
              <a:t> avec </a:t>
            </a:r>
            <a:r>
              <a:rPr lang="en-US" altLang="zh-CN" b="1" u="sng" dirty="0" err="1">
                <a:solidFill>
                  <a:srgbClr val="FF0000"/>
                </a:solidFill>
                <a:ea typeface="宋体" charset="-122"/>
              </a:rPr>
              <a:t>une</a:t>
            </a:r>
            <a:r>
              <a:rPr lang="en-US" altLang="zh-CN" b="1" u="sng" dirty="0">
                <a:solidFill>
                  <a:srgbClr val="FF0000"/>
                </a:solidFill>
                <a:ea typeface="宋体" charset="-122"/>
              </a:rPr>
              <a:t> situation finale</a:t>
            </a:r>
            <a:r>
              <a:rPr lang="en-US" altLang="zh-CN" b="1" dirty="0">
                <a:solidFill>
                  <a:schemeClr val="tx2"/>
                </a:solidFill>
                <a:ea typeface="宋体" charset="-122"/>
              </a:rPr>
              <a:t>.</a:t>
            </a:r>
          </a:p>
          <a:p>
            <a:pPr>
              <a:buNone/>
            </a:pPr>
            <a:endParaRPr lang="fr-CA" b="1" dirty="0"/>
          </a:p>
          <a:p>
            <a:r>
              <a:rPr lang="fr-CA" dirty="0"/>
              <a:t>P</a:t>
            </a:r>
          </a:p>
          <a:p>
            <a:r>
              <a:rPr lang="fr-CA" dirty="0"/>
              <a:t>V</a:t>
            </a:r>
          </a:p>
          <a:p>
            <a:r>
              <a:rPr lang="fr-CA" dirty="0"/>
              <a:t>T</a:t>
            </a:r>
          </a:p>
          <a:p>
            <a:r>
              <a:rPr lang="fr-CA" dirty="0"/>
              <a:t>n</a:t>
            </a:r>
          </a:p>
        </p:txBody>
      </p:sp>
      <p:pic>
        <p:nvPicPr>
          <p:cNvPr id="21506" name="Picture 2"/>
          <p:cNvPicPr>
            <a:picLocks noChangeAspect="1" noChangeArrowheads="1"/>
          </p:cNvPicPr>
          <p:nvPr/>
        </p:nvPicPr>
        <p:blipFill>
          <a:blip r:embed="rId2" cstate="print"/>
          <a:srcRect/>
          <a:stretch>
            <a:fillRect/>
          </a:stretch>
        </p:blipFill>
        <p:spPr bwMode="auto">
          <a:xfrm>
            <a:off x="4727848" y="3473624"/>
            <a:ext cx="5485896" cy="3384376"/>
          </a:xfrm>
          <a:prstGeom prst="rect">
            <a:avLst/>
          </a:prstGeom>
          <a:noFill/>
          <a:ln w="9525">
            <a:noFill/>
            <a:miter lim="800000"/>
            <a:headEnd/>
            <a:tailEnd/>
          </a:ln>
        </p:spPr>
      </p:pic>
    </p:spTree>
    <p:extLst>
      <p:ext uri="{BB962C8B-B14F-4D97-AF65-F5344CB8AC3E}">
        <p14:creationId xmlns:p14="http://schemas.microsoft.com/office/powerpoint/2010/main" val="1749709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1904</Words>
  <Application>Microsoft Office PowerPoint</Application>
  <PresentationFormat>Grand écran</PresentationFormat>
  <Paragraphs>284</Paragraphs>
  <Slides>20</Slides>
  <Notes>2</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20</vt:i4>
      </vt:variant>
    </vt:vector>
  </HeadingPairs>
  <TitlesOfParts>
    <vt:vector size="28" baseType="lpstr">
      <vt:lpstr>Arial</vt:lpstr>
      <vt:lpstr>Calibri</vt:lpstr>
      <vt:lpstr>Cambria Math</vt:lpstr>
      <vt:lpstr>Trebuchet MS</vt:lpstr>
      <vt:lpstr>Wingdings</vt:lpstr>
      <vt:lpstr>Berlin</vt:lpstr>
      <vt:lpstr>Thème Office</vt:lpstr>
      <vt:lpstr>Équation</vt:lpstr>
      <vt:lpstr>Loi générale des gaz</vt:lpstr>
      <vt:lpstr>Les caractéristiques d’un gaz parfait</vt:lpstr>
      <vt:lpstr>Un peu d’enrichissement! Les gaz réels</vt:lpstr>
      <vt:lpstr>Un peu d’enrichissement! Les gaz parfaits vs les gaz réels </vt:lpstr>
      <vt:lpstr>Un peu d’enrichissement! L’équation de Van der Waals</vt:lpstr>
      <vt:lpstr>Les formules des lois simples des gaz</vt:lpstr>
      <vt:lpstr>Présentation PowerPoint</vt:lpstr>
      <vt:lpstr>Les lois simples et la loi générale</vt:lpstr>
      <vt:lpstr>Définition de la loi générale des gaz</vt:lpstr>
      <vt:lpstr>Loi générale des gaz</vt:lpstr>
      <vt:lpstr>D’où provient la loi générale des gaz?</vt:lpstr>
      <vt:lpstr>Rappel: Loi des gaz parfaits</vt:lpstr>
      <vt:lpstr>D’où provient la loi générale des gaz?</vt:lpstr>
      <vt:lpstr>Démarche inverse</vt:lpstr>
      <vt:lpstr>Avez-vous remarquez?</vt:lpstr>
      <vt:lpstr>Comparaison des deux lois</vt:lpstr>
      <vt:lpstr>Exemple</vt:lpstr>
      <vt:lpstr>Exemple (Cahier OS chap. 2 exercices suppl. p.5 #3)</vt:lpstr>
      <vt:lpstr>Devoir</vt:lpstr>
      <vt:lpstr>Devoir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Lois simples des gaz</dc:title>
  <dc:creator>Bacchi Jonathan</dc:creator>
  <cp:lastModifiedBy>Lavoie Stéphanie</cp:lastModifiedBy>
  <cp:revision>72</cp:revision>
  <cp:lastPrinted>2020-10-04T13:43:49Z</cp:lastPrinted>
  <dcterms:created xsi:type="dcterms:W3CDTF">2020-08-12T15:12:14Z</dcterms:created>
  <dcterms:modified xsi:type="dcterms:W3CDTF">2020-10-04T16:31:59Z</dcterms:modified>
</cp:coreProperties>
</file>