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3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2" r:id="rId1"/>
  </p:sldMasterIdLst>
  <p:sldIdLst>
    <p:sldId id="256" r:id="rId2"/>
    <p:sldId id="491" r:id="rId3"/>
    <p:sldId id="492" r:id="rId4"/>
    <p:sldId id="494" r:id="rId5"/>
    <p:sldId id="493" r:id="rId6"/>
    <p:sldId id="495" r:id="rId7"/>
    <p:sldId id="456" r:id="rId8"/>
    <p:sldId id="497" r:id="rId9"/>
    <p:sldId id="498" r:id="rId10"/>
    <p:sldId id="499" r:id="rId11"/>
    <p:sldId id="500" r:id="rId12"/>
    <p:sldId id="501" r:id="rId13"/>
    <p:sldId id="502" r:id="rId14"/>
    <p:sldId id="503" r:id="rId15"/>
    <p:sldId id="505" r:id="rId16"/>
    <p:sldId id="504" r:id="rId17"/>
    <p:sldId id="484" r:id="rId18"/>
    <p:sldId id="48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8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2021-01-12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965012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2021-01-12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024121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2021-01-12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425164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2021-01-12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6834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2021-01-12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387205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2021-01-12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987827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2021-01-12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377583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2021-01-12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636142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79A2640C-BE8C-4C25-8F57-602CDE1311D8}" type="datetimeFigureOut">
              <a:rPr lang="fr-CA" smtClean="0"/>
              <a:t>2021-01-12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84598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2021-01-12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911584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2021-01-12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232152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2021-01-12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797656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2021-01-12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435854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2021-01-12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989135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2021-01-12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703025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2021-01-12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155196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2021-01-12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348566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31000">
              <a:schemeClr val="bg1"/>
            </a:gs>
            <a:gs pos="100000">
              <a:schemeClr val="bg1"/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2640C-BE8C-4C25-8F57-602CDE1311D8}" type="datetimeFigureOut">
              <a:rPr lang="fr-CA" smtClean="0"/>
              <a:t>2021-01-12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17319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  <p:sldLayoutId id="2147484015" r:id="rId13"/>
    <p:sldLayoutId id="2147484016" r:id="rId14"/>
    <p:sldLayoutId id="2147484017" r:id="rId15"/>
    <p:sldLayoutId id="2147484018" r:id="rId16"/>
    <p:sldLayoutId id="2147484019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330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4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330.png"/><Relationship Id="rId10" Type="http://schemas.openxmlformats.org/officeDocument/2006/relationships/image" Target="../media/image37.png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2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41.png"/><Relationship Id="rId5" Type="http://schemas.openxmlformats.org/officeDocument/2006/relationships/image" Target="../media/image39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6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45.png"/><Relationship Id="rId5" Type="http://schemas.openxmlformats.org/officeDocument/2006/relationships/image" Target="../media/image39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15" Type="http://schemas.openxmlformats.org/officeDocument/2006/relationships/image" Target="../media/image120.png"/><Relationship Id="rId4" Type="http://schemas.openxmlformats.org/officeDocument/2006/relationships/slideLayout" Target="../slideLayouts/slideLayout2.xml"/><Relationship Id="rId14" Type="http://schemas.openxmlformats.org/officeDocument/2006/relationships/tags" Target="../tags/tag3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26.pn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25.png"/><Relationship Id="rId2" Type="http://schemas.openxmlformats.org/officeDocument/2006/relationships/tags" Target="../tags/tag11.xml"/><Relationship Id="rId16" Type="http://schemas.openxmlformats.org/officeDocument/2006/relationships/image" Target="../media/image27.png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11.xml"/><Relationship Id="rId5" Type="http://schemas.openxmlformats.org/officeDocument/2006/relationships/tags" Target="../tags/tag14.xml"/><Relationship Id="rId15" Type="http://schemas.openxmlformats.org/officeDocument/2006/relationships/tags" Target="../tags/tag16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3.xml"/><Relationship Id="rId9" Type="http://schemas.openxmlformats.org/officeDocument/2006/relationships/tags" Target="../tags/tag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tags" Target="../tags/tag20.xml"/><Relationship Id="rId18" Type="http://schemas.openxmlformats.org/officeDocument/2006/relationships/image" Target="../media/image30.png"/><Relationship Id="rId3" Type="http://schemas.openxmlformats.org/officeDocument/2006/relationships/tags" Target="../tags/tag21.xml"/><Relationship Id="rId21" Type="http://schemas.openxmlformats.org/officeDocument/2006/relationships/tags" Target="../tags/tag28.xml"/><Relationship Id="rId7" Type="http://schemas.openxmlformats.org/officeDocument/2006/relationships/tags" Target="../tags/tag25.xml"/><Relationship Id="rId12" Type="http://schemas.openxmlformats.org/officeDocument/2006/relationships/slideLayout" Target="../slideLayouts/slideLayout2.xml"/><Relationship Id="rId17" Type="http://schemas.openxmlformats.org/officeDocument/2006/relationships/tags" Target="../tags/tag24.xml"/><Relationship Id="rId2" Type="http://schemas.openxmlformats.org/officeDocument/2006/relationships/tags" Target="../tags/tag20.xml"/><Relationship Id="rId16" Type="http://schemas.openxmlformats.org/officeDocument/2006/relationships/image" Target="../media/image29.png"/><Relationship Id="rId20" Type="http://schemas.openxmlformats.org/officeDocument/2006/relationships/image" Target="../media/image31.pn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5" Type="http://schemas.openxmlformats.org/officeDocument/2006/relationships/tags" Target="../tags/tag23.xml"/><Relationship Id="rId15" Type="http://schemas.openxmlformats.org/officeDocument/2006/relationships/tags" Target="../tags/tag22.xml"/><Relationship Id="rId10" Type="http://schemas.openxmlformats.org/officeDocument/2006/relationships/tags" Target="../tags/tag28.xml"/><Relationship Id="rId19" Type="http://schemas.openxmlformats.org/officeDocument/2006/relationships/tags" Target="../tags/tag26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28.png"/><Relationship Id="rId22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F04BCEEB-5D68-47CD-AD0D-F14632C498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91" t="23391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1704883-D088-4683-A1FD-AEE53B33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6A21BE-F897-40C9-8638-CF8E292ECD9D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0322" y="4402667"/>
            <a:ext cx="8133478" cy="1293458"/>
          </a:xfrm>
        </p:spPr>
        <p:txBody>
          <a:bodyPr>
            <a:normAutofit fontScale="90000"/>
          </a:bodyPr>
          <a:lstStyle/>
          <a:p>
            <a:r>
              <a:rPr lang="fr-CA" sz="4800" b="1" dirty="0"/>
              <a:t>Introduction à la vitesse de réaction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C04EC1-26B9-40BD-84A6-B2C0A913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BAB74E2-5A82-47FD-BBB4-BFD47779F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C4FFB60-A034-4994-8F55-E38D4F31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9640A42-7BAE-4CF1-97A6-57385C4E8AD7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CA" sz="4000" b="1" dirty="0"/>
              <a:t>Chapitre 6</a:t>
            </a:r>
          </a:p>
          <a:p>
            <a:pPr algn="ctr">
              <a:spcAft>
                <a:spcPts val="600"/>
              </a:spcAft>
            </a:pPr>
            <a:r>
              <a:rPr lang="fr-CA" sz="3600" b="1" dirty="0"/>
              <a:t>p. 243 à 252</a:t>
            </a:r>
            <a:endParaRPr lang="fr-CA" sz="2000" b="1" dirty="0"/>
          </a:p>
        </p:txBody>
      </p:sp>
    </p:spTree>
    <p:extLst>
      <p:ext uri="{BB962C8B-B14F-4D97-AF65-F5344CB8AC3E}">
        <p14:creationId xmlns:p14="http://schemas.microsoft.com/office/powerpoint/2010/main" val="41733750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F8CC6B-9156-418F-AD24-C3F5D143429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b="1" dirty="0"/>
              <a:t>Interprétation graphique de la vitesse</a:t>
            </a:r>
          </a:p>
        </p:txBody>
      </p:sp>
      <p:sp>
        <p:nvSpPr>
          <p:cNvPr id="23" name="Titre 1">
            <a:extLst>
              <a:ext uri="{FF2B5EF4-FFF2-40B4-BE49-F238E27FC236}">
                <a16:creationId xmlns:a16="http://schemas.microsoft.com/office/drawing/2014/main" id="{B73DF935-5D1D-4F20-A013-736BF8569073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/>
              <a:t>Chapitre 6</a:t>
            </a:r>
          </a:p>
          <a:p>
            <a:pPr algn="ctr"/>
            <a:r>
              <a:rPr lang="fr-CA" sz="1600" b="1" dirty="0"/>
              <a:t>p.252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7DAC4916-C1F6-49C7-9C04-59646F0B76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4157" y="2152207"/>
                <a:ext cx="4840732" cy="4506447"/>
              </a:xfrm>
            </p:spPr>
            <p:txBody>
              <a:bodyPr anchor="ctr">
                <a:normAutofit fontScale="92500" lnSpcReduction="20000"/>
              </a:bodyPr>
              <a:lstStyle/>
              <a:p>
                <a:r>
                  <a:rPr lang="fr-CA" dirty="0"/>
                  <a:t>La vitesse moyenne (séquent) peut changer selon le temps:</a:t>
                </a:r>
              </a:p>
              <a:p>
                <a:pPr lvl="1"/>
                <a:r>
                  <a:rPr lang="fr-CA" dirty="0">
                    <a:solidFill>
                      <a:srgbClr val="00B0F0"/>
                    </a:solidFill>
                  </a:rPr>
                  <a:t>La vitesse de la réaction du peroxyde durant la première minute: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fr-CA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fr-CA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|"/>
                        <m:endChr m:val="|"/>
                        <m:ctrlPr>
                          <a:rPr lang="fr-CA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CA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l-GR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CA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fr-CA" b="0" i="1" baseline="-2500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fr-CA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fr-CA" i="1" baseline="-2500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num>
                          <m:den>
                            <m:r>
                              <m:rPr>
                                <m:sty m:val="p"/>
                              </m:rPr>
                              <a:rPr lang="el-GR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fr-CA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e>
                    </m:d>
                  </m:oMath>
                </a14:m>
                <a:endParaRPr lang="fr-CA" dirty="0">
                  <a:solidFill>
                    <a:srgbClr val="00B0F0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fr-CA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fr-CA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|"/>
                        <m:endChr m:val="|"/>
                        <m:ctrlPr>
                          <a:rPr lang="fr-CA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CA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fr-CA" b="0" i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0,70</m:t>
                            </m:r>
                            <m:r>
                              <m:rPr>
                                <m:nor/>
                              </m:rPr>
                              <a:rPr lang="fr-CA" dirty="0">
                                <a:solidFill>
                                  <a:srgbClr val="00B0F0"/>
                                </a:solidFill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fr-CA" b="1" i="1" dirty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CA" b="1" i="1" dirty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𝒎𝒐𝒍</m:t>
                                </m:r>
                              </m:num>
                              <m:den>
                                <m:r>
                                  <a:rPr lang="fr-CA" b="1" i="1" dirty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</m:den>
                            </m:f>
                            <m:r>
                              <a:rPr lang="fr-CA" b="0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CA" i="1" dirty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r>
                              <a:rPr lang="fr-CA" b="0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fr-CA" b="0" i="0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0,88</m:t>
                            </m:r>
                            <m:r>
                              <m:rPr>
                                <m:nor/>
                              </m:rPr>
                              <a:rPr lang="fr-CA" b="1" dirty="0">
                                <a:solidFill>
                                  <a:srgbClr val="00B0F0"/>
                                </a:solidFill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fr-CA" b="1" i="1" dirty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CA" b="1" i="1" dirty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𝒎𝒐𝒍</m:t>
                                </m:r>
                              </m:num>
                              <m:den>
                                <m:r>
                                  <a:rPr lang="fr-CA" b="1" i="1" dirty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</m:den>
                            </m:f>
                          </m:num>
                          <m:den>
                            <m:r>
                              <m:rPr>
                                <m:nor/>
                              </m:rPr>
                              <a:rPr lang="fr-CA" b="0" i="0" dirty="0" smtClean="0">
                                <a:solidFill>
                                  <a:srgbClr val="00B0F0"/>
                                </a:solidFill>
                              </a:rPr>
                              <m:t>60</m:t>
                            </m:r>
                            <m:r>
                              <m:rPr>
                                <m:nor/>
                              </m:rPr>
                              <a:rPr lang="fr-CA" b="0" i="0" dirty="0" smtClean="0">
                                <a:solidFill>
                                  <a:srgbClr val="00B0F0"/>
                                </a:solidFill>
                              </a:rPr>
                              <m:t>s</m:t>
                            </m:r>
                            <m:r>
                              <m:rPr>
                                <m:nor/>
                              </m:rPr>
                              <a:rPr lang="fr-CA" b="0" i="0" dirty="0" smtClean="0">
                                <a:solidFill>
                                  <a:srgbClr val="00B0F0"/>
                                </a:solidFill>
                              </a:rPr>
                              <m:t> − 0</m:t>
                            </m:r>
                            <m:r>
                              <m:rPr>
                                <m:nor/>
                              </m:rPr>
                              <a:rPr lang="fr-CA" b="0" i="0" dirty="0" smtClean="0">
                                <a:solidFill>
                                  <a:srgbClr val="00B0F0"/>
                                </a:solidFill>
                              </a:rPr>
                              <m:t>s</m:t>
                            </m:r>
                          </m:den>
                        </m:f>
                      </m:e>
                    </m:d>
                  </m:oMath>
                </a14:m>
                <a:endParaRPr lang="fr-CA" dirty="0">
                  <a:solidFill>
                    <a:srgbClr val="00B0F0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fr-CA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fr-CA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=0,0030</m:t>
                    </m:r>
                    <m:f>
                      <m:fPr>
                        <m:ctrlPr>
                          <a:rPr lang="fr-CA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𝑚𝑜𝑙</m:t>
                        </m:r>
                      </m:num>
                      <m:den>
                        <m:r>
                          <a:rPr lang="fr-CA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fr-CA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fr-CA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fr-CA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CA" dirty="0">
                    <a:solidFill>
                      <a:srgbClr val="00B0F0"/>
                    </a:solidFill>
                  </a:rPr>
                  <a:t> </a:t>
                </a:r>
                <a:endParaRPr lang="fr-CA" dirty="0"/>
              </a:p>
              <a:p>
                <a:pPr lvl="1"/>
                <a:r>
                  <a:rPr lang="fr-CA" dirty="0">
                    <a:solidFill>
                      <a:srgbClr val="92D050"/>
                    </a:solidFill>
                  </a:rPr>
                  <a:t>La vitesse de la réaction du peroxyde entre la 9</a:t>
                </a:r>
                <a:r>
                  <a:rPr lang="fr-CA" baseline="30000" dirty="0">
                    <a:solidFill>
                      <a:srgbClr val="92D050"/>
                    </a:solidFill>
                  </a:rPr>
                  <a:t>e</a:t>
                </a:r>
                <a:r>
                  <a:rPr lang="fr-CA" dirty="0">
                    <a:solidFill>
                      <a:srgbClr val="92D050"/>
                    </a:solidFill>
                  </a:rPr>
                  <a:t> et 10</a:t>
                </a:r>
                <a:r>
                  <a:rPr lang="fr-CA" baseline="30000" dirty="0">
                    <a:solidFill>
                      <a:srgbClr val="92D050"/>
                    </a:solidFill>
                  </a:rPr>
                  <a:t>e</a:t>
                </a:r>
                <a:r>
                  <a:rPr lang="fr-CA" dirty="0">
                    <a:solidFill>
                      <a:srgbClr val="92D050"/>
                    </a:solidFill>
                  </a:rPr>
                  <a:t> minute: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fr-CA" i="1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fr-CA" i="1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|"/>
                        <m:endChr m:val="|"/>
                        <m:ctrlPr>
                          <a:rPr lang="fr-CA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CA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l-GR" i="1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CA" i="1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fr-CA" i="1" baseline="-25000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fr-CA" i="1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fr-CA" i="1" baseline="-25000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num>
                          <m:den>
                            <m:r>
                              <m:rPr>
                                <m:sty m:val="p"/>
                              </m:rPr>
                              <a:rPr lang="el-GR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fr-CA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e>
                    </m:d>
                  </m:oMath>
                </a14:m>
                <a:endParaRPr lang="fr-CA" dirty="0">
                  <a:solidFill>
                    <a:srgbClr val="92D050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fr-CA" i="1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fr-CA" i="1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|"/>
                        <m:endChr m:val="|"/>
                        <m:ctrlPr>
                          <a:rPr lang="fr-CA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CA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fr-CA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0,0</m:t>
                            </m:r>
                            <m:r>
                              <m:rPr>
                                <m:nor/>
                              </m:rPr>
                              <a:rPr lang="fr-CA" b="0" i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m:rPr>
                                <m:nor/>
                              </m:rPr>
                              <a:rPr lang="fr-CA" dirty="0">
                                <a:solidFill>
                                  <a:srgbClr val="92D050"/>
                                </a:solidFill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fr-CA" b="1" i="1" dirty="0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CA" b="1" i="1" dirty="0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  <m:t>𝒎𝒐𝒍</m:t>
                                </m:r>
                              </m:num>
                              <m:den>
                                <m:r>
                                  <a:rPr lang="fr-CA" b="1" i="1" dirty="0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</m:den>
                            </m:f>
                            <m:r>
                              <a:rPr lang="fr-CA" i="1" dirty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  − </m:t>
                            </m:r>
                            <m:r>
                              <m:rPr>
                                <m:nor/>
                              </m:rPr>
                              <a:rPr lang="fr-CA" dirty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0,</m:t>
                            </m:r>
                            <m:r>
                              <m:rPr>
                                <m:nor/>
                              </m:rPr>
                              <a:rPr lang="fr-CA" b="1" i="0" dirty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  <m:r>
                              <m:rPr>
                                <m:nor/>
                              </m:rPr>
                              <a:rPr lang="fr-CA" b="1" dirty="0">
                                <a:solidFill>
                                  <a:srgbClr val="92D050"/>
                                </a:solidFill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fr-CA" b="1" i="1" dirty="0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CA" b="1" i="1" dirty="0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  <m:t>𝒎𝒐𝒍</m:t>
                                </m:r>
                              </m:num>
                              <m:den>
                                <m:r>
                                  <a:rPr lang="fr-CA" b="1" i="1" dirty="0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</m:den>
                            </m:f>
                          </m:num>
                          <m:den>
                            <m:r>
                              <m:rPr>
                                <m:nor/>
                              </m:rPr>
                              <a:rPr lang="fr-CA" dirty="0">
                                <a:solidFill>
                                  <a:srgbClr val="92D050"/>
                                </a:solidFill>
                              </a:rPr>
                              <m:t>60</m:t>
                            </m:r>
                            <m:r>
                              <m:rPr>
                                <m:nor/>
                              </m:rPr>
                              <a:rPr lang="fr-CA" b="0" i="0" dirty="0" smtClean="0">
                                <a:solidFill>
                                  <a:srgbClr val="92D050"/>
                                </a:solidFill>
                              </a:rPr>
                              <m:t>0</m:t>
                            </m:r>
                            <m:r>
                              <m:rPr>
                                <m:nor/>
                              </m:rPr>
                              <a:rPr lang="fr-CA" dirty="0">
                                <a:solidFill>
                                  <a:srgbClr val="92D050"/>
                                </a:solidFill>
                              </a:rPr>
                              <m:t>s</m:t>
                            </m:r>
                            <m:r>
                              <m:rPr>
                                <m:nor/>
                              </m:rPr>
                              <a:rPr lang="fr-CA" dirty="0">
                                <a:solidFill>
                                  <a:srgbClr val="92D050"/>
                                </a:solidFill>
                              </a:rPr>
                              <m:t> − 540</m:t>
                            </m:r>
                            <m:r>
                              <m:rPr>
                                <m:nor/>
                              </m:rPr>
                              <a:rPr lang="fr-CA" dirty="0">
                                <a:solidFill>
                                  <a:srgbClr val="92D050"/>
                                </a:solidFill>
                              </a:rPr>
                              <m:t>s</m:t>
                            </m:r>
                          </m:den>
                        </m:f>
                      </m:e>
                    </m:d>
                  </m:oMath>
                </a14:m>
                <a:endParaRPr lang="fr-CA" dirty="0">
                  <a:solidFill>
                    <a:srgbClr val="92D050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fr-CA" i="1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fr-CA" i="1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=0,0005</m:t>
                    </m:r>
                    <m:f>
                      <m:fPr>
                        <m:ctrlPr>
                          <a:rPr lang="fr-CA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𝑚𝑜𝑙</m:t>
                        </m:r>
                      </m:num>
                      <m:den>
                        <m:r>
                          <a:rPr lang="fr-CA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fr-CA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fr-CA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fr-CA" i="1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CA" dirty="0">
                    <a:solidFill>
                      <a:srgbClr val="92D05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7DAC4916-C1F6-49C7-9C04-59646F0B76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4157" y="2152207"/>
                <a:ext cx="4840732" cy="4506447"/>
              </a:xfrm>
              <a:blipFill>
                <a:blip r:embed="rId4"/>
                <a:stretch>
                  <a:fillRect l="-1385" t="-1894" r="-2393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Forme libre : forme 21">
            <a:extLst>
              <a:ext uri="{FF2B5EF4-FFF2-40B4-BE49-F238E27FC236}">
                <a16:creationId xmlns:a16="http://schemas.microsoft.com/office/drawing/2014/main" id="{CE4EC426-BD2A-4A2D-B15D-DF339BBAF48D}"/>
              </a:ext>
            </a:extLst>
          </p:cNvPr>
          <p:cNvSpPr/>
          <p:nvPr/>
        </p:nvSpPr>
        <p:spPr>
          <a:xfrm>
            <a:off x="6054290" y="3262964"/>
            <a:ext cx="5188017" cy="2598821"/>
          </a:xfrm>
          <a:custGeom>
            <a:avLst/>
            <a:gdLst>
              <a:gd name="connsiteX0" fmla="*/ 0 w 5188017"/>
              <a:gd name="connsiteY0" fmla="*/ 0 h 2598821"/>
              <a:gd name="connsiteX1" fmla="*/ 1828800 w 5188017"/>
              <a:gd name="connsiteY1" fmla="*/ 1905802 h 2598821"/>
              <a:gd name="connsiteX2" fmla="*/ 5188017 w 5188017"/>
              <a:gd name="connsiteY2" fmla="*/ 2598821 h 2598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88017" h="2598821">
                <a:moveTo>
                  <a:pt x="0" y="0"/>
                </a:moveTo>
                <a:cubicBezTo>
                  <a:pt x="482065" y="736332"/>
                  <a:pt x="964131" y="1472665"/>
                  <a:pt x="1828800" y="1905802"/>
                </a:cubicBezTo>
                <a:cubicBezTo>
                  <a:pt x="2693470" y="2338939"/>
                  <a:pt x="3940743" y="2468880"/>
                  <a:pt x="5188017" y="2598821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BE197D72-15B2-44A0-9ABB-6B1013C13499}"/>
              </a:ext>
            </a:extLst>
          </p:cNvPr>
          <p:cNvGrpSpPr/>
          <p:nvPr/>
        </p:nvGrpSpPr>
        <p:grpSpPr>
          <a:xfrm>
            <a:off x="4962039" y="2152207"/>
            <a:ext cx="7229961" cy="4706166"/>
            <a:chOff x="4962039" y="2152207"/>
            <a:chExt cx="7229961" cy="4706166"/>
          </a:xfrm>
        </p:grpSpPr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5E853239-DD27-4251-B10B-CEC8BAA4CA7E}"/>
                </a:ext>
              </a:extLst>
            </p:cNvPr>
            <p:cNvGrpSpPr/>
            <p:nvPr/>
          </p:nvGrpSpPr>
          <p:grpSpPr>
            <a:xfrm>
              <a:off x="4962039" y="2152207"/>
              <a:ext cx="7229961" cy="4706166"/>
              <a:chOff x="1190849" y="2257301"/>
              <a:chExt cx="10541304" cy="4706166"/>
            </a:xfrm>
          </p:grpSpPr>
          <p:grpSp>
            <p:nvGrpSpPr>
              <p:cNvPr id="34" name="Groupe 33">
                <a:extLst>
                  <a:ext uri="{FF2B5EF4-FFF2-40B4-BE49-F238E27FC236}">
                    <a16:creationId xmlns:a16="http://schemas.microsoft.com/office/drawing/2014/main" id="{7D1F1152-14AF-4A00-972F-A87815F77D63}"/>
                  </a:ext>
                </a:extLst>
              </p:cNvPr>
              <p:cNvGrpSpPr/>
              <p:nvPr/>
            </p:nvGrpSpPr>
            <p:grpSpPr>
              <a:xfrm>
                <a:off x="2748617" y="2788118"/>
                <a:ext cx="8468970" cy="3503400"/>
                <a:chOff x="2483879" y="1222523"/>
                <a:chExt cx="8360385" cy="5037597"/>
              </a:xfrm>
            </p:grpSpPr>
            <p:cxnSp>
              <p:nvCxnSpPr>
                <p:cNvPr id="54" name="Connecteur droit avec flèche 53">
                  <a:extLst>
                    <a:ext uri="{FF2B5EF4-FFF2-40B4-BE49-F238E27FC236}">
                      <a16:creationId xmlns:a16="http://schemas.microsoft.com/office/drawing/2014/main" id="{0555564F-0C15-4EF6-971D-46BC0C742D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483879" y="1222523"/>
                  <a:ext cx="15034" cy="5037596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Connecteur droit avec flèche 54">
                  <a:extLst>
                    <a:ext uri="{FF2B5EF4-FFF2-40B4-BE49-F238E27FC236}">
                      <a16:creationId xmlns:a16="http://schemas.microsoft.com/office/drawing/2014/main" id="{A48CAAD7-B24E-48AE-A9D6-DAA3DD0E886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483879" y="6260119"/>
                  <a:ext cx="8360385" cy="1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ZoneTexte 34">
                    <a:extLst>
                      <a:ext uri="{FF2B5EF4-FFF2-40B4-BE49-F238E27FC236}">
                        <a16:creationId xmlns:a16="http://schemas.microsoft.com/office/drawing/2014/main" id="{0042102D-47F1-41A9-89BD-BEC32258ED7A}"/>
                      </a:ext>
                    </a:extLst>
                  </p:cNvPr>
                  <p:cNvSpPr txBox="1"/>
                  <p:nvPr/>
                </p:nvSpPr>
                <p:spPr>
                  <a:xfrm>
                    <a:off x="1190849" y="2788118"/>
                    <a:ext cx="1488399" cy="36099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CA" sz="1200" b="1" dirty="0"/>
                      <a:t>[H</a:t>
                    </a:r>
                    <a:r>
                      <a:rPr lang="fr-CA" sz="1200" b="1" baseline="-25000" dirty="0"/>
                      <a:t>2</a:t>
                    </a:r>
                    <a:r>
                      <a:rPr lang="fr-CA" sz="1200" b="1" dirty="0"/>
                      <a:t>O</a:t>
                    </a:r>
                    <a:r>
                      <a:rPr lang="fr-CA" sz="1200" b="1" baseline="-25000" dirty="0"/>
                      <a:t>2</a:t>
                    </a:r>
                    <a:r>
                      <a:rPr lang="fr-CA" sz="1200" b="1" dirty="0"/>
                      <a:t>] (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fr-CA" sz="1200" b="1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CA" sz="1200" b="1" i="1" dirty="0">
                                <a:latin typeface="Cambria Math" panose="02040503050406030204" pitchFamily="18" charset="0"/>
                              </a:rPr>
                              <m:t>𝒎𝒐𝒍</m:t>
                            </m:r>
                          </m:num>
                          <m:den>
                            <m:r>
                              <a:rPr lang="fr-CA" sz="1200" b="1" i="1" dirty="0">
                                <a:latin typeface="Cambria Math" panose="02040503050406030204" pitchFamily="18" charset="0"/>
                              </a:rPr>
                              <m:t>𝑳</m:t>
                            </m:r>
                          </m:den>
                        </m:f>
                      </m:oMath>
                    </a14:m>
                    <a:r>
                      <a:rPr lang="fr-CA" sz="1200" b="1" dirty="0"/>
                      <a:t>)</a:t>
                    </a:r>
                  </a:p>
                </p:txBody>
              </p:sp>
            </mc:Choice>
            <mc:Fallback xmlns="">
              <p:sp>
                <p:nvSpPr>
                  <p:cNvPr id="35" name="ZoneTexte 34">
                    <a:extLst>
                      <a:ext uri="{FF2B5EF4-FFF2-40B4-BE49-F238E27FC236}">
                        <a16:creationId xmlns:a16="http://schemas.microsoft.com/office/drawing/2014/main" id="{0042102D-47F1-41A9-89BD-BEC32258ED7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90849" y="2788118"/>
                    <a:ext cx="1488399" cy="360996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599" b="-1695"/>
                    </a:stretch>
                  </a:blipFill>
                </p:spPr>
                <p:txBody>
                  <a:bodyPr/>
                  <a:lstStyle/>
                  <a:p>
                    <a:r>
                      <a:rPr lang="fr-C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8D6CC760-D727-4D3A-8147-2B3F5ED251AF}"/>
                  </a:ext>
                </a:extLst>
              </p:cNvPr>
              <p:cNvSpPr txBox="1"/>
              <p:nvPr/>
            </p:nvSpPr>
            <p:spPr>
              <a:xfrm>
                <a:off x="8797087" y="6686468"/>
                <a:ext cx="29350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CA" sz="1200" b="1" dirty="0"/>
                  <a:t>Temps (min)</a:t>
                </a:r>
              </a:p>
            </p:txBody>
          </p:sp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6BEB61DF-49AF-4403-B081-60094B5246FB}"/>
                  </a:ext>
                </a:extLst>
              </p:cNvPr>
              <p:cNvSpPr txBox="1"/>
              <p:nvPr/>
            </p:nvSpPr>
            <p:spPr>
              <a:xfrm>
                <a:off x="2748616" y="2257301"/>
                <a:ext cx="85698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b="1" dirty="0"/>
                  <a:t>6.8: La concentration de H</a:t>
                </a:r>
                <a:r>
                  <a:rPr lang="fr-CA" b="1" baseline="-25000" dirty="0"/>
                  <a:t>2</a:t>
                </a:r>
                <a:r>
                  <a:rPr lang="fr-CA" b="1" dirty="0"/>
                  <a:t>O</a:t>
                </a:r>
                <a:r>
                  <a:rPr lang="fr-CA" b="1" baseline="-25000" dirty="0"/>
                  <a:t>2</a:t>
                </a:r>
                <a:r>
                  <a:rPr lang="fr-CA" b="1" dirty="0"/>
                  <a:t> en fonction du temps</a:t>
                </a:r>
                <a:endParaRPr lang="fr-CA" b="1" baseline="-25000" dirty="0"/>
              </a:p>
            </p:txBody>
          </p:sp>
        </p:grpSp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id="{D07B4ED8-53E4-43F4-B3C8-67FCF18AB12F}"/>
                </a:ext>
              </a:extLst>
            </p:cNvPr>
            <p:cNvGrpSpPr/>
            <p:nvPr/>
          </p:nvGrpSpPr>
          <p:grpSpPr>
            <a:xfrm>
              <a:off x="5412133" y="5741101"/>
              <a:ext cx="648573" cy="307777"/>
              <a:chOff x="5414796" y="5782300"/>
              <a:chExt cx="648573" cy="307777"/>
            </a:xfrm>
          </p:grpSpPr>
          <p:cxnSp>
            <p:nvCxnSpPr>
              <p:cNvPr id="16" name="Connecteur droit 15">
                <a:extLst>
                  <a:ext uri="{FF2B5EF4-FFF2-40B4-BE49-F238E27FC236}">
                    <a16:creationId xmlns:a16="http://schemas.microsoft.com/office/drawing/2014/main" id="{794AB1FA-B14F-4BA2-BDD4-21F5EFDABFA0}"/>
                  </a:ext>
                </a:extLst>
              </p:cNvPr>
              <p:cNvCxnSpPr/>
              <p:nvPr/>
            </p:nvCxnSpPr>
            <p:spPr>
              <a:xfrm>
                <a:off x="5867655" y="5936189"/>
                <a:ext cx="17325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9DEA9886-1799-440C-9560-6937AB607D8F}"/>
                  </a:ext>
                </a:extLst>
              </p:cNvPr>
              <p:cNvSpPr txBox="1"/>
              <p:nvPr/>
            </p:nvSpPr>
            <p:spPr>
              <a:xfrm>
                <a:off x="5414796" y="5782300"/>
                <a:ext cx="64857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1400" dirty="0"/>
                  <a:t>0,1</a:t>
                </a:r>
              </a:p>
            </p:txBody>
          </p:sp>
        </p:grpSp>
        <p:grpSp>
          <p:nvGrpSpPr>
            <p:cNvPr id="56" name="Groupe 55">
              <a:extLst>
                <a:ext uri="{FF2B5EF4-FFF2-40B4-BE49-F238E27FC236}">
                  <a16:creationId xmlns:a16="http://schemas.microsoft.com/office/drawing/2014/main" id="{017F1AD5-85F5-4E0C-B86B-541CA81ACE7F}"/>
                </a:ext>
              </a:extLst>
            </p:cNvPr>
            <p:cNvGrpSpPr/>
            <p:nvPr/>
          </p:nvGrpSpPr>
          <p:grpSpPr>
            <a:xfrm>
              <a:off x="5412129" y="5396406"/>
              <a:ext cx="648573" cy="307777"/>
              <a:chOff x="5414796" y="5782300"/>
              <a:chExt cx="648573" cy="307777"/>
            </a:xfrm>
          </p:grpSpPr>
          <p:cxnSp>
            <p:nvCxnSpPr>
              <p:cNvPr id="58" name="Connecteur droit 57">
                <a:extLst>
                  <a:ext uri="{FF2B5EF4-FFF2-40B4-BE49-F238E27FC236}">
                    <a16:creationId xmlns:a16="http://schemas.microsoft.com/office/drawing/2014/main" id="{11C207C8-B049-4147-97AF-5F71F4203D53}"/>
                  </a:ext>
                </a:extLst>
              </p:cNvPr>
              <p:cNvCxnSpPr/>
              <p:nvPr/>
            </p:nvCxnSpPr>
            <p:spPr>
              <a:xfrm>
                <a:off x="5867655" y="5936189"/>
                <a:ext cx="17325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ZoneTexte 58">
                <a:extLst>
                  <a:ext uri="{FF2B5EF4-FFF2-40B4-BE49-F238E27FC236}">
                    <a16:creationId xmlns:a16="http://schemas.microsoft.com/office/drawing/2014/main" id="{D8023D8E-E48E-4D30-9EEF-42FA6E1797E4}"/>
                  </a:ext>
                </a:extLst>
              </p:cNvPr>
              <p:cNvSpPr txBox="1"/>
              <p:nvPr/>
            </p:nvSpPr>
            <p:spPr>
              <a:xfrm>
                <a:off x="5414796" y="5782300"/>
                <a:ext cx="64857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1400" dirty="0"/>
                  <a:t>0,2</a:t>
                </a:r>
              </a:p>
            </p:txBody>
          </p:sp>
        </p:grpSp>
        <p:grpSp>
          <p:nvGrpSpPr>
            <p:cNvPr id="60" name="Groupe 59">
              <a:extLst>
                <a:ext uri="{FF2B5EF4-FFF2-40B4-BE49-F238E27FC236}">
                  <a16:creationId xmlns:a16="http://schemas.microsoft.com/office/drawing/2014/main" id="{5876871B-AAF3-49CD-B19E-0C7C45646AF3}"/>
                </a:ext>
              </a:extLst>
            </p:cNvPr>
            <p:cNvGrpSpPr/>
            <p:nvPr/>
          </p:nvGrpSpPr>
          <p:grpSpPr>
            <a:xfrm>
              <a:off x="5412129" y="5037385"/>
              <a:ext cx="648573" cy="307777"/>
              <a:chOff x="5414796" y="5782300"/>
              <a:chExt cx="648573" cy="307777"/>
            </a:xfrm>
          </p:grpSpPr>
          <p:cxnSp>
            <p:nvCxnSpPr>
              <p:cNvPr id="61" name="Connecteur droit 60">
                <a:extLst>
                  <a:ext uri="{FF2B5EF4-FFF2-40B4-BE49-F238E27FC236}">
                    <a16:creationId xmlns:a16="http://schemas.microsoft.com/office/drawing/2014/main" id="{15208BCA-A16E-4FBD-996E-32E7320FB4F5}"/>
                  </a:ext>
                </a:extLst>
              </p:cNvPr>
              <p:cNvCxnSpPr/>
              <p:nvPr/>
            </p:nvCxnSpPr>
            <p:spPr>
              <a:xfrm>
                <a:off x="5867655" y="5936189"/>
                <a:ext cx="17325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ZoneTexte 61">
                <a:extLst>
                  <a:ext uri="{FF2B5EF4-FFF2-40B4-BE49-F238E27FC236}">
                    <a16:creationId xmlns:a16="http://schemas.microsoft.com/office/drawing/2014/main" id="{036A3EE9-4D3A-4121-B726-251CDC134D03}"/>
                  </a:ext>
                </a:extLst>
              </p:cNvPr>
              <p:cNvSpPr txBox="1"/>
              <p:nvPr/>
            </p:nvSpPr>
            <p:spPr>
              <a:xfrm>
                <a:off x="5414796" y="5782300"/>
                <a:ext cx="64857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1400" dirty="0"/>
                  <a:t>0,3</a:t>
                </a:r>
              </a:p>
            </p:txBody>
          </p:sp>
        </p:grpSp>
        <p:grpSp>
          <p:nvGrpSpPr>
            <p:cNvPr id="63" name="Groupe 62">
              <a:extLst>
                <a:ext uri="{FF2B5EF4-FFF2-40B4-BE49-F238E27FC236}">
                  <a16:creationId xmlns:a16="http://schemas.microsoft.com/office/drawing/2014/main" id="{198A1C6A-C812-45FE-A1E1-D22D691D48ED}"/>
                </a:ext>
              </a:extLst>
            </p:cNvPr>
            <p:cNvGrpSpPr/>
            <p:nvPr/>
          </p:nvGrpSpPr>
          <p:grpSpPr>
            <a:xfrm>
              <a:off x="5412130" y="4678364"/>
              <a:ext cx="648573" cy="307777"/>
              <a:chOff x="5414796" y="5782300"/>
              <a:chExt cx="648573" cy="307777"/>
            </a:xfrm>
          </p:grpSpPr>
          <p:cxnSp>
            <p:nvCxnSpPr>
              <p:cNvPr id="64" name="Connecteur droit 63">
                <a:extLst>
                  <a:ext uri="{FF2B5EF4-FFF2-40B4-BE49-F238E27FC236}">
                    <a16:creationId xmlns:a16="http://schemas.microsoft.com/office/drawing/2014/main" id="{FB1D9438-E6EF-494B-A02E-6506A1FCAB7D}"/>
                  </a:ext>
                </a:extLst>
              </p:cNvPr>
              <p:cNvCxnSpPr/>
              <p:nvPr/>
            </p:nvCxnSpPr>
            <p:spPr>
              <a:xfrm>
                <a:off x="5867655" y="5936189"/>
                <a:ext cx="17325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ZoneTexte 64">
                <a:extLst>
                  <a:ext uri="{FF2B5EF4-FFF2-40B4-BE49-F238E27FC236}">
                    <a16:creationId xmlns:a16="http://schemas.microsoft.com/office/drawing/2014/main" id="{E4ABEE8F-6848-4D1B-9E1F-E918B791CC3E}"/>
                  </a:ext>
                </a:extLst>
              </p:cNvPr>
              <p:cNvSpPr txBox="1"/>
              <p:nvPr/>
            </p:nvSpPr>
            <p:spPr>
              <a:xfrm>
                <a:off x="5414796" y="5782300"/>
                <a:ext cx="64857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1400" dirty="0"/>
                  <a:t>0,4</a:t>
                </a:r>
              </a:p>
            </p:txBody>
          </p:sp>
        </p:grpSp>
        <p:grpSp>
          <p:nvGrpSpPr>
            <p:cNvPr id="66" name="Groupe 65">
              <a:extLst>
                <a:ext uri="{FF2B5EF4-FFF2-40B4-BE49-F238E27FC236}">
                  <a16:creationId xmlns:a16="http://schemas.microsoft.com/office/drawing/2014/main" id="{56897F11-55C9-4DD9-8348-F23F027A42D5}"/>
                </a:ext>
              </a:extLst>
            </p:cNvPr>
            <p:cNvGrpSpPr/>
            <p:nvPr/>
          </p:nvGrpSpPr>
          <p:grpSpPr>
            <a:xfrm>
              <a:off x="5412130" y="4362991"/>
              <a:ext cx="648573" cy="307777"/>
              <a:chOff x="5414796" y="5782300"/>
              <a:chExt cx="648573" cy="307777"/>
            </a:xfrm>
          </p:grpSpPr>
          <p:cxnSp>
            <p:nvCxnSpPr>
              <p:cNvPr id="67" name="Connecteur droit 66">
                <a:extLst>
                  <a:ext uri="{FF2B5EF4-FFF2-40B4-BE49-F238E27FC236}">
                    <a16:creationId xmlns:a16="http://schemas.microsoft.com/office/drawing/2014/main" id="{61C8B0F3-C784-43BC-8F0F-59FB9D6FCC6F}"/>
                  </a:ext>
                </a:extLst>
              </p:cNvPr>
              <p:cNvCxnSpPr/>
              <p:nvPr/>
            </p:nvCxnSpPr>
            <p:spPr>
              <a:xfrm>
                <a:off x="5867655" y="5936189"/>
                <a:ext cx="17325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ZoneTexte 67">
                <a:extLst>
                  <a:ext uri="{FF2B5EF4-FFF2-40B4-BE49-F238E27FC236}">
                    <a16:creationId xmlns:a16="http://schemas.microsoft.com/office/drawing/2014/main" id="{916728BB-6F91-41E8-A324-DE065BF65A0D}"/>
                  </a:ext>
                </a:extLst>
              </p:cNvPr>
              <p:cNvSpPr txBox="1"/>
              <p:nvPr/>
            </p:nvSpPr>
            <p:spPr>
              <a:xfrm>
                <a:off x="5414796" y="5782300"/>
                <a:ext cx="64857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1400" dirty="0"/>
                  <a:t>0,5</a:t>
                </a:r>
              </a:p>
            </p:txBody>
          </p:sp>
        </p:grpSp>
        <p:grpSp>
          <p:nvGrpSpPr>
            <p:cNvPr id="69" name="Groupe 68">
              <a:extLst>
                <a:ext uri="{FF2B5EF4-FFF2-40B4-BE49-F238E27FC236}">
                  <a16:creationId xmlns:a16="http://schemas.microsoft.com/office/drawing/2014/main" id="{BDFFC007-44B0-4C21-B4A9-17692E6426E3}"/>
                </a:ext>
              </a:extLst>
            </p:cNvPr>
            <p:cNvGrpSpPr/>
            <p:nvPr/>
          </p:nvGrpSpPr>
          <p:grpSpPr>
            <a:xfrm>
              <a:off x="5413970" y="4057758"/>
              <a:ext cx="648573" cy="307777"/>
              <a:chOff x="5414796" y="5782300"/>
              <a:chExt cx="648573" cy="307777"/>
            </a:xfrm>
          </p:grpSpPr>
          <p:cxnSp>
            <p:nvCxnSpPr>
              <p:cNvPr id="70" name="Connecteur droit 69">
                <a:extLst>
                  <a:ext uri="{FF2B5EF4-FFF2-40B4-BE49-F238E27FC236}">
                    <a16:creationId xmlns:a16="http://schemas.microsoft.com/office/drawing/2014/main" id="{A3FB18A1-18FD-442B-8E62-A7B02B874676}"/>
                  </a:ext>
                </a:extLst>
              </p:cNvPr>
              <p:cNvCxnSpPr/>
              <p:nvPr/>
            </p:nvCxnSpPr>
            <p:spPr>
              <a:xfrm>
                <a:off x="5867655" y="5936189"/>
                <a:ext cx="17325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ZoneTexte 70">
                <a:extLst>
                  <a:ext uri="{FF2B5EF4-FFF2-40B4-BE49-F238E27FC236}">
                    <a16:creationId xmlns:a16="http://schemas.microsoft.com/office/drawing/2014/main" id="{CF97D081-9022-45F7-A5EB-0B25B136CE8E}"/>
                  </a:ext>
                </a:extLst>
              </p:cNvPr>
              <p:cNvSpPr txBox="1"/>
              <p:nvPr/>
            </p:nvSpPr>
            <p:spPr>
              <a:xfrm>
                <a:off x="5414796" y="5782300"/>
                <a:ext cx="64857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1400" dirty="0"/>
                  <a:t>0,6</a:t>
                </a:r>
              </a:p>
            </p:txBody>
          </p:sp>
        </p:grpSp>
        <p:grpSp>
          <p:nvGrpSpPr>
            <p:cNvPr id="72" name="Groupe 71">
              <a:extLst>
                <a:ext uri="{FF2B5EF4-FFF2-40B4-BE49-F238E27FC236}">
                  <a16:creationId xmlns:a16="http://schemas.microsoft.com/office/drawing/2014/main" id="{C703FD14-0613-4B60-9D79-2FC5F96556BD}"/>
                </a:ext>
              </a:extLst>
            </p:cNvPr>
            <p:cNvGrpSpPr/>
            <p:nvPr/>
          </p:nvGrpSpPr>
          <p:grpSpPr>
            <a:xfrm>
              <a:off x="5412130" y="3752525"/>
              <a:ext cx="648573" cy="307777"/>
              <a:chOff x="5414796" y="5782300"/>
              <a:chExt cx="648573" cy="307777"/>
            </a:xfrm>
          </p:grpSpPr>
          <p:cxnSp>
            <p:nvCxnSpPr>
              <p:cNvPr id="73" name="Connecteur droit 72">
                <a:extLst>
                  <a:ext uri="{FF2B5EF4-FFF2-40B4-BE49-F238E27FC236}">
                    <a16:creationId xmlns:a16="http://schemas.microsoft.com/office/drawing/2014/main" id="{3B42C203-50CF-47E5-8545-74DD2166DD39}"/>
                  </a:ext>
                </a:extLst>
              </p:cNvPr>
              <p:cNvCxnSpPr/>
              <p:nvPr/>
            </p:nvCxnSpPr>
            <p:spPr>
              <a:xfrm>
                <a:off x="5867655" y="5936189"/>
                <a:ext cx="17325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ZoneTexte 73">
                <a:extLst>
                  <a:ext uri="{FF2B5EF4-FFF2-40B4-BE49-F238E27FC236}">
                    <a16:creationId xmlns:a16="http://schemas.microsoft.com/office/drawing/2014/main" id="{5D913626-F49E-4713-B22E-D19EA0C27C83}"/>
                  </a:ext>
                </a:extLst>
              </p:cNvPr>
              <p:cNvSpPr txBox="1"/>
              <p:nvPr/>
            </p:nvSpPr>
            <p:spPr>
              <a:xfrm>
                <a:off x="5414796" y="5782300"/>
                <a:ext cx="64857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1400" dirty="0"/>
                  <a:t>0,7</a:t>
                </a:r>
              </a:p>
            </p:txBody>
          </p:sp>
        </p:grpSp>
        <p:grpSp>
          <p:nvGrpSpPr>
            <p:cNvPr id="75" name="Groupe 74">
              <a:extLst>
                <a:ext uri="{FF2B5EF4-FFF2-40B4-BE49-F238E27FC236}">
                  <a16:creationId xmlns:a16="http://schemas.microsoft.com/office/drawing/2014/main" id="{F94734FD-347E-4088-ABD6-EFCAF1E8E5AD}"/>
                </a:ext>
              </a:extLst>
            </p:cNvPr>
            <p:cNvGrpSpPr/>
            <p:nvPr/>
          </p:nvGrpSpPr>
          <p:grpSpPr>
            <a:xfrm>
              <a:off x="5412131" y="3433546"/>
              <a:ext cx="648573" cy="307777"/>
              <a:chOff x="5414796" y="5782300"/>
              <a:chExt cx="648573" cy="307777"/>
            </a:xfrm>
          </p:grpSpPr>
          <p:cxnSp>
            <p:nvCxnSpPr>
              <p:cNvPr id="76" name="Connecteur droit 75">
                <a:extLst>
                  <a:ext uri="{FF2B5EF4-FFF2-40B4-BE49-F238E27FC236}">
                    <a16:creationId xmlns:a16="http://schemas.microsoft.com/office/drawing/2014/main" id="{A35D05DF-3FD6-492E-88BA-292438567D2E}"/>
                  </a:ext>
                </a:extLst>
              </p:cNvPr>
              <p:cNvCxnSpPr/>
              <p:nvPr/>
            </p:nvCxnSpPr>
            <p:spPr>
              <a:xfrm>
                <a:off x="5867655" y="5936189"/>
                <a:ext cx="17325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ZoneTexte 76">
                <a:extLst>
                  <a:ext uri="{FF2B5EF4-FFF2-40B4-BE49-F238E27FC236}">
                    <a16:creationId xmlns:a16="http://schemas.microsoft.com/office/drawing/2014/main" id="{4E41A676-3423-45D8-A5E1-4F37D4B562AE}"/>
                  </a:ext>
                </a:extLst>
              </p:cNvPr>
              <p:cNvSpPr txBox="1"/>
              <p:nvPr/>
            </p:nvSpPr>
            <p:spPr>
              <a:xfrm>
                <a:off x="5414796" y="5782300"/>
                <a:ext cx="64857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1400" dirty="0"/>
                  <a:t>0,8</a:t>
                </a:r>
              </a:p>
            </p:txBody>
          </p:sp>
        </p:grpSp>
        <p:grpSp>
          <p:nvGrpSpPr>
            <p:cNvPr id="78" name="Groupe 77">
              <a:extLst>
                <a:ext uri="{FF2B5EF4-FFF2-40B4-BE49-F238E27FC236}">
                  <a16:creationId xmlns:a16="http://schemas.microsoft.com/office/drawing/2014/main" id="{CBBB7E7A-F95A-4141-B77E-0D2DB874B798}"/>
                </a:ext>
              </a:extLst>
            </p:cNvPr>
            <p:cNvGrpSpPr/>
            <p:nvPr/>
          </p:nvGrpSpPr>
          <p:grpSpPr>
            <a:xfrm>
              <a:off x="5412132" y="3120999"/>
              <a:ext cx="648573" cy="307777"/>
              <a:chOff x="5414796" y="5782300"/>
              <a:chExt cx="648573" cy="307777"/>
            </a:xfrm>
          </p:grpSpPr>
          <p:cxnSp>
            <p:nvCxnSpPr>
              <p:cNvPr id="79" name="Connecteur droit 78">
                <a:extLst>
                  <a:ext uri="{FF2B5EF4-FFF2-40B4-BE49-F238E27FC236}">
                    <a16:creationId xmlns:a16="http://schemas.microsoft.com/office/drawing/2014/main" id="{75A5E83C-016E-4374-80CF-801E02635CA6}"/>
                  </a:ext>
                </a:extLst>
              </p:cNvPr>
              <p:cNvCxnSpPr/>
              <p:nvPr/>
            </p:nvCxnSpPr>
            <p:spPr>
              <a:xfrm>
                <a:off x="5867655" y="5936189"/>
                <a:ext cx="17325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ZoneTexte 79">
                <a:extLst>
                  <a:ext uri="{FF2B5EF4-FFF2-40B4-BE49-F238E27FC236}">
                    <a16:creationId xmlns:a16="http://schemas.microsoft.com/office/drawing/2014/main" id="{10BED8B5-D11E-40C7-90B2-A53E60C36EF2}"/>
                  </a:ext>
                </a:extLst>
              </p:cNvPr>
              <p:cNvSpPr txBox="1"/>
              <p:nvPr/>
            </p:nvSpPr>
            <p:spPr>
              <a:xfrm>
                <a:off x="5414796" y="5782300"/>
                <a:ext cx="64857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1400" dirty="0"/>
                  <a:t>0,9</a:t>
                </a:r>
              </a:p>
            </p:txBody>
          </p:sp>
        </p:grpSp>
        <p:grpSp>
          <p:nvGrpSpPr>
            <p:cNvPr id="93" name="Groupe 92">
              <a:extLst>
                <a:ext uri="{FF2B5EF4-FFF2-40B4-BE49-F238E27FC236}">
                  <a16:creationId xmlns:a16="http://schemas.microsoft.com/office/drawing/2014/main" id="{5FED7572-B961-4AFF-A06A-13833996897B}"/>
                </a:ext>
              </a:extLst>
            </p:cNvPr>
            <p:cNvGrpSpPr/>
            <p:nvPr/>
          </p:nvGrpSpPr>
          <p:grpSpPr>
            <a:xfrm rot="16200000">
              <a:off x="6247415" y="6277276"/>
              <a:ext cx="456935" cy="277000"/>
              <a:chOff x="5583975" y="5915136"/>
              <a:chExt cx="456935" cy="277000"/>
            </a:xfrm>
          </p:grpSpPr>
          <p:cxnSp>
            <p:nvCxnSpPr>
              <p:cNvPr id="94" name="Connecteur droit 93">
                <a:extLst>
                  <a:ext uri="{FF2B5EF4-FFF2-40B4-BE49-F238E27FC236}">
                    <a16:creationId xmlns:a16="http://schemas.microsoft.com/office/drawing/2014/main" id="{F49483E6-2A50-41DE-B09B-349BAD694901}"/>
                  </a:ext>
                </a:extLst>
              </p:cNvPr>
              <p:cNvCxnSpPr/>
              <p:nvPr/>
            </p:nvCxnSpPr>
            <p:spPr>
              <a:xfrm>
                <a:off x="5867655" y="6053635"/>
                <a:ext cx="17325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ZoneTexte 94">
                <a:extLst>
                  <a:ext uri="{FF2B5EF4-FFF2-40B4-BE49-F238E27FC236}">
                    <a16:creationId xmlns:a16="http://schemas.microsoft.com/office/drawing/2014/main" id="{D6A3B284-1823-4643-B8E1-0D296B2A0274}"/>
                  </a:ext>
                </a:extLst>
              </p:cNvPr>
              <p:cNvSpPr txBox="1"/>
              <p:nvPr/>
            </p:nvSpPr>
            <p:spPr>
              <a:xfrm rot="5400000">
                <a:off x="5599364" y="5899747"/>
                <a:ext cx="277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1400" dirty="0"/>
                  <a:t>1</a:t>
                </a:r>
              </a:p>
            </p:txBody>
          </p:sp>
        </p:grpSp>
        <p:grpSp>
          <p:nvGrpSpPr>
            <p:cNvPr id="120" name="Groupe 119">
              <a:extLst>
                <a:ext uri="{FF2B5EF4-FFF2-40B4-BE49-F238E27FC236}">
                  <a16:creationId xmlns:a16="http://schemas.microsoft.com/office/drawing/2014/main" id="{62E66F88-E8EB-4AAA-85EE-76957F394C95}"/>
                </a:ext>
              </a:extLst>
            </p:cNvPr>
            <p:cNvGrpSpPr/>
            <p:nvPr/>
          </p:nvGrpSpPr>
          <p:grpSpPr>
            <a:xfrm rot="16200000">
              <a:off x="6708019" y="6274926"/>
              <a:ext cx="456935" cy="277000"/>
              <a:chOff x="5583975" y="5797690"/>
              <a:chExt cx="456935" cy="277000"/>
            </a:xfrm>
          </p:grpSpPr>
          <p:cxnSp>
            <p:nvCxnSpPr>
              <p:cNvPr id="121" name="Connecteur droit 120">
                <a:extLst>
                  <a:ext uri="{FF2B5EF4-FFF2-40B4-BE49-F238E27FC236}">
                    <a16:creationId xmlns:a16="http://schemas.microsoft.com/office/drawing/2014/main" id="{A12E3C5E-9F4A-45AC-AF8B-665DB049D068}"/>
                  </a:ext>
                </a:extLst>
              </p:cNvPr>
              <p:cNvCxnSpPr/>
              <p:nvPr/>
            </p:nvCxnSpPr>
            <p:spPr>
              <a:xfrm>
                <a:off x="5867655" y="5936189"/>
                <a:ext cx="17325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" name="ZoneTexte 121">
                <a:extLst>
                  <a:ext uri="{FF2B5EF4-FFF2-40B4-BE49-F238E27FC236}">
                    <a16:creationId xmlns:a16="http://schemas.microsoft.com/office/drawing/2014/main" id="{7FCF27EB-6BEB-4F84-8B1C-CA30BF220E4B}"/>
                  </a:ext>
                </a:extLst>
              </p:cNvPr>
              <p:cNvSpPr txBox="1"/>
              <p:nvPr/>
            </p:nvSpPr>
            <p:spPr>
              <a:xfrm rot="5400000">
                <a:off x="5599364" y="5782301"/>
                <a:ext cx="277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1400" dirty="0"/>
                  <a:t>2</a:t>
                </a:r>
              </a:p>
            </p:txBody>
          </p:sp>
        </p:grpSp>
        <p:grpSp>
          <p:nvGrpSpPr>
            <p:cNvPr id="123" name="Groupe 122">
              <a:extLst>
                <a:ext uri="{FF2B5EF4-FFF2-40B4-BE49-F238E27FC236}">
                  <a16:creationId xmlns:a16="http://schemas.microsoft.com/office/drawing/2014/main" id="{1E671A26-D23E-40DA-A627-B1E096AFD832}"/>
                </a:ext>
              </a:extLst>
            </p:cNvPr>
            <p:cNvGrpSpPr/>
            <p:nvPr/>
          </p:nvGrpSpPr>
          <p:grpSpPr>
            <a:xfrm rot="16200000">
              <a:off x="7229759" y="6274927"/>
              <a:ext cx="456936" cy="277000"/>
              <a:chOff x="5583974" y="5797691"/>
              <a:chExt cx="456936" cy="277000"/>
            </a:xfrm>
          </p:grpSpPr>
          <p:cxnSp>
            <p:nvCxnSpPr>
              <p:cNvPr id="124" name="Connecteur droit 123">
                <a:extLst>
                  <a:ext uri="{FF2B5EF4-FFF2-40B4-BE49-F238E27FC236}">
                    <a16:creationId xmlns:a16="http://schemas.microsoft.com/office/drawing/2014/main" id="{4FA6CF55-E2AC-4C03-8F4D-48D0025AED2F}"/>
                  </a:ext>
                </a:extLst>
              </p:cNvPr>
              <p:cNvCxnSpPr/>
              <p:nvPr/>
            </p:nvCxnSpPr>
            <p:spPr>
              <a:xfrm>
                <a:off x="5867655" y="5936189"/>
                <a:ext cx="17325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" name="ZoneTexte 124">
                <a:extLst>
                  <a:ext uri="{FF2B5EF4-FFF2-40B4-BE49-F238E27FC236}">
                    <a16:creationId xmlns:a16="http://schemas.microsoft.com/office/drawing/2014/main" id="{34FF3D98-FC5C-4071-A906-9E5C560E54AA}"/>
                  </a:ext>
                </a:extLst>
              </p:cNvPr>
              <p:cNvSpPr txBox="1"/>
              <p:nvPr/>
            </p:nvSpPr>
            <p:spPr>
              <a:xfrm rot="5400000">
                <a:off x="5599363" y="5782302"/>
                <a:ext cx="277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1400" dirty="0"/>
                  <a:t>3</a:t>
                </a:r>
              </a:p>
            </p:txBody>
          </p:sp>
        </p:grpSp>
        <p:grpSp>
          <p:nvGrpSpPr>
            <p:cNvPr id="126" name="Groupe 125">
              <a:extLst>
                <a:ext uri="{FF2B5EF4-FFF2-40B4-BE49-F238E27FC236}">
                  <a16:creationId xmlns:a16="http://schemas.microsoft.com/office/drawing/2014/main" id="{A0B7309E-EE74-427C-A793-72803FBCAADD}"/>
                </a:ext>
              </a:extLst>
            </p:cNvPr>
            <p:cNvGrpSpPr/>
            <p:nvPr/>
          </p:nvGrpSpPr>
          <p:grpSpPr>
            <a:xfrm rot="16200000">
              <a:off x="7758861" y="6291687"/>
              <a:ext cx="456935" cy="277000"/>
              <a:chOff x="5583975" y="5797690"/>
              <a:chExt cx="456935" cy="277000"/>
            </a:xfrm>
          </p:grpSpPr>
          <p:cxnSp>
            <p:nvCxnSpPr>
              <p:cNvPr id="127" name="Connecteur droit 126">
                <a:extLst>
                  <a:ext uri="{FF2B5EF4-FFF2-40B4-BE49-F238E27FC236}">
                    <a16:creationId xmlns:a16="http://schemas.microsoft.com/office/drawing/2014/main" id="{E95DD211-4B27-4445-992B-F3A67C5C2653}"/>
                  </a:ext>
                </a:extLst>
              </p:cNvPr>
              <p:cNvCxnSpPr/>
              <p:nvPr/>
            </p:nvCxnSpPr>
            <p:spPr>
              <a:xfrm>
                <a:off x="5867655" y="5936189"/>
                <a:ext cx="17325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ZoneTexte 127">
                <a:extLst>
                  <a:ext uri="{FF2B5EF4-FFF2-40B4-BE49-F238E27FC236}">
                    <a16:creationId xmlns:a16="http://schemas.microsoft.com/office/drawing/2014/main" id="{5B58543A-B0D6-4EEF-8072-59758F4D5B0A}"/>
                  </a:ext>
                </a:extLst>
              </p:cNvPr>
              <p:cNvSpPr txBox="1"/>
              <p:nvPr/>
            </p:nvSpPr>
            <p:spPr>
              <a:xfrm rot="5400000">
                <a:off x="5599364" y="5782301"/>
                <a:ext cx="277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1400" dirty="0"/>
                  <a:t>4</a:t>
                </a:r>
              </a:p>
            </p:txBody>
          </p:sp>
        </p:grpSp>
        <p:grpSp>
          <p:nvGrpSpPr>
            <p:cNvPr id="129" name="Groupe 128">
              <a:extLst>
                <a:ext uri="{FF2B5EF4-FFF2-40B4-BE49-F238E27FC236}">
                  <a16:creationId xmlns:a16="http://schemas.microsoft.com/office/drawing/2014/main" id="{D90F1FE6-8523-44B8-BA79-3B48240597F7}"/>
                </a:ext>
              </a:extLst>
            </p:cNvPr>
            <p:cNvGrpSpPr/>
            <p:nvPr/>
          </p:nvGrpSpPr>
          <p:grpSpPr>
            <a:xfrm rot="16200000">
              <a:off x="8285498" y="6291387"/>
              <a:ext cx="456935" cy="277000"/>
              <a:chOff x="5583975" y="5797690"/>
              <a:chExt cx="456935" cy="277000"/>
            </a:xfrm>
          </p:grpSpPr>
          <p:cxnSp>
            <p:nvCxnSpPr>
              <p:cNvPr id="130" name="Connecteur droit 129">
                <a:extLst>
                  <a:ext uri="{FF2B5EF4-FFF2-40B4-BE49-F238E27FC236}">
                    <a16:creationId xmlns:a16="http://schemas.microsoft.com/office/drawing/2014/main" id="{C997687F-A86C-4F51-B3C8-FEDA8D6AFD42}"/>
                  </a:ext>
                </a:extLst>
              </p:cNvPr>
              <p:cNvCxnSpPr/>
              <p:nvPr/>
            </p:nvCxnSpPr>
            <p:spPr>
              <a:xfrm>
                <a:off x="5867655" y="5936189"/>
                <a:ext cx="17325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" name="ZoneTexte 130">
                <a:extLst>
                  <a:ext uri="{FF2B5EF4-FFF2-40B4-BE49-F238E27FC236}">
                    <a16:creationId xmlns:a16="http://schemas.microsoft.com/office/drawing/2014/main" id="{A6B0A597-D98C-49FD-BC5E-FA0DC4E01FB0}"/>
                  </a:ext>
                </a:extLst>
              </p:cNvPr>
              <p:cNvSpPr txBox="1"/>
              <p:nvPr/>
            </p:nvSpPr>
            <p:spPr>
              <a:xfrm rot="5400000">
                <a:off x="5599364" y="5782301"/>
                <a:ext cx="277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1400" dirty="0"/>
                  <a:t>5</a:t>
                </a:r>
              </a:p>
            </p:txBody>
          </p:sp>
        </p:grpSp>
        <p:grpSp>
          <p:nvGrpSpPr>
            <p:cNvPr id="132" name="Groupe 131">
              <a:extLst>
                <a:ext uri="{FF2B5EF4-FFF2-40B4-BE49-F238E27FC236}">
                  <a16:creationId xmlns:a16="http://schemas.microsoft.com/office/drawing/2014/main" id="{7BE23369-0D64-4300-BCBC-95EF6B90AAB2}"/>
                </a:ext>
              </a:extLst>
            </p:cNvPr>
            <p:cNvGrpSpPr/>
            <p:nvPr/>
          </p:nvGrpSpPr>
          <p:grpSpPr>
            <a:xfrm rot="16200000">
              <a:off x="8827562" y="6277273"/>
              <a:ext cx="456935" cy="277000"/>
              <a:chOff x="5583975" y="5797690"/>
              <a:chExt cx="456935" cy="277000"/>
            </a:xfrm>
          </p:grpSpPr>
          <p:cxnSp>
            <p:nvCxnSpPr>
              <p:cNvPr id="133" name="Connecteur droit 132">
                <a:extLst>
                  <a:ext uri="{FF2B5EF4-FFF2-40B4-BE49-F238E27FC236}">
                    <a16:creationId xmlns:a16="http://schemas.microsoft.com/office/drawing/2014/main" id="{A866F7F0-544B-4CA8-8AD1-32BF951B7BF2}"/>
                  </a:ext>
                </a:extLst>
              </p:cNvPr>
              <p:cNvCxnSpPr/>
              <p:nvPr/>
            </p:nvCxnSpPr>
            <p:spPr>
              <a:xfrm>
                <a:off x="5867655" y="5936189"/>
                <a:ext cx="17325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" name="ZoneTexte 133">
                <a:extLst>
                  <a:ext uri="{FF2B5EF4-FFF2-40B4-BE49-F238E27FC236}">
                    <a16:creationId xmlns:a16="http://schemas.microsoft.com/office/drawing/2014/main" id="{CF83597D-07C3-4905-84EE-5E5553C6A6DD}"/>
                  </a:ext>
                </a:extLst>
              </p:cNvPr>
              <p:cNvSpPr txBox="1"/>
              <p:nvPr/>
            </p:nvSpPr>
            <p:spPr>
              <a:xfrm rot="5400000">
                <a:off x="5599364" y="5782301"/>
                <a:ext cx="277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1400" dirty="0"/>
                  <a:t>6</a:t>
                </a:r>
              </a:p>
            </p:txBody>
          </p:sp>
        </p:grpSp>
        <p:grpSp>
          <p:nvGrpSpPr>
            <p:cNvPr id="135" name="Groupe 134">
              <a:extLst>
                <a:ext uri="{FF2B5EF4-FFF2-40B4-BE49-F238E27FC236}">
                  <a16:creationId xmlns:a16="http://schemas.microsoft.com/office/drawing/2014/main" id="{68A03F82-BB11-4301-8E85-7D25B7BA9DF5}"/>
                </a:ext>
              </a:extLst>
            </p:cNvPr>
            <p:cNvGrpSpPr/>
            <p:nvPr/>
          </p:nvGrpSpPr>
          <p:grpSpPr>
            <a:xfrm rot="16200000">
              <a:off x="9370178" y="6285231"/>
              <a:ext cx="456936" cy="277000"/>
              <a:chOff x="5583974" y="5797691"/>
              <a:chExt cx="456936" cy="277000"/>
            </a:xfrm>
          </p:grpSpPr>
          <p:cxnSp>
            <p:nvCxnSpPr>
              <p:cNvPr id="136" name="Connecteur droit 135">
                <a:extLst>
                  <a:ext uri="{FF2B5EF4-FFF2-40B4-BE49-F238E27FC236}">
                    <a16:creationId xmlns:a16="http://schemas.microsoft.com/office/drawing/2014/main" id="{D00E98F4-8EF4-49DA-94C4-B2BD5D72C9A3}"/>
                  </a:ext>
                </a:extLst>
              </p:cNvPr>
              <p:cNvCxnSpPr/>
              <p:nvPr/>
            </p:nvCxnSpPr>
            <p:spPr>
              <a:xfrm>
                <a:off x="5867655" y="5936189"/>
                <a:ext cx="17325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7" name="ZoneTexte 136">
                <a:extLst>
                  <a:ext uri="{FF2B5EF4-FFF2-40B4-BE49-F238E27FC236}">
                    <a16:creationId xmlns:a16="http://schemas.microsoft.com/office/drawing/2014/main" id="{422C1D3D-FE44-435A-889D-5CB4149050B8}"/>
                  </a:ext>
                </a:extLst>
              </p:cNvPr>
              <p:cNvSpPr txBox="1"/>
              <p:nvPr/>
            </p:nvSpPr>
            <p:spPr>
              <a:xfrm rot="5400000">
                <a:off x="5599363" y="5782302"/>
                <a:ext cx="277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1400" dirty="0"/>
                  <a:t>7</a:t>
                </a:r>
              </a:p>
            </p:txBody>
          </p:sp>
        </p:grpSp>
        <p:grpSp>
          <p:nvGrpSpPr>
            <p:cNvPr id="138" name="Groupe 137">
              <a:extLst>
                <a:ext uri="{FF2B5EF4-FFF2-40B4-BE49-F238E27FC236}">
                  <a16:creationId xmlns:a16="http://schemas.microsoft.com/office/drawing/2014/main" id="{D9E0923E-716E-4B09-A3CD-96E6D7D2A7DC}"/>
                </a:ext>
              </a:extLst>
            </p:cNvPr>
            <p:cNvGrpSpPr/>
            <p:nvPr/>
          </p:nvGrpSpPr>
          <p:grpSpPr>
            <a:xfrm rot="16200000">
              <a:off x="9922126" y="6291687"/>
              <a:ext cx="456935" cy="277000"/>
              <a:chOff x="5583975" y="5797690"/>
              <a:chExt cx="456935" cy="277000"/>
            </a:xfrm>
          </p:grpSpPr>
          <p:cxnSp>
            <p:nvCxnSpPr>
              <p:cNvPr id="139" name="Connecteur droit 138">
                <a:extLst>
                  <a:ext uri="{FF2B5EF4-FFF2-40B4-BE49-F238E27FC236}">
                    <a16:creationId xmlns:a16="http://schemas.microsoft.com/office/drawing/2014/main" id="{A0FBB140-16FC-4C2C-BF09-A840EEC2C8EF}"/>
                  </a:ext>
                </a:extLst>
              </p:cNvPr>
              <p:cNvCxnSpPr/>
              <p:nvPr/>
            </p:nvCxnSpPr>
            <p:spPr>
              <a:xfrm>
                <a:off x="5867655" y="5936189"/>
                <a:ext cx="17325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ZoneTexte 139">
                <a:extLst>
                  <a:ext uri="{FF2B5EF4-FFF2-40B4-BE49-F238E27FC236}">
                    <a16:creationId xmlns:a16="http://schemas.microsoft.com/office/drawing/2014/main" id="{354CAA9D-6ABC-4DD9-9266-593B38A10B92}"/>
                  </a:ext>
                </a:extLst>
              </p:cNvPr>
              <p:cNvSpPr txBox="1"/>
              <p:nvPr/>
            </p:nvSpPr>
            <p:spPr>
              <a:xfrm rot="5400000">
                <a:off x="5599364" y="5782301"/>
                <a:ext cx="277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1400" dirty="0"/>
                  <a:t>8</a:t>
                </a:r>
              </a:p>
            </p:txBody>
          </p:sp>
        </p:grpSp>
        <p:grpSp>
          <p:nvGrpSpPr>
            <p:cNvPr id="141" name="Groupe 140">
              <a:extLst>
                <a:ext uri="{FF2B5EF4-FFF2-40B4-BE49-F238E27FC236}">
                  <a16:creationId xmlns:a16="http://schemas.microsoft.com/office/drawing/2014/main" id="{D9EF7DE7-6933-4F0C-877A-3468A470BBC5}"/>
                </a:ext>
              </a:extLst>
            </p:cNvPr>
            <p:cNvGrpSpPr/>
            <p:nvPr/>
          </p:nvGrpSpPr>
          <p:grpSpPr>
            <a:xfrm rot="16200000">
              <a:off x="10472021" y="6291388"/>
              <a:ext cx="456936" cy="277000"/>
              <a:chOff x="5583974" y="5797691"/>
              <a:chExt cx="456936" cy="277000"/>
            </a:xfrm>
          </p:grpSpPr>
          <p:cxnSp>
            <p:nvCxnSpPr>
              <p:cNvPr id="142" name="Connecteur droit 141">
                <a:extLst>
                  <a:ext uri="{FF2B5EF4-FFF2-40B4-BE49-F238E27FC236}">
                    <a16:creationId xmlns:a16="http://schemas.microsoft.com/office/drawing/2014/main" id="{738F318E-ABC4-42C9-A981-6EB1BE435E81}"/>
                  </a:ext>
                </a:extLst>
              </p:cNvPr>
              <p:cNvCxnSpPr/>
              <p:nvPr/>
            </p:nvCxnSpPr>
            <p:spPr>
              <a:xfrm>
                <a:off x="5867655" y="5936189"/>
                <a:ext cx="17325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3" name="ZoneTexte 142">
                <a:extLst>
                  <a:ext uri="{FF2B5EF4-FFF2-40B4-BE49-F238E27FC236}">
                    <a16:creationId xmlns:a16="http://schemas.microsoft.com/office/drawing/2014/main" id="{C1D14536-20C0-4C6D-ADE3-F0E3B6461A10}"/>
                  </a:ext>
                </a:extLst>
              </p:cNvPr>
              <p:cNvSpPr txBox="1"/>
              <p:nvPr/>
            </p:nvSpPr>
            <p:spPr>
              <a:xfrm rot="5400000">
                <a:off x="5599363" y="5782302"/>
                <a:ext cx="277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1400" dirty="0"/>
                  <a:t>9</a:t>
                </a:r>
              </a:p>
            </p:txBody>
          </p:sp>
        </p:grpSp>
        <p:grpSp>
          <p:nvGrpSpPr>
            <p:cNvPr id="144" name="Groupe 143">
              <a:extLst>
                <a:ext uri="{FF2B5EF4-FFF2-40B4-BE49-F238E27FC236}">
                  <a16:creationId xmlns:a16="http://schemas.microsoft.com/office/drawing/2014/main" id="{DB81AA5C-55BF-445F-A852-EE6F9AEE4438}"/>
                </a:ext>
              </a:extLst>
            </p:cNvPr>
            <p:cNvGrpSpPr/>
            <p:nvPr/>
          </p:nvGrpSpPr>
          <p:grpSpPr>
            <a:xfrm rot="16200000">
              <a:off x="11051841" y="6233311"/>
              <a:ext cx="456936" cy="393156"/>
              <a:chOff x="5583974" y="5797691"/>
              <a:chExt cx="456936" cy="393156"/>
            </a:xfrm>
          </p:grpSpPr>
          <p:cxnSp>
            <p:nvCxnSpPr>
              <p:cNvPr id="145" name="Connecteur droit 144">
                <a:extLst>
                  <a:ext uri="{FF2B5EF4-FFF2-40B4-BE49-F238E27FC236}">
                    <a16:creationId xmlns:a16="http://schemas.microsoft.com/office/drawing/2014/main" id="{6D1EF0F3-3133-43EC-B64E-4EFFBA31078C}"/>
                  </a:ext>
                </a:extLst>
              </p:cNvPr>
              <p:cNvCxnSpPr/>
              <p:nvPr/>
            </p:nvCxnSpPr>
            <p:spPr>
              <a:xfrm>
                <a:off x="5867655" y="5936189"/>
                <a:ext cx="17325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" name="ZoneTexte 145">
                <a:extLst>
                  <a:ext uri="{FF2B5EF4-FFF2-40B4-BE49-F238E27FC236}">
                    <a16:creationId xmlns:a16="http://schemas.microsoft.com/office/drawing/2014/main" id="{6A2BE6BB-F2DE-4F69-A522-D843908CE5F0}"/>
                  </a:ext>
                </a:extLst>
              </p:cNvPr>
              <p:cNvSpPr txBox="1"/>
              <p:nvPr/>
            </p:nvSpPr>
            <p:spPr>
              <a:xfrm rot="5400000">
                <a:off x="5541285" y="5840380"/>
                <a:ext cx="3931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1400" dirty="0"/>
                  <a:t>10</a:t>
                </a:r>
              </a:p>
            </p:txBody>
          </p:sp>
        </p:grpSp>
      </p:grpSp>
      <p:sp>
        <p:nvSpPr>
          <p:cNvPr id="5" name="Ellipse 4">
            <a:extLst>
              <a:ext uri="{FF2B5EF4-FFF2-40B4-BE49-F238E27FC236}">
                <a16:creationId xmlns:a16="http://schemas.microsoft.com/office/drawing/2014/main" id="{4D0179E6-0AE2-4F7E-81F0-D694E0A9C530}"/>
              </a:ext>
            </a:extLst>
          </p:cNvPr>
          <p:cNvSpPr/>
          <p:nvPr/>
        </p:nvSpPr>
        <p:spPr>
          <a:xfrm>
            <a:off x="5975127" y="3159260"/>
            <a:ext cx="538436" cy="538436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93DC7119-03B8-4108-84A0-D5FE8910F8BF}"/>
              </a:ext>
            </a:extLst>
          </p:cNvPr>
          <p:cNvSpPr/>
          <p:nvPr/>
        </p:nvSpPr>
        <p:spPr>
          <a:xfrm>
            <a:off x="10683793" y="5532589"/>
            <a:ext cx="538436" cy="538436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040374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22" grpId="0" animBg="1"/>
      <p:bldP spid="5" grpId="0" animBg="1"/>
      <p:bldP spid="5" grpId="1" animBg="1"/>
      <p:bldP spid="81" grpId="0" animBg="1"/>
      <p:bldP spid="8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F8CC6B-9156-418F-AD24-C3F5D143429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b="1" dirty="0"/>
              <a:t>Vitesse instantanée d’une courbe (enrichissement)</a:t>
            </a:r>
          </a:p>
        </p:txBody>
      </p:sp>
      <p:sp>
        <p:nvSpPr>
          <p:cNvPr id="23" name="Titre 1">
            <a:extLst>
              <a:ext uri="{FF2B5EF4-FFF2-40B4-BE49-F238E27FC236}">
                <a16:creationId xmlns:a16="http://schemas.microsoft.com/office/drawing/2014/main" id="{B73DF935-5D1D-4F20-A013-736BF8569073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/>
              <a:t>Chapitre 6</a:t>
            </a:r>
          </a:p>
          <a:p>
            <a:pPr algn="ctr"/>
            <a:r>
              <a:rPr lang="fr-CA" sz="1600" b="1" dirty="0"/>
              <a:t>p.252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DAC4916-C1F6-49C7-9C04-59646F0B7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157" y="2161832"/>
            <a:ext cx="4683001" cy="4506447"/>
          </a:xfrm>
        </p:spPr>
        <p:txBody>
          <a:bodyPr anchor="ctr">
            <a:normAutofit/>
          </a:bodyPr>
          <a:lstStyle/>
          <a:p>
            <a:r>
              <a:rPr lang="fr-CA" dirty="0"/>
              <a:t>Pour trouver la vitesse instantanée, il faut utiliser la tangente. </a:t>
            </a:r>
          </a:p>
          <a:p>
            <a:r>
              <a:rPr lang="fr-CA" dirty="0"/>
              <a:t>Elle donne la vitesse à un moment précis de la réaction, en d’autres mots, c’est une photo à un moment précis de la réaction.</a:t>
            </a:r>
          </a:p>
          <a:p>
            <a:r>
              <a:rPr lang="fr-CA" dirty="0"/>
              <a:t>Une méthode d’approximation vous sera montrée dans votre cours de physique.</a:t>
            </a:r>
          </a:p>
        </p:txBody>
      </p:sp>
      <p:sp>
        <p:nvSpPr>
          <p:cNvPr id="22" name="Forme libre : forme 21">
            <a:extLst>
              <a:ext uri="{FF2B5EF4-FFF2-40B4-BE49-F238E27FC236}">
                <a16:creationId xmlns:a16="http://schemas.microsoft.com/office/drawing/2014/main" id="{CE4EC426-BD2A-4A2D-B15D-DF339BBAF48D}"/>
              </a:ext>
            </a:extLst>
          </p:cNvPr>
          <p:cNvSpPr/>
          <p:nvPr/>
        </p:nvSpPr>
        <p:spPr>
          <a:xfrm>
            <a:off x="6054290" y="3262964"/>
            <a:ext cx="5188017" cy="2598821"/>
          </a:xfrm>
          <a:custGeom>
            <a:avLst/>
            <a:gdLst>
              <a:gd name="connsiteX0" fmla="*/ 0 w 5188017"/>
              <a:gd name="connsiteY0" fmla="*/ 0 h 2598821"/>
              <a:gd name="connsiteX1" fmla="*/ 1828800 w 5188017"/>
              <a:gd name="connsiteY1" fmla="*/ 1905802 h 2598821"/>
              <a:gd name="connsiteX2" fmla="*/ 5188017 w 5188017"/>
              <a:gd name="connsiteY2" fmla="*/ 2598821 h 2598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88017" h="2598821">
                <a:moveTo>
                  <a:pt x="0" y="0"/>
                </a:moveTo>
                <a:cubicBezTo>
                  <a:pt x="482065" y="736332"/>
                  <a:pt x="964131" y="1472665"/>
                  <a:pt x="1828800" y="1905802"/>
                </a:cubicBezTo>
                <a:cubicBezTo>
                  <a:pt x="2693470" y="2338939"/>
                  <a:pt x="3940743" y="2468880"/>
                  <a:pt x="5188017" y="2598821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BE197D72-15B2-44A0-9ABB-6B1013C13499}"/>
              </a:ext>
            </a:extLst>
          </p:cNvPr>
          <p:cNvGrpSpPr/>
          <p:nvPr/>
        </p:nvGrpSpPr>
        <p:grpSpPr>
          <a:xfrm>
            <a:off x="4962039" y="2152207"/>
            <a:ext cx="7229961" cy="4706166"/>
            <a:chOff x="4962039" y="2152207"/>
            <a:chExt cx="7229961" cy="4706166"/>
          </a:xfrm>
        </p:grpSpPr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5E853239-DD27-4251-B10B-CEC8BAA4CA7E}"/>
                </a:ext>
              </a:extLst>
            </p:cNvPr>
            <p:cNvGrpSpPr/>
            <p:nvPr/>
          </p:nvGrpSpPr>
          <p:grpSpPr>
            <a:xfrm>
              <a:off x="4962039" y="2152207"/>
              <a:ext cx="7229961" cy="4706166"/>
              <a:chOff x="1190849" y="2257301"/>
              <a:chExt cx="10541304" cy="4706166"/>
            </a:xfrm>
          </p:grpSpPr>
          <p:grpSp>
            <p:nvGrpSpPr>
              <p:cNvPr id="34" name="Groupe 33">
                <a:extLst>
                  <a:ext uri="{FF2B5EF4-FFF2-40B4-BE49-F238E27FC236}">
                    <a16:creationId xmlns:a16="http://schemas.microsoft.com/office/drawing/2014/main" id="{7D1F1152-14AF-4A00-972F-A87815F77D63}"/>
                  </a:ext>
                </a:extLst>
              </p:cNvPr>
              <p:cNvGrpSpPr/>
              <p:nvPr/>
            </p:nvGrpSpPr>
            <p:grpSpPr>
              <a:xfrm>
                <a:off x="2748617" y="2788118"/>
                <a:ext cx="8468970" cy="3503400"/>
                <a:chOff x="2483879" y="1222523"/>
                <a:chExt cx="8360385" cy="5037597"/>
              </a:xfrm>
            </p:grpSpPr>
            <p:cxnSp>
              <p:nvCxnSpPr>
                <p:cNvPr id="54" name="Connecteur droit avec flèche 53">
                  <a:extLst>
                    <a:ext uri="{FF2B5EF4-FFF2-40B4-BE49-F238E27FC236}">
                      <a16:creationId xmlns:a16="http://schemas.microsoft.com/office/drawing/2014/main" id="{0555564F-0C15-4EF6-971D-46BC0C742D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483879" y="1222523"/>
                  <a:ext cx="15034" cy="5037596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Connecteur droit avec flèche 54">
                  <a:extLst>
                    <a:ext uri="{FF2B5EF4-FFF2-40B4-BE49-F238E27FC236}">
                      <a16:creationId xmlns:a16="http://schemas.microsoft.com/office/drawing/2014/main" id="{A48CAAD7-B24E-48AE-A9D6-DAA3DD0E886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483879" y="6260119"/>
                  <a:ext cx="8360385" cy="1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ZoneTexte 34">
                    <a:extLst>
                      <a:ext uri="{FF2B5EF4-FFF2-40B4-BE49-F238E27FC236}">
                        <a16:creationId xmlns:a16="http://schemas.microsoft.com/office/drawing/2014/main" id="{0042102D-47F1-41A9-89BD-BEC32258ED7A}"/>
                      </a:ext>
                    </a:extLst>
                  </p:cNvPr>
                  <p:cNvSpPr txBox="1"/>
                  <p:nvPr/>
                </p:nvSpPr>
                <p:spPr>
                  <a:xfrm>
                    <a:off x="1190849" y="2788118"/>
                    <a:ext cx="1488399" cy="36099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CA" sz="1200" b="1" dirty="0"/>
                      <a:t>[H</a:t>
                    </a:r>
                    <a:r>
                      <a:rPr lang="fr-CA" sz="1200" b="1" baseline="-25000" dirty="0"/>
                      <a:t>2</a:t>
                    </a:r>
                    <a:r>
                      <a:rPr lang="fr-CA" sz="1200" b="1" dirty="0"/>
                      <a:t>O</a:t>
                    </a:r>
                    <a:r>
                      <a:rPr lang="fr-CA" sz="1200" b="1" baseline="-25000" dirty="0"/>
                      <a:t>2</a:t>
                    </a:r>
                    <a:r>
                      <a:rPr lang="fr-CA" sz="1200" b="1" dirty="0"/>
                      <a:t>] (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fr-CA" sz="1200" b="1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CA" sz="1200" b="1" i="1" dirty="0">
                                <a:latin typeface="Cambria Math" panose="02040503050406030204" pitchFamily="18" charset="0"/>
                              </a:rPr>
                              <m:t>𝒎𝒐𝒍</m:t>
                            </m:r>
                          </m:num>
                          <m:den>
                            <m:r>
                              <a:rPr lang="fr-CA" sz="1200" b="1" i="1" dirty="0">
                                <a:latin typeface="Cambria Math" panose="02040503050406030204" pitchFamily="18" charset="0"/>
                              </a:rPr>
                              <m:t>𝑳</m:t>
                            </m:r>
                          </m:den>
                        </m:f>
                      </m:oMath>
                    </a14:m>
                    <a:r>
                      <a:rPr lang="fr-CA" sz="1200" b="1" dirty="0"/>
                      <a:t>)</a:t>
                    </a:r>
                  </a:p>
                </p:txBody>
              </p:sp>
            </mc:Choice>
            <mc:Fallback xmlns="">
              <p:sp>
                <p:nvSpPr>
                  <p:cNvPr id="35" name="ZoneTexte 34">
                    <a:extLst>
                      <a:ext uri="{FF2B5EF4-FFF2-40B4-BE49-F238E27FC236}">
                        <a16:creationId xmlns:a16="http://schemas.microsoft.com/office/drawing/2014/main" id="{0042102D-47F1-41A9-89BD-BEC32258ED7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90849" y="2788118"/>
                    <a:ext cx="1488399" cy="360996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599" b="-1695"/>
                    </a:stretch>
                  </a:blipFill>
                </p:spPr>
                <p:txBody>
                  <a:bodyPr/>
                  <a:lstStyle/>
                  <a:p>
                    <a:r>
                      <a:rPr lang="fr-C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8D6CC760-D727-4D3A-8147-2B3F5ED251AF}"/>
                  </a:ext>
                </a:extLst>
              </p:cNvPr>
              <p:cNvSpPr txBox="1"/>
              <p:nvPr/>
            </p:nvSpPr>
            <p:spPr>
              <a:xfrm>
                <a:off x="8797087" y="6686468"/>
                <a:ext cx="29350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CA" sz="1200" b="1" dirty="0"/>
                  <a:t>Temps (min)</a:t>
                </a:r>
              </a:p>
            </p:txBody>
          </p:sp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6BEB61DF-49AF-4403-B081-60094B5246FB}"/>
                  </a:ext>
                </a:extLst>
              </p:cNvPr>
              <p:cNvSpPr txBox="1"/>
              <p:nvPr/>
            </p:nvSpPr>
            <p:spPr>
              <a:xfrm>
                <a:off x="2748616" y="2257301"/>
                <a:ext cx="856988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b="1" dirty="0"/>
                  <a:t>6.9: La concentration de H</a:t>
                </a:r>
                <a:r>
                  <a:rPr lang="fr-CA" b="1" baseline="-25000" dirty="0"/>
                  <a:t>2</a:t>
                </a:r>
                <a:r>
                  <a:rPr lang="fr-CA" b="1" dirty="0"/>
                  <a:t>O</a:t>
                </a:r>
                <a:r>
                  <a:rPr lang="fr-CA" b="1" baseline="-25000" dirty="0"/>
                  <a:t>2</a:t>
                </a:r>
                <a:r>
                  <a:rPr lang="fr-CA" b="1" dirty="0"/>
                  <a:t> en fonction du temps (vitesse instantanée)</a:t>
                </a:r>
                <a:endParaRPr lang="fr-CA" b="1" baseline="-25000" dirty="0"/>
              </a:p>
            </p:txBody>
          </p:sp>
        </p:grpSp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id="{D07B4ED8-53E4-43F4-B3C8-67FCF18AB12F}"/>
                </a:ext>
              </a:extLst>
            </p:cNvPr>
            <p:cNvGrpSpPr/>
            <p:nvPr/>
          </p:nvGrpSpPr>
          <p:grpSpPr>
            <a:xfrm>
              <a:off x="5412133" y="5741101"/>
              <a:ext cx="648573" cy="307777"/>
              <a:chOff x="5414796" y="5782300"/>
              <a:chExt cx="648573" cy="307777"/>
            </a:xfrm>
          </p:grpSpPr>
          <p:cxnSp>
            <p:nvCxnSpPr>
              <p:cNvPr id="16" name="Connecteur droit 15">
                <a:extLst>
                  <a:ext uri="{FF2B5EF4-FFF2-40B4-BE49-F238E27FC236}">
                    <a16:creationId xmlns:a16="http://schemas.microsoft.com/office/drawing/2014/main" id="{794AB1FA-B14F-4BA2-BDD4-21F5EFDABFA0}"/>
                  </a:ext>
                </a:extLst>
              </p:cNvPr>
              <p:cNvCxnSpPr/>
              <p:nvPr/>
            </p:nvCxnSpPr>
            <p:spPr>
              <a:xfrm>
                <a:off x="5867655" y="5936189"/>
                <a:ext cx="17325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9DEA9886-1799-440C-9560-6937AB607D8F}"/>
                  </a:ext>
                </a:extLst>
              </p:cNvPr>
              <p:cNvSpPr txBox="1"/>
              <p:nvPr/>
            </p:nvSpPr>
            <p:spPr>
              <a:xfrm>
                <a:off x="5414796" y="5782300"/>
                <a:ext cx="64857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1400" dirty="0"/>
                  <a:t>0,1</a:t>
                </a:r>
              </a:p>
            </p:txBody>
          </p:sp>
        </p:grpSp>
        <p:grpSp>
          <p:nvGrpSpPr>
            <p:cNvPr id="56" name="Groupe 55">
              <a:extLst>
                <a:ext uri="{FF2B5EF4-FFF2-40B4-BE49-F238E27FC236}">
                  <a16:creationId xmlns:a16="http://schemas.microsoft.com/office/drawing/2014/main" id="{017F1AD5-85F5-4E0C-B86B-541CA81ACE7F}"/>
                </a:ext>
              </a:extLst>
            </p:cNvPr>
            <p:cNvGrpSpPr/>
            <p:nvPr/>
          </p:nvGrpSpPr>
          <p:grpSpPr>
            <a:xfrm>
              <a:off x="5412129" y="5396406"/>
              <a:ext cx="648573" cy="307777"/>
              <a:chOff x="5414796" y="5782300"/>
              <a:chExt cx="648573" cy="307777"/>
            </a:xfrm>
          </p:grpSpPr>
          <p:cxnSp>
            <p:nvCxnSpPr>
              <p:cNvPr id="58" name="Connecteur droit 57">
                <a:extLst>
                  <a:ext uri="{FF2B5EF4-FFF2-40B4-BE49-F238E27FC236}">
                    <a16:creationId xmlns:a16="http://schemas.microsoft.com/office/drawing/2014/main" id="{11C207C8-B049-4147-97AF-5F71F4203D53}"/>
                  </a:ext>
                </a:extLst>
              </p:cNvPr>
              <p:cNvCxnSpPr/>
              <p:nvPr/>
            </p:nvCxnSpPr>
            <p:spPr>
              <a:xfrm>
                <a:off x="5867655" y="5936189"/>
                <a:ext cx="17325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ZoneTexte 58">
                <a:extLst>
                  <a:ext uri="{FF2B5EF4-FFF2-40B4-BE49-F238E27FC236}">
                    <a16:creationId xmlns:a16="http://schemas.microsoft.com/office/drawing/2014/main" id="{D8023D8E-E48E-4D30-9EEF-42FA6E1797E4}"/>
                  </a:ext>
                </a:extLst>
              </p:cNvPr>
              <p:cNvSpPr txBox="1"/>
              <p:nvPr/>
            </p:nvSpPr>
            <p:spPr>
              <a:xfrm>
                <a:off x="5414796" y="5782300"/>
                <a:ext cx="64857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1400" dirty="0"/>
                  <a:t>0,2</a:t>
                </a:r>
              </a:p>
            </p:txBody>
          </p:sp>
        </p:grpSp>
        <p:grpSp>
          <p:nvGrpSpPr>
            <p:cNvPr id="60" name="Groupe 59">
              <a:extLst>
                <a:ext uri="{FF2B5EF4-FFF2-40B4-BE49-F238E27FC236}">
                  <a16:creationId xmlns:a16="http://schemas.microsoft.com/office/drawing/2014/main" id="{5876871B-AAF3-49CD-B19E-0C7C45646AF3}"/>
                </a:ext>
              </a:extLst>
            </p:cNvPr>
            <p:cNvGrpSpPr/>
            <p:nvPr/>
          </p:nvGrpSpPr>
          <p:grpSpPr>
            <a:xfrm>
              <a:off x="5412129" y="5037385"/>
              <a:ext cx="648573" cy="307777"/>
              <a:chOff x="5414796" y="5782300"/>
              <a:chExt cx="648573" cy="307777"/>
            </a:xfrm>
          </p:grpSpPr>
          <p:cxnSp>
            <p:nvCxnSpPr>
              <p:cNvPr id="61" name="Connecteur droit 60">
                <a:extLst>
                  <a:ext uri="{FF2B5EF4-FFF2-40B4-BE49-F238E27FC236}">
                    <a16:creationId xmlns:a16="http://schemas.microsoft.com/office/drawing/2014/main" id="{15208BCA-A16E-4FBD-996E-32E7320FB4F5}"/>
                  </a:ext>
                </a:extLst>
              </p:cNvPr>
              <p:cNvCxnSpPr/>
              <p:nvPr/>
            </p:nvCxnSpPr>
            <p:spPr>
              <a:xfrm>
                <a:off x="5867655" y="5936189"/>
                <a:ext cx="17325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ZoneTexte 61">
                <a:extLst>
                  <a:ext uri="{FF2B5EF4-FFF2-40B4-BE49-F238E27FC236}">
                    <a16:creationId xmlns:a16="http://schemas.microsoft.com/office/drawing/2014/main" id="{036A3EE9-4D3A-4121-B726-251CDC134D03}"/>
                  </a:ext>
                </a:extLst>
              </p:cNvPr>
              <p:cNvSpPr txBox="1"/>
              <p:nvPr/>
            </p:nvSpPr>
            <p:spPr>
              <a:xfrm>
                <a:off x="5414796" y="5782300"/>
                <a:ext cx="64857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1400" dirty="0"/>
                  <a:t>0,3</a:t>
                </a:r>
              </a:p>
            </p:txBody>
          </p:sp>
        </p:grpSp>
        <p:grpSp>
          <p:nvGrpSpPr>
            <p:cNvPr id="63" name="Groupe 62">
              <a:extLst>
                <a:ext uri="{FF2B5EF4-FFF2-40B4-BE49-F238E27FC236}">
                  <a16:creationId xmlns:a16="http://schemas.microsoft.com/office/drawing/2014/main" id="{198A1C6A-C812-45FE-A1E1-D22D691D48ED}"/>
                </a:ext>
              </a:extLst>
            </p:cNvPr>
            <p:cNvGrpSpPr/>
            <p:nvPr/>
          </p:nvGrpSpPr>
          <p:grpSpPr>
            <a:xfrm>
              <a:off x="5412130" y="4678364"/>
              <a:ext cx="648573" cy="307777"/>
              <a:chOff x="5414796" y="5782300"/>
              <a:chExt cx="648573" cy="307777"/>
            </a:xfrm>
          </p:grpSpPr>
          <p:cxnSp>
            <p:nvCxnSpPr>
              <p:cNvPr id="64" name="Connecteur droit 63">
                <a:extLst>
                  <a:ext uri="{FF2B5EF4-FFF2-40B4-BE49-F238E27FC236}">
                    <a16:creationId xmlns:a16="http://schemas.microsoft.com/office/drawing/2014/main" id="{FB1D9438-E6EF-494B-A02E-6506A1FCAB7D}"/>
                  </a:ext>
                </a:extLst>
              </p:cNvPr>
              <p:cNvCxnSpPr/>
              <p:nvPr/>
            </p:nvCxnSpPr>
            <p:spPr>
              <a:xfrm>
                <a:off x="5867655" y="5936189"/>
                <a:ext cx="17325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ZoneTexte 64">
                <a:extLst>
                  <a:ext uri="{FF2B5EF4-FFF2-40B4-BE49-F238E27FC236}">
                    <a16:creationId xmlns:a16="http://schemas.microsoft.com/office/drawing/2014/main" id="{E4ABEE8F-6848-4D1B-9E1F-E918B791CC3E}"/>
                  </a:ext>
                </a:extLst>
              </p:cNvPr>
              <p:cNvSpPr txBox="1"/>
              <p:nvPr/>
            </p:nvSpPr>
            <p:spPr>
              <a:xfrm>
                <a:off x="5414796" y="5782300"/>
                <a:ext cx="64857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1400" dirty="0"/>
                  <a:t>0,4</a:t>
                </a:r>
              </a:p>
            </p:txBody>
          </p:sp>
        </p:grpSp>
        <p:grpSp>
          <p:nvGrpSpPr>
            <p:cNvPr id="66" name="Groupe 65">
              <a:extLst>
                <a:ext uri="{FF2B5EF4-FFF2-40B4-BE49-F238E27FC236}">
                  <a16:creationId xmlns:a16="http://schemas.microsoft.com/office/drawing/2014/main" id="{56897F11-55C9-4DD9-8348-F23F027A42D5}"/>
                </a:ext>
              </a:extLst>
            </p:cNvPr>
            <p:cNvGrpSpPr/>
            <p:nvPr/>
          </p:nvGrpSpPr>
          <p:grpSpPr>
            <a:xfrm>
              <a:off x="5412130" y="4362991"/>
              <a:ext cx="648573" cy="307777"/>
              <a:chOff x="5414796" y="5782300"/>
              <a:chExt cx="648573" cy="307777"/>
            </a:xfrm>
          </p:grpSpPr>
          <p:cxnSp>
            <p:nvCxnSpPr>
              <p:cNvPr id="67" name="Connecteur droit 66">
                <a:extLst>
                  <a:ext uri="{FF2B5EF4-FFF2-40B4-BE49-F238E27FC236}">
                    <a16:creationId xmlns:a16="http://schemas.microsoft.com/office/drawing/2014/main" id="{61C8B0F3-C784-43BC-8F0F-59FB9D6FCC6F}"/>
                  </a:ext>
                </a:extLst>
              </p:cNvPr>
              <p:cNvCxnSpPr/>
              <p:nvPr/>
            </p:nvCxnSpPr>
            <p:spPr>
              <a:xfrm>
                <a:off x="5867655" y="5936189"/>
                <a:ext cx="17325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ZoneTexte 67">
                <a:extLst>
                  <a:ext uri="{FF2B5EF4-FFF2-40B4-BE49-F238E27FC236}">
                    <a16:creationId xmlns:a16="http://schemas.microsoft.com/office/drawing/2014/main" id="{916728BB-6F91-41E8-A324-DE065BF65A0D}"/>
                  </a:ext>
                </a:extLst>
              </p:cNvPr>
              <p:cNvSpPr txBox="1"/>
              <p:nvPr/>
            </p:nvSpPr>
            <p:spPr>
              <a:xfrm>
                <a:off x="5414796" y="5782300"/>
                <a:ext cx="64857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1400" dirty="0"/>
                  <a:t>0,5</a:t>
                </a:r>
              </a:p>
            </p:txBody>
          </p:sp>
        </p:grpSp>
        <p:grpSp>
          <p:nvGrpSpPr>
            <p:cNvPr id="69" name="Groupe 68">
              <a:extLst>
                <a:ext uri="{FF2B5EF4-FFF2-40B4-BE49-F238E27FC236}">
                  <a16:creationId xmlns:a16="http://schemas.microsoft.com/office/drawing/2014/main" id="{BDFFC007-44B0-4C21-B4A9-17692E6426E3}"/>
                </a:ext>
              </a:extLst>
            </p:cNvPr>
            <p:cNvGrpSpPr/>
            <p:nvPr/>
          </p:nvGrpSpPr>
          <p:grpSpPr>
            <a:xfrm>
              <a:off x="5413970" y="4057758"/>
              <a:ext cx="648573" cy="307777"/>
              <a:chOff x="5414796" y="5782300"/>
              <a:chExt cx="648573" cy="307777"/>
            </a:xfrm>
          </p:grpSpPr>
          <p:cxnSp>
            <p:nvCxnSpPr>
              <p:cNvPr id="70" name="Connecteur droit 69">
                <a:extLst>
                  <a:ext uri="{FF2B5EF4-FFF2-40B4-BE49-F238E27FC236}">
                    <a16:creationId xmlns:a16="http://schemas.microsoft.com/office/drawing/2014/main" id="{A3FB18A1-18FD-442B-8E62-A7B02B874676}"/>
                  </a:ext>
                </a:extLst>
              </p:cNvPr>
              <p:cNvCxnSpPr/>
              <p:nvPr/>
            </p:nvCxnSpPr>
            <p:spPr>
              <a:xfrm>
                <a:off x="5867655" y="5936189"/>
                <a:ext cx="17325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ZoneTexte 70">
                <a:extLst>
                  <a:ext uri="{FF2B5EF4-FFF2-40B4-BE49-F238E27FC236}">
                    <a16:creationId xmlns:a16="http://schemas.microsoft.com/office/drawing/2014/main" id="{CF97D081-9022-45F7-A5EB-0B25B136CE8E}"/>
                  </a:ext>
                </a:extLst>
              </p:cNvPr>
              <p:cNvSpPr txBox="1"/>
              <p:nvPr/>
            </p:nvSpPr>
            <p:spPr>
              <a:xfrm>
                <a:off x="5414796" y="5782300"/>
                <a:ext cx="64857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1400" dirty="0"/>
                  <a:t>0,6</a:t>
                </a:r>
              </a:p>
            </p:txBody>
          </p:sp>
        </p:grpSp>
        <p:grpSp>
          <p:nvGrpSpPr>
            <p:cNvPr id="72" name="Groupe 71">
              <a:extLst>
                <a:ext uri="{FF2B5EF4-FFF2-40B4-BE49-F238E27FC236}">
                  <a16:creationId xmlns:a16="http://schemas.microsoft.com/office/drawing/2014/main" id="{C703FD14-0613-4B60-9D79-2FC5F96556BD}"/>
                </a:ext>
              </a:extLst>
            </p:cNvPr>
            <p:cNvGrpSpPr/>
            <p:nvPr/>
          </p:nvGrpSpPr>
          <p:grpSpPr>
            <a:xfrm>
              <a:off x="5412130" y="3752525"/>
              <a:ext cx="648573" cy="307777"/>
              <a:chOff x="5414796" y="5782300"/>
              <a:chExt cx="648573" cy="307777"/>
            </a:xfrm>
          </p:grpSpPr>
          <p:cxnSp>
            <p:nvCxnSpPr>
              <p:cNvPr id="73" name="Connecteur droit 72">
                <a:extLst>
                  <a:ext uri="{FF2B5EF4-FFF2-40B4-BE49-F238E27FC236}">
                    <a16:creationId xmlns:a16="http://schemas.microsoft.com/office/drawing/2014/main" id="{3B42C203-50CF-47E5-8545-74DD2166DD39}"/>
                  </a:ext>
                </a:extLst>
              </p:cNvPr>
              <p:cNvCxnSpPr/>
              <p:nvPr/>
            </p:nvCxnSpPr>
            <p:spPr>
              <a:xfrm>
                <a:off x="5867655" y="5936189"/>
                <a:ext cx="17325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ZoneTexte 73">
                <a:extLst>
                  <a:ext uri="{FF2B5EF4-FFF2-40B4-BE49-F238E27FC236}">
                    <a16:creationId xmlns:a16="http://schemas.microsoft.com/office/drawing/2014/main" id="{5D913626-F49E-4713-B22E-D19EA0C27C83}"/>
                  </a:ext>
                </a:extLst>
              </p:cNvPr>
              <p:cNvSpPr txBox="1"/>
              <p:nvPr/>
            </p:nvSpPr>
            <p:spPr>
              <a:xfrm>
                <a:off x="5414796" y="5782300"/>
                <a:ext cx="64857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1400" dirty="0"/>
                  <a:t>0,7</a:t>
                </a:r>
              </a:p>
            </p:txBody>
          </p:sp>
        </p:grpSp>
        <p:grpSp>
          <p:nvGrpSpPr>
            <p:cNvPr id="75" name="Groupe 74">
              <a:extLst>
                <a:ext uri="{FF2B5EF4-FFF2-40B4-BE49-F238E27FC236}">
                  <a16:creationId xmlns:a16="http://schemas.microsoft.com/office/drawing/2014/main" id="{F94734FD-347E-4088-ABD6-EFCAF1E8E5AD}"/>
                </a:ext>
              </a:extLst>
            </p:cNvPr>
            <p:cNvGrpSpPr/>
            <p:nvPr/>
          </p:nvGrpSpPr>
          <p:grpSpPr>
            <a:xfrm>
              <a:off x="5412131" y="3433546"/>
              <a:ext cx="648573" cy="307777"/>
              <a:chOff x="5414796" y="5782300"/>
              <a:chExt cx="648573" cy="307777"/>
            </a:xfrm>
          </p:grpSpPr>
          <p:cxnSp>
            <p:nvCxnSpPr>
              <p:cNvPr id="76" name="Connecteur droit 75">
                <a:extLst>
                  <a:ext uri="{FF2B5EF4-FFF2-40B4-BE49-F238E27FC236}">
                    <a16:creationId xmlns:a16="http://schemas.microsoft.com/office/drawing/2014/main" id="{A35D05DF-3FD6-492E-88BA-292438567D2E}"/>
                  </a:ext>
                </a:extLst>
              </p:cNvPr>
              <p:cNvCxnSpPr/>
              <p:nvPr/>
            </p:nvCxnSpPr>
            <p:spPr>
              <a:xfrm>
                <a:off x="5867655" y="5936189"/>
                <a:ext cx="17325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ZoneTexte 76">
                <a:extLst>
                  <a:ext uri="{FF2B5EF4-FFF2-40B4-BE49-F238E27FC236}">
                    <a16:creationId xmlns:a16="http://schemas.microsoft.com/office/drawing/2014/main" id="{4E41A676-3423-45D8-A5E1-4F37D4B562AE}"/>
                  </a:ext>
                </a:extLst>
              </p:cNvPr>
              <p:cNvSpPr txBox="1"/>
              <p:nvPr/>
            </p:nvSpPr>
            <p:spPr>
              <a:xfrm>
                <a:off x="5414796" y="5782300"/>
                <a:ext cx="64857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1400" dirty="0"/>
                  <a:t>0,8</a:t>
                </a:r>
              </a:p>
            </p:txBody>
          </p:sp>
        </p:grpSp>
        <p:grpSp>
          <p:nvGrpSpPr>
            <p:cNvPr id="78" name="Groupe 77">
              <a:extLst>
                <a:ext uri="{FF2B5EF4-FFF2-40B4-BE49-F238E27FC236}">
                  <a16:creationId xmlns:a16="http://schemas.microsoft.com/office/drawing/2014/main" id="{CBBB7E7A-F95A-4141-B77E-0D2DB874B798}"/>
                </a:ext>
              </a:extLst>
            </p:cNvPr>
            <p:cNvGrpSpPr/>
            <p:nvPr/>
          </p:nvGrpSpPr>
          <p:grpSpPr>
            <a:xfrm>
              <a:off x="5412132" y="3120999"/>
              <a:ext cx="648573" cy="307777"/>
              <a:chOff x="5414796" y="5782300"/>
              <a:chExt cx="648573" cy="307777"/>
            </a:xfrm>
          </p:grpSpPr>
          <p:cxnSp>
            <p:nvCxnSpPr>
              <p:cNvPr id="79" name="Connecteur droit 78">
                <a:extLst>
                  <a:ext uri="{FF2B5EF4-FFF2-40B4-BE49-F238E27FC236}">
                    <a16:creationId xmlns:a16="http://schemas.microsoft.com/office/drawing/2014/main" id="{75A5E83C-016E-4374-80CF-801E02635CA6}"/>
                  </a:ext>
                </a:extLst>
              </p:cNvPr>
              <p:cNvCxnSpPr/>
              <p:nvPr/>
            </p:nvCxnSpPr>
            <p:spPr>
              <a:xfrm>
                <a:off x="5867655" y="5936189"/>
                <a:ext cx="17325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ZoneTexte 79">
                <a:extLst>
                  <a:ext uri="{FF2B5EF4-FFF2-40B4-BE49-F238E27FC236}">
                    <a16:creationId xmlns:a16="http://schemas.microsoft.com/office/drawing/2014/main" id="{10BED8B5-D11E-40C7-90B2-A53E60C36EF2}"/>
                  </a:ext>
                </a:extLst>
              </p:cNvPr>
              <p:cNvSpPr txBox="1"/>
              <p:nvPr/>
            </p:nvSpPr>
            <p:spPr>
              <a:xfrm>
                <a:off x="5414796" y="5782300"/>
                <a:ext cx="64857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1400" dirty="0"/>
                  <a:t>0,9</a:t>
                </a:r>
              </a:p>
            </p:txBody>
          </p:sp>
        </p:grpSp>
        <p:grpSp>
          <p:nvGrpSpPr>
            <p:cNvPr id="93" name="Groupe 92">
              <a:extLst>
                <a:ext uri="{FF2B5EF4-FFF2-40B4-BE49-F238E27FC236}">
                  <a16:creationId xmlns:a16="http://schemas.microsoft.com/office/drawing/2014/main" id="{5FED7572-B961-4AFF-A06A-13833996897B}"/>
                </a:ext>
              </a:extLst>
            </p:cNvPr>
            <p:cNvGrpSpPr/>
            <p:nvPr/>
          </p:nvGrpSpPr>
          <p:grpSpPr>
            <a:xfrm rot="16200000">
              <a:off x="6247415" y="6277276"/>
              <a:ext cx="456935" cy="277000"/>
              <a:chOff x="5583975" y="5915136"/>
              <a:chExt cx="456935" cy="277000"/>
            </a:xfrm>
          </p:grpSpPr>
          <p:cxnSp>
            <p:nvCxnSpPr>
              <p:cNvPr id="94" name="Connecteur droit 93">
                <a:extLst>
                  <a:ext uri="{FF2B5EF4-FFF2-40B4-BE49-F238E27FC236}">
                    <a16:creationId xmlns:a16="http://schemas.microsoft.com/office/drawing/2014/main" id="{F49483E6-2A50-41DE-B09B-349BAD694901}"/>
                  </a:ext>
                </a:extLst>
              </p:cNvPr>
              <p:cNvCxnSpPr/>
              <p:nvPr/>
            </p:nvCxnSpPr>
            <p:spPr>
              <a:xfrm>
                <a:off x="5867655" y="6053635"/>
                <a:ext cx="17325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ZoneTexte 94">
                <a:extLst>
                  <a:ext uri="{FF2B5EF4-FFF2-40B4-BE49-F238E27FC236}">
                    <a16:creationId xmlns:a16="http://schemas.microsoft.com/office/drawing/2014/main" id="{D6A3B284-1823-4643-B8E1-0D296B2A0274}"/>
                  </a:ext>
                </a:extLst>
              </p:cNvPr>
              <p:cNvSpPr txBox="1"/>
              <p:nvPr/>
            </p:nvSpPr>
            <p:spPr>
              <a:xfrm rot="5400000">
                <a:off x="5599364" y="5899747"/>
                <a:ext cx="277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1400" dirty="0"/>
                  <a:t>1</a:t>
                </a:r>
              </a:p>
            </p:txBody>
          </p:sp>
        </p:grpSp>
        <p:grpSp>
          <p:nvGrpSpPr>
            <p:cNvPr id="120" name="Groupe 119">
              <a:extLst>
                <a:ext uri="{FF2B5EF4-FFF2-40B4-BE49-F238E27FC236}">
                  <a16:creationId xmlns:a16="http://schemas.microsoft.com/office/drawing/2014/main" id="{62E66F88-E8EB-4AAA-85EE-76957F394C95}"/>
                </a:ext>
              </a:extLst>
            </p:cNvPr>
            <p:cNvGrpSpPr/>
            <p:nvPr/>
          </p:nvGrpSpPr>
          <p:grpSpPr>
            <a:xfrm rot="16200000">
              <a:off x="6708019" y="6274926"/>
              <a:ext cx="456935" cy="277000"/>
              <a:chOff x="5583975" y="5797690"/>
              <a:chExt cx="456935" cy="277000"/>
            </a:xfrm>
          </p:grpSpPr>
          <p:cxnSp>
            <p:nvCxnSpPr>
              <p:cNvPr id="121" name="Connecteur droit 120">
                <a:extLst>
                  <a:ext uri="{FF2B5EF4-FFF2-40B4-BE49-F238E27FC236}">
                    <a16:creationId xmlns:a16="http://schemas.microsoft.com/office/drawing/2014/main" id="{A12E3C5E-9F4A-45AC-AF8B-665DB049D068}"/>
                  </a:ext>
                </a:extLst>
              </p:cNvPr>
              <p:cNvCxnSpPr/>
              <p:nvPr/>
            </p:nvCxnSpPr>
            <p:spPr>
              <a:xfrm>
                <a:off x="5867655" y="5936189"/>
                <a:ext cx="17325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" name="ZoneTexte 121">
                <a:extLst>
                  <a:ext uri="{FF2B5EF4-FFF2-40B4-BE49-F238E27FC236}">
                    <a16:creationId xmlns:a16="http://schemas.microsoft.com/office/drawing/2014/main" id="{7FCF27EB-6BEB-4F84-8B1C-CA30BF220E4B}"/>
                  </a:ext>
                </a:extLst>
              </p:cNvPr>
              <p:cNvSpPr txBox="1"/>
              <p:nvPr/>
            </p:nvSpPr>
            <p:spPr>
              <a:xfrm rot="5400000">
                <a:off x="5599364" y="5782301"/>
                <a:ext cx="277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1400" dirty="0"/>
                  <a:t>2</a:t>
                </a:r>
              </a:p>
            </p:txBody>
          </p:sp>
        </p:grpSp>
        <p:grpSp>
          <p:nvGrpSpPr>
            <p:cNvPr id="123" name="Groupe 122">
              <a:extLst>
                <a:ext uri="{FF2B5EF4-FFF2-40B4-BE49-F238E27FC236}">
                  <a16:creationId xmlns:a16="http://schemas.microsoft.com/office/drawing/2014/main" id="{1E671A26-D23E-40DA-A627-B1E096AFD832}"/>
                </a:ext>
              </a:extLst>
            </p:cNvPr>
            <p:cNvGrpSpPr/>
            <p:nvPr/>
          </p:nvGrpSpPr>
          <p:grpSpPr>
            <a:xfrm rot="16200000">
              <a:off x="7229759" y="6274927"/>
              <a:ext cx="456936" cy="277000"/>
              <a:chOff x="5583974" y="5797691"/>
              <a:chExt cx="456936" cy="277000"/>
            </a:xfrm>
          </p:grpSpPr>
          <p:cxnSp>
            <p:nvCxnSpPr>
              <p:cNvPr id="124" name="Connecteur droit 123">
                <a:extLst>
                  <a:ext uri="{FF2B5EF4-FFF2-40B4-BE49-F238E27FC236}">
                    <a16:creationId xmlns:a16="http://schemas.microsoft.com/office/drawing/2014/main" id="{4FA6CF55-E2AC-4C03-8F4D-48D0025AED2F}"/>
                  </a:ext>
                </a:extLst>
              </p:cNvPr>
              <p:cNvCxnSpPr/>
              <p:nvPr/>
            </p:nvCxnSpPr>
            <p:spPr>
              <a:xfrm>
                <a:off x="5867655" y="5936189"/>
                <a:ext cx="17325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" name="ZoneTexte 124">
                <a:extLst>
                  <a:ext uri="{FF2B5EF4-FFF2-40B4-BE49-F238E27FC236}">
                    <a16:creationId xmlns:a16="http://schemas.microsoft.com/office/drawing/2014/main" id="{34FF3D98-FC5C-4071-A906-9E5C560E54AA}"/>
                  </a:ext>
                </a:extLst>
              </p:cNvPr>
              <p:cNvSpPr txBox="1"/>
              <p:nvPr/>
            </p:nvSpPr>
            <p:spPr>
              <a:xfrm rot="5400000">
                <a:off x="5599363" y="5782302"/>
                <a:ext cx="277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1400" dirty="0"/>
                  <a:t>3</a:t>
                </a:r>
              </a:p>
            </p:txBody>
          </p:sp>
        </p:grpSp>
        <p:grpSp>
          <p:nvGrpSpPr>
            <p:cNvPr id="126" name="Groupe 125">
              <a:extLst>
                <a:ext uri="{FF2B5EF4-FFF2-40B4-BE49-F238E27FC236}">
                  <a16:creationId xmlns:a16="http://schemas.microsoft.com/office/drawing/2014/main" id="{A0B7309E-EE74-427C-A793-72803FBCAADD}"/>
                </a:ext>
              </a:extLst>
            </p:cNvPr>
            <p:cNvGrpSpPr/>
            <p:nvPr/>
          </p:nvGrpSpPr>
          <p:grpSpPr>
            <a:xfrm rot="16200000">
              <a:off x="7758861" y="6291687"/>
              <a:ext cx="456935" cy="277000"/>
              <a:chOff x="5583975" y="5797690"/>
              <a:chExt cx="456935" cy="277000"/>
            </a:xfrm>
          </p:grpSpPr>
          <p:cxnSp>
            <p:nvCxnSpPr>
              <p:cNvPr id="127" name="Connecteur droit 126">
                <a:extLst>
                  <a:ext uri="{FF2B5EF4-FFF2-40B4-BE49-F238E27FC236}">
                    <a16:creationId xmlns:a16="http://schemas.microsoft.com/office/drawing/2014/main" id="{E95DD211-4B27-4445-992B-F3A67C5C2653}"/>
                  </a:ext>
                </a:extLst>
              </p:cNvPr>
              <p:cNvCxnSpPr/>
              <p:nvPr/>
            </p:nvCxnSpPr>
            <p:spPr>
              <a:xfrm>
                <a:off x="5867655" y="5936189"/>
                <a:ext cx="17325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ZoneTexte 127">
                <a:extLst>
                  <a:ext uri="{FF2B5EF4-FFF2-40B4-BE49-F238E27FC236}">
                    <a16:creationId xmlns:a16="http://schemas.microsoft.com/office/drawing/2014/main" id="{5B58543A-B0D6-4EEF-8072-59758F4D5B0A}"/>
                  </a:ext>
                </a:extLst>
              </p:cNvPr>
              <p:cNvSpPr txBox="1"/>
              <p:nvPr/>
            </p:nvSpPr>
            <p:spPr>
              <a:xfrm rot="5400000">
                <a:off x="5599364" y="5782301"/>
                <a:ext cx="277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1400" dirty="0"/>
                  <a:t>4</a:t>
                </a:r>
              </a:p>
            </p:txBody>
          </p:sp>
        </p:grpSp>
        <p:grpSp>
          <p:nvGrpSpPr>
            <p:cNvPr id="129" name="Groupe 128">
              <a:extLst>
                <a:ext uri="{FF2B5EF4-FFF2-40B4-BE49-F238E27FC236}">
                  <a16:creationId xmlns:a16="http://schemas.microsoft.com/office/drawing/2014/main" id="{D90F1FE6-8523-44B8-BA79-3B48240597F7}"/>
                </a:ext>
              </a:extLst>
            </p:cNvPr>
            <p:cNvGrpSpPr/>
            <p:nvPr/>
          </p:nvGrpSpPr>
          <p:grpSpPr>
            <a:xfrm rot="16200000">
              <a:off x="8285498" y="6291387"/>
              <a:ext cx="456935" cy="277000"/>
              <a:chOff x="5583975" y="5797690"/>
              <a:chExt cx="456935" cy="277000"/>
            </a:xfrm>
          </p:grpSpPr>
          <p:cxnSp>
            <p:nvCxnSpPr>
              <p:cNvPr id="130" name="Connecteur droit 129">
                <a:extLst>
                  <a:ext uri="{FF2B5EF4-FFF2-40B4-BE49-F238E27FC236}">
                    <a16:creationId xmlns:a16="http://schemas.microsoft.com/office/drawing/2014/main" id="{C997687F-A86C-4F51-B3C8-FEDA8D6AFD42}"/>
                  </a:ext>
                </a:extLst>
              </p:cNvPr>
              <p:cNvCxnSpPr/>
              <p:nvPr/>
            </p:nvCxnSpPr>
            <p:spPr>
              <a:xfrm>
                <a:off x="5867655" y="5936189"/>
                <a:ext cx="17325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" name="ZoneTexte 130">
                <a:extLst>
                  <a:ext uri="{FF2B5EF4-FFF2-40B4-BE49-F238E27FC236}">
                    <a16:creationId xmlns:a16="http://schemas.microsoft.com/office/drawing/2014/main" id="{A6B0A597-D98C-49FD-BC5E-FA0DC4E01FB0}"/>
                  </a:ext>
                </a:extLst>
              </p:cNvPr>
              <p:cNvSpPr txBox="1"/>
              <p:nvPr/>
            </p:nvSpPr>
            <p:spPr>
              <a:xfrm rot="5400000">
                <a:off x="5599364" y="5782301"/>
                <a:ext cx="277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1400" dirty="0"/>
                  <a:t>5</a:t>
                </a:r>
              </a:p>
            </p:txBody>
          </p:sp>
        </p:grpSp>
        <p:grpSp>
          <p:nvGrpSpPr>
            <p:cNvPr id="132" name="Groupe 131">
              <a:extLst>
                <a:ext uri="{FF2B5EF4-FFF2-40B4-BE49-F238E27FC236}">
                  <a16:creationId xmlns:a16="http://schemas.microsoft.com/office/drawing/2014/main" id="{7BE23369-0D64-4300-BCBC-95EF6B90AAB2}"/>
                </a:ext>
              </a:extLst>
            </p:cNvPr>
            <p:cNvGrpSpPr/>
            <p:nvPr/>
          </p:nvGrpSpPr>
          <p:grpSpPr>
            <a:xfrm rot="16200000">
              <a:off x="8827562" y="6277273"/>
              <a:ext cx="456935" cy="277000"/>
              <a:chOff x="5583975" y="5797690"/>
              <a:chExt cx="456935" cy="277000"/>
            </a:xfrm>
          </p:grpSpPr>
          <p:cxnSp>
            <p:nvCxnSpPr>
              <p:cNvPr id="133" name="Connecteur droit 132">
                <a:extLst>
                  <a:ext uri="{FF2B5EF4-FFF2-40B4-BE49-F238E27FC236}">
                    <a16:creationId xmlns:a16="http://schemas.microsoft.com/office/drawing/2014/main" id="{A866F7F0-544B-4CA8-8AD1-32BF951B7BF2}"/>
                  </a:ext>
                </a:extLst>
              </p:cNvPr>
              <p:cNvCxnSpPr/>
              <p:nvPr/>
            </p:nvCxnSpPr>
            <p:spPr>
              <a:xfrm>
                <a:off x="5867655" y="5936189"/>
                <a:ext cx="17325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" name="ZoneTexte 133">
                <a:extLst>
                  <a:ext uri="{FF2B5EF4-FFF2-40B4-BE49-F238E27FC236}">
                    <a16:creationId xmlns:a16="http://schemas.microsoft.com/office/drawing/2014/main" id="{CF83597D-07C3-4905-84EE-5E5553C6A6DD}"/>
                  </a:ext>
                </a:extLst>
              </p:cNvPr>
              <p:cNvSpPr txBox="1"/>
              <p:nvPr/>
            </p:nvSpPr>
            <p:spPr>
              <a:xfrm rot="5400000">
                <a:off x="5599364" y="5782301"/>
                <a:ext cx="277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1400" dirty="0"/>
                  <a:t>6</a:t>
                </a:r>
              </a:p>
            </p:txBody>
          </p:sp>
        </p:grpSp>
        <p:grpSp>
          <p:nvGrpSpPr>
            <p:cNvPr id="135" name="Groupe 134">
              <a:extLst>
                <a:ext uri="{FF2B5EF4-FFF2-40B4-BE49-F238E27FC236}">
                  <a16:creationId xmlns:a16="http://schemas.microsoft.com/office/drawing/2014/main" id="{68A03F82-BB11-4301-8E85-7D25B7BA9DF5}"/>
                </a:ext>
              </a:extLst>
            </p:cNvPr>
            <p:cNvGrpSpPr/>
            <p:nvPr/>
          </p:nvGrpSpPr>
          <p:grpSpPr>
            <a:xfrm rot="16200000">
              <a:off x="9370178" y="6285231"/>
              <a:ext cx="456936" cy="277000"/>
              <a:chOff x="5583974" y="5797691"/>
              <a:chExt cx="456936" cy="277000"/>
            </a:xfrm>
          </p:grpSpPr>
          <p:cxnSp>
            <p:nvCxnSpPr>
              <p:cNvPr id="136" name="Connecteur droit 135">
                <a:extLst>
                  <a:ext uri="{FF2B5EF4-FFF2-40B4-BE49-F238E27FC236}">
                    <a16:creationId xmlns:a16="http://schemas.microsoft.com/office/drawing/2014/main" id="{D00E98F4-8EF4-49DA-94C4-B2BD5D72C9A3}"/>
                  </a:ext>
                </a:extLst>
              </p:cNvPr>
              <p:cNvCxnSpPr/>
              <p:nvPr/>
            </p:nvCxnSpPr>
            <p:spPr>
              <a:xfrm>
                <a:off x="5867655" y="5936189"/>
                <a:ext cx="17325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7" name="ZoneTexte 136">
                <a:extLst>
                  <a:ext uri="{FF2B5EF4-FFF2-40B4-BE49-F238E27FC236}">
                    <a16:creationId xmlns:a16="http://schemas.microsoft.com/office/drawing/2014/main" id="{422C1D3D-FE44-435A-889D-5CB4149050B8}"/>
                  </a:ext>
                </a:extLst>
              </p:cNvPr>
              <p:cNvSpPr txBox="1"/>
              <p:nvPr/>
            </p:nvSpPr>
            <p:spPr>
              <a:xfrm rot="5400000">
                <a:off x="5599363" y="5782302"/>
                <a:ext cx="277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1400" dirty="0"/>
                  <a:t>7</a:t>
                </a:r>
              </a:p>
            </p:txBody>
          </p:sp>
        </p:grpSp>
        <p:grpSp>
          <p:nvGrpSpPr>
            <p:cNvPr id="138" name="Groupe 137">
              <a:extLst>
                <a:ext uri="{FF2B5EF4-FFF2-40B4-BE49-F238E27FC236}">
                  <a16:creationId xmlns:a16="http://schemas.microsoft.com/office/drawing/2014/main" id="{D9E0923E-716E-4B09-A3CD-96E6D7D2A7DC}"/>
                </a:ext>
              </a:extLst>
            </p:cNvPr>
            <p:cNvGrpSpPr/>
            <p:nvPr/>
          </p:nvGrpSpPr>
          <p:grpSpPr>
            <a:xfrm rot="16200000">
              <a:off x="9922126" y="6291687"/>
              <a:ext cx="456935" cy="277000"/>
              <a:chOff x="5583975" y="5797690"/>
              <a:chExt cx="456935" cy="277000"/>
            </a:xfrm>
          </p:grpSpPr>
          <p:cxnSp>
            <p:nvCxnSpPr>
              <p:cNvPr id="139" name="Connecteur droit 138">
                <a:extLst>
                  <a:ext uri="{FF2B5EF4-FFF2-40B4-BE49-F238E27FC236}">
                    <a16:creationId xmlns:a16="http://schemas.microsoft.com/office/drawing/2014/main" id="{A0FBB140-16FC-4C2C-BF09-A840EEC2C8EF}"/>
                  </a:ext>
                </a:extLst>
              </p:cNvPr>
              <p:cNvCxnSpPr/>
              <p:nvPr/>
            </p:nvCxnSpPr>
            <p:spPr>
              <a:xfrm>
                <a:off x="5867655" y="5936189"/>
                <a:ext cx="17325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ZoneTexte 139">
                <a:extLst>
                  <a:ext uri="{FF2B5EF4-FFF2-40B4-BE49-F238E27FC236}">
                    <a16:creationId xmlns:a16="http://schemas.microsoft.com/office/drawing/2014/main" id="{354CAA9D-6ABC-4DD9-9266-593B38A10B92}"/>
                  </a:ext>
                </a:extLst>
              </p:cNvPr>
              <p:cNvSpPr txBox="1"/>
              <p:nvPr/>
            </p:nvSpPr>
            <p:spPr>
              <a:xfrm rot="5400000">
                <a:off x="5599364" y="5782301"/>
                <a:ext cx="277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1400" dirty="0"/>
                  <a:t>8</a:t>
                </a:r>
              </a:p>
            </p:txBody>
          </p:sp>
        </p:grpSp>
        <p:grpSp>
          <p:nvGrpSpPr>
            <p:cNvPr id="141" name="Groupe 140">
              <a:extLst>
                <a:ext uri="{FF2B5EF4-FFF2-40B4-BE49-F238E27FC236}">
                  <a16:creationId xmlns:a16="http://schemas.microsoft.com/office/drawing/2014/main" id="{D9EF7DE7-6933-4F0C-877A-3468A470BBC5}"/>
                </a:ext>
              </a:extLst>
            </p:cNvPr>
            <p:cNvGrpSpPr/>
            <p:nvPr/>
          </p:nvGrpSpPr>
          <p:grpSpPr>
            <a:xfrm rot="16200000">
              <a:off x="10472021" y="6291388"/>
              <a:ext cx="456936" cy="277000"/>
              <a:chOff x="5583974" y="5797691"/>
              <a:chExt cx="456936" cy="277000"/>
            </a:xfrm>
          </p:grpSpPr>
          <p:cxnSp>
            <p:nvCxnSpPr>
              <p:cNvPr id="142" name="Connecteur droit 141">
                <a:extLst>
                  <a:ext uri="{FF2B5EF4-FFF2-40B4-BE49-F238E27FC236}">
                    <a16:creationId xmlns:a16="http://schemas.microsoft.com/office/drawing/2014/main" id="{738F318E-ABC4-42C9-A981-6EB1BE435E81}"/>
                  </a:ext>
                </a:extLst>
              </p:cNvPr>
              <p:cNvCxnSpPr/>
              <p:nvPr/>
            </p:nvCxnSpPr>
            <p:spPr>
              <a:xfrm>
                <a:off x="5867655" y="5936189"/>
                <a:ext cx="17325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3" name="ZoneTexte 142">
                <a:extLst>
                  <a:ext uri="{FF2B5EF4-FFF2-40B4-BE49-F238E27FC236}">
                    <a16:creationId xmlns:a16="http://schemas.microsoft.com/office/drawing/2014/main" id="{C1D14536-20C0-4C6D-ADE3-F0E3B6461A10}"/>
                  </a:ext>
                </a:extLst>
              </p:cNvPr>
              <p:cNvSpPr txBox="1"/>
              <p:nvPr/>
            </p:nvSpPr>
            <p:spPr>
              <a:xfrm rot="5400000">
                <a:off x="5599363" y="5782302"/>
                <a:ext cx="277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1400" dirty="0"/>
                  <a:t>9</a:t>
                </a:r>
              </a:p>
            </p:txBody>
          </p:sp>
        </p:grpSp>
        <p:grpSp>
          <p:nvGrpSpPr>
            <p:cNvPr id="144" name="Groupe 143">
              <a:extLst>
                <a:ext uri="{FF2B5EF4-FFF2-40B4-BE49-F238E27FC236}">
                  <a16:creationId xmlns:a16="http://schemas.microsoft.com/office/drawing/2014/main" id="{DB81AA5C-55BF-445F-A852-EE6F9AEE4438}"/>
                </a:ext>
              </a:extLst>
            </p:cNvPr>
            <p:cNvGrpSpPr/>
            <p:nvPr/>
          </p:nvGrpSpPr>
          <p:grpSpPr>
            <a:xfrm rot="16200000">
              <a:off x="11051841" y="6233311"/>
              <a:ext cx="456936" cy="393156"/>
              <a:chOff x="5583974" y="5797691"/>
              <a:chExt cx="456936" cy="393156"/>
            </a:xfrm>
          </p:grpSpPr>
          <p:cxnSp>
            <p:nvCxnSpPr>
              <p:cNvPr id="145" name="Connecteur droit 144">
                <a:extLst>
                  <a:ext uri="{FF2B5EF4-FFF2-40B4-BE49-F238E27FC236}">
                    <a16:creationId xmlns:a16="http://schemas.microsoft.com/office/drawing/2014/main" id="{6D1EF0F3-3133-43EC-B64E-4EFFBA31078C}"/>
                  </a:ext>
                </a:extLst>
              </p:cNvPr>
              <p:cNvCxnSpPr/>
              <p:nvPr/>
            </p:nvCxnSpPr>
            <p:spPr>
              <a:xfrm>
                <a:off x="5867655" y="5936189"/>
                <a:ext cx="17325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" name="ZoneTexte 145">
                <a:extLst>
                  <a:ext uri="{FF2B5EF4-FFF2-40B4-BE49-F238E27FC236}">
                    <a16:creationId xmlns:a16="http://schemas.microsoft.com/office/drawing/2014/main" id="{6A2BE6BB-F2DE-4F69-A522-D843908CE5F0}"/>
                  </a:ext>
                </a:extLst>
              </p:cNvPr>
              <p:cNvSpPr txBox="1"/>
              <p:nvPr/>
            </p:nvSpPr>
            <p:spPr>
              <a:xfrm rot="5400000">
                <a:off x="5541285" y="5840380"/>
                <a:ext cx="3931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1400" dirty="0"/>
                  <a:t>10</a:t>
                </a:r>
              </a:p>
            </p:txBody>
          </p:sp>
        </p:grpSp>
      </p:grp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1A6FDED9-524C-42DA-8CE4-7FECEE946159}"/>
              </a:ext>
            </a:extLst>
          </p:cNvPr>
          <p:cNvCxnSpPr>
            <a:cxnSpLocks/>
            <a:stCxn id="80" idx="3"/>
          </p:cNvCxnSpPr>
          <p:nvPr/>
        </p:nvCxnSpPr>
        <p:spPr>
          <a:xfrm>
            <a:off x="6060705" y="3274888"/>
            <a:ext cx="524802" cy="808861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20D461B7-BBA9-4040-A774-2E051456FFDF}"/>
              </a:ext>
            </a:extLst>
          </p:cNvPr>
          <p:cNvGrpSpPr/>
          <p:nvPr/>
        </p:nvGrpSpPr>
        <p:grpSpPr>
          <a:xfrm>
            <a:off x="6080318" y="3258709"/>
            <a:ext cx="505189" cy="825040"/>
            <a:chOff x="6080318" y="3258709"/>
            <a:chExt cx="505189" cy="825040"/>
          </a:xfrm>
        </p:grpSpPr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6A067821-6B6C-4F4F-A329-9F086D01D353}"/>
                </a:ext>
              </a:extLst>
            </p:cNvPr>
            <p:cNvCxnSpPr>
              <a:cxnSpLocks/>
            </p:cNvCxnSpPr>
            <p:nvPr/>
          </p:nvCxnSpPr>
          <p:spPr>
            <a:xfrm>
              <a:off x="6577368" y="3274887"/>
              <a:ext cx="8139" cy="808862"/>
            </a:xfrm>
            <a:prstGeom prst="line">
              <a:avLst/>
            </a:prstGeom>
            <a:ln w="19050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84">
              <a:extLst>
                <a:ext uri="{FF2B5EF4-FFF2-40B4-BE49-F238E27FC236}">
                  <a16:creationId xmlns:a16="http://schemas.microsoft.com/office/drawing/2014/main" id="{F826FFBC-5391-4D72-B2B0-2717D8BA12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80318" y="3258709"/>
              <a:ext cx="505189" cy="12330"/>
            </a:xfrm>
            <a:prstGeom prst="line">
              <a:avLst/>
            </a:prstGeom>
            <a:ln w="19050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6AF96517-756F-4265-B262-40A7A252AB43}"/>
              </a:ext>
            </a:extLst>
          </p:cNvPr>
          <p:cNvSpPr txBox="1"/>
          <p:nvPr/>
        </p:nvSpPr>
        <p:spPr>
          <a:xfrm>
            <a:off x="6131297" y="2863522"/>
            <a:ext cx="524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00B0F0"/>
                </a:solidFill>
              </a:rPr>
              <a:t>Δ</a:t>
            </a:r>
            <a:r>
              <a:rPr lang="fr-CA" dirty="0">
                <a:solidFill>
                  <a:srgbClr val="00B0F0"/>
                </a:solidFill>
              </a:rPr>
              <a:t>t</a:t>
            </a:r>
            <a:r>
              <a:rPr lang="fr-CA" baseline="-25000" dirty="0">
                <a:solidFill>
                  <a:srgbClr val="00B0F0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ZoneTexte 95">
                <a:extLst>
                  <a:ext uri="{FF2B5EF4-FFF2-40B4-BE49-F238E27FC236}">
                    <a16:creationId xmlns:a16="http://schemas.microsoft.com/office/drawing/2014/main" id="{601B2B2F-7A14-4D74-BD4D-54DDA6246596}"/>
                  </a:ext>
                </a:extLst>
              </p:cNvPr>
              <p:cNvSpPr txBox="1"/>
              <p:nvPr/>
            </p:nvSpPr>
            <p:spPr>
              <a:xfrm>
                <a:off x="6614382" y="3464874"/>
                <a:ext cx="11716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>
                    <a:solidFill>
                      <a:srgbClr val="00B0F0"/>
                    </a:solidFill>
                  </a:rPr>
                  <a:t>Δ</a:t>
                </a:r>
                <a:r>
                  <a:rPr lang="fr-CA" dirty="0">
                    <a:solidFill>
                      <a:srgbClr val="00B0F0"/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a:rPr lang="fr-CA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fr-CA" i="1" baseline="-2500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fr-CA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fr-CA" i="1" baseline="-2500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fr-CA" dirty="0">
                    <a:solidFill>
                      <a:srgbClr val="00B0F0"/>
                    </a:solidFill>
                  </a:rPr>
                  <a:t>]</a:t>
                </a:r>
                <a:r>
                  <a:rPr lang="fr-CA" baseline="-25000" dirty="0">
                    <a:solidFill>
                      <a:srgbClr val="00B0F0"/>
                    </a:solidFill>
                  </a:rPr>
                  <a:t>1</a:t>
                </a:r>
              </a:p>
            </p:txBody>
          </p:sp>
        </mc:Choice>
        <mc:Fallback xmlns="">
          <p:sp>
            <p:nvSpPr>
              <p:cNvPr id="96" name="ZoneTexte 95">
                <a:extLst>
                  <a:ext uri="{FF2B5EF4-FFF2-40B4-BE49-F238E27FC236}">
                    <a16:creationId xmlns:a16="http://schemas.microsoft.com/office/drawing/2014/main" id="{601B2B2F-7A14-4D74-BD4D-54DDA62465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382" y="3464874"/>
                <a:ext cx="1171631" cy="369332"/>
              </a:xfrm>
              <a:prstGeom prst="rect">
                <a:avLst/>
              </a:prstGeom>
              <a:blipFill>
                <a:blip r:embed="rId7"/>
                <a:stretch>
                  <a:fillRect l="-4167" t="-9836" b="-22951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3DDCB99-3590-4563-B26B-315C960D7906}"/>
                  </a:ext>
                </a:extLst>
              </p:cNvPr>
              <p:cNvSpPr/>
              <p:nvPr/>
            </p:nvSpPr>
            <p:spPr>
              <a:xfrm>
                <a:off x="7596727" y="3232854"/>
                <a:ext cx="2415366" cy="850895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CA" sz="1400" b="1" dirty="0">
                    <a:solidFill>
                      <a:schemeClr val="tx1"/>
                    </a:solidFill>
                  </a:rPr>
                  <a:t>Vitesse instantanée à 0s: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A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fr-CA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|"/>
                          <m:endChr m:val="|"/>
                          <m:ctrlPr>
                            <a:rPr lang="fr-CA" sz="1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CA" sz="1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sz="1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𝜟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l-GR" sz="1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sz="1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𝑯</m:t>
                                  </m:r>
                                  <m:r>
                                    <a:rPr lang="fr-CA" sz="1400" b="1" i="1" baseline="-250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fr-CA" sz="1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𝑶</m:t>
                                  </m:r>
                                  <m:r>
                                    <a:rPr lang="fr-CA" sz="1400" b="1" i="1" baseline="-250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  <m:r>
                                <a:rPr lang="fr-CA" sz="1400" b="1" i="1" baseline="-250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l-GR" sz="1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𝜟</m:t>
                              </m:r>
                              <m:r>
                                <a:rPr lang="fr-CA" sz="1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fr-CA" sz="1400" b="1" i="1" baseline="-250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fr-CA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3DDCB99-3590-4563-B26B-315C960D79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727" y="3232854"/>
                <a:ext cx="2415366" cy="850895"/>
              </a:xfrm>
              <a:prstGeom prst="rect">
                <a:avLst/>
              </a:prstGeom>
              <a:blipFill>
                <a:blip r:embed="rId8"/>
                <a:stretch>
                  <a:fillRect l="-50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Connecteur droit 98">
            <a:extLst>
              <a:ext uri="{FF2B5EF4-FFF2-40B4-BE49-F238E27FC236}">
                <a16:creationId xmlns:a16="http://schemas.microsoft.com/office/drawing/2014/main" id="{7873ACC3-F0E9-47C2-89C3-4BA4373BDE73}"/>
              </a:ext>
            </a:extLst>
          </p:cNvPr>
          <p:cNvCxnSpPr>
            <a:cxnSpLocks/>
          </p:cNvCxnSpPr>
          <p:nvPr/>
        </p:nvCxnSpPr>
        <p:spPr>
          <a:xfrm>
            <a:off x="7786013" y="5216894"/>
            <a:ext cx="1540867" cy="476082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Groupe 104">
            <a:extLst>
              <a:ext uri="{FF2B5EF4-FFF2-40B4-BE49-F238E27FC236}">
                <a16:creationId xmlns:a16="http://schemas.microsoft.com/office/drawing/2014/main" id="{CB7D7610-8F2B-43E6-B14E-238278233AEE}"/>
              </a:ext>
            </a:extLst>
          </p:cNvPr>
          <p:cNvGrpSpPr/>
          <p:nvPr/>
        </p:nvGrpSpPr>
        <p:grpSpPr>
          <a:xfrm rot="5400000" flipV="1">
            <a:off x="8325364" y="4711178"/>
            <a:ext cx="453539" cy="1512990"/>
            <a:chOff x="6088458" y="3255262"/>
            <a:chExt cx="453539" cy="813499"/>
          </a:xfrm>
        </p:grpSpPr>
        <p:cxnSp>
          <p:nvCxnSpPr>
            <p:cNvPr id="106" name="Connecteur droit 105">
              <a:extLst>
                <a:ext uri="{FF2B5EF4-FFF2-40B4-BE49-F238E27FC236}">
                  <a16:creationId xmlns:a16="http://schemas.microsoft.com/office/drawing/2014/main" id="{7B094A65-1E25-4F24-A1D7-6A9CF730699E}"/>
                </a:ext>
              </a:extLst>
            </p:cNvPr>
            <p:cNvCxnSpPr>
              <a:cxnSpLocks/>
            </p:cNvCxnSpPr>
            <p:nvPr/>
          </p:nvCxnSpPr>
          <p:spPr>
            <a:xfrm>
              <a:off x="6529057" y="3259899"/>
              <a:ext cx="8139" cy="808862"/>
            </a:xfrm>
            <a:prstGeom prst="line">
              <a:avLst/>
            </a:prstGeom>
            <a:ln w="19050">
              <a:solidFill>
                <a:srgbClr val="92D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necteur droit 106">
              <a:extLst>
                <a:ext uri="{FF2B5EF4-FFF2-40B4-BE49-F238E27FC236}">
                  <a16:creationId xmlns:a16="http://schemas.microsoft.com/office/drawing/2014/main" id="{9E65D0AC-CF69-4BA8-8B9A-ED209639CC7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315227" y="3028493"/>
              <a:ext cx="1" cy="453539"/>
            </a:xfrm>
            <a:prstGeom prst="line">
              <a:avLst/>
            </a:prstGeom>
            <a:ln w="19050">
              <a:solidFill>
                <a:srgbClr val="92D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ZoneTexte 109">
            <a:extLst>
              <a:ext uri="{FF2B5EF4-FFF2-40B4-BE49-F238E27FC236}">
                <a16:creationId xmlns:a16="http://schemas.microsoft.com/office/drawing/2014/main" id="{45DDB503-AB98-40A0-B8C0-1C1A97158C71}"/>
              </a:ext>
            </a:extLst>
          </p:cNvPr>
          <p:cNvSpPr txBox="1"/>
          <p:nvPr/>
        </p:nvSpPr>
        <p:spPr>
          <a:xfrm>
            <a:off x="8251563" y="5714503"/>
            <a:ext cx="524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92D050"/>
                </a:solidFill>
              </a:rPr>
              <a:t>Δ</a:t>
            </a:r>
            <a:r>
              <a:rPr lang="fr-CA" dirty="0">
                <a:solidFill>
                  <a:srgbClr val="92D050"/>
                </a:solidFill>
              </a:rPr>
              <a:t>t</a:t>
            </a:r>
            <a:r>
              <a:rPr lang="fr-CA" baseline="-25000" dirty="0">
                <a:solidFill>
                  <a:srgbClr val="92D05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ZoneTexte 110">
                <a:extLst>
                  <a:ext uri="{FF2B5EF4-FFF2-40B4-BE49-F238E27FC236}">
                    <a16:creationId xmlns:a16="http://schemas.microsoft.com/office/drawing/2014/main" id="{01D9CEEC-6FEE-4CAE-8103-40C8F2BC4105}"/>
                  </a:ext>
                </a:extLst>
              </p:cNvPr>
              <p:cNvSpPr txBox="1"/>
              <p:nvPr/>
            </p:nvSpPr>
            <p:spPr>
              <a:xfrm>
                <a:off x="6740602" y="5247603"/>
                <a:ext cx="11716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>
                    <a:solidFill>
                      <a:srgbClr val="92D050"/>
                    </a:solidFill>
                  </a:rPr>
                  <a:t>Δ</a:t>
                </a:r>
                <a:r>
                  <a:rPr lang="fr-CA" dirty="0">
                    <a:solidFill>
                      <a:srgbClr val="92D050"/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a:rPr lang="fr-CA" i="1">
                        <a:solidFill>
                          <a:srgbClr val="92D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fr-CA" i="1" baseline="-25000">
                        <a:solidFill>
                          <a:srgbClr val="92D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fr-CA" i="1">
                        <a:solidFill>
                          <a:srgbClr val="92D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fr-CA" i="1" baseline="-25000">
                        <a:solidFill>
                          <a:srgbClr val="92D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fr-CA" dirty="0">
                    <a:solidFill>
                      <a:srgbClr val="92D050"/>
                    </a:solidFill>
                  </a:rPr>
                  <a:t>]</a:t>
                </a:r>
                <a:r>
                  <a:rPr lang="fr-CA" baseline="-25000" dirty="0">
                    <a:solidFill>
                      <a:srgbClr val="92D050"/>
                    </a:solidFill>
                  </a:rPr>
                  <a:t>2</a:t>
                </a:r>
              </a:p>
            </p:txBody>
          </p:sp>
        </mc:Choice>
        <mc:Fallback xmlns="">
          <p:sp>
            <p:nvSpPr>
              <p:cNvPr id="111" name="ZoneTexte 110">
                <a:extLst>
                  <a:ext uri="{FF2B5EF4-FFF2-40B4-BE49-F238E27FC236}">
                    <a16:creationId xmlns:a16="http://schemas.microsoft.com/office/drawing/2014/main" id="{01D9CEEC-6FEE-4CAE-8103-40C8F2BC41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602" y="5247603"/>
                <a:ext cx="1171631" cy="369332"/>
              </a:xfrm>
              <a:prstGeom prst="rect">
                <a:avLst/>
              </a:prstGeom>
              <a:blipFill>
                <a:blip r:embed="rId9"/>
                <a:stretch>
                  <a:fillRect l="-4688" t="-11667" b="-25000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D50E4E4F-7E85-47A2-9D64-327FFA53E28A}"/>
                  </a:ext>
                </a:extLst>
              </p:cNvPr>
              <p:cNvSpPr/>
              <p:nvPr/>
            </p:nvSpPr>
            <p:spPr>
              <a:xfrm>
                <a:off x="8770097" y="4581374"/>
                <a:ext cx="2706788" cy="850895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CA" sz="1400" b="1" dirty="0">
                    <a:solidFill>
                      <a:schemeClr val="tx1"/>
                    </a:solidFill>
                  </a:rPr>
                  <a:t>Vitesse instantanée à 300s: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A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fr-CA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|"/>
                          <m:endChr m:val="|"/>
                          <m:ctrlPr>
                            <a:rPr lang="fr-CA" sz="1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CA" sz="1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sz="1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𝜟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l-GR" sz="1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sz="1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𝑯</m:t>
                                  </m:r>
                                  <m:r>
                                    <a:rPr lang="fr-CA" sz="1400" b="1" i="1" baseline="-250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fr-CA" sz="1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𝑶</m:t>
                                  </m:r>
                                  <m:r>
                                    <a:rPr lang="fr-CA" sz="1400" b="1" i="1" baseline="-250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  <m:r>
                                <a:rPr lang="fr-CA" sz="1400" b="1" i="1" baseline="-250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l-GR" sz="1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𝜟</m:t>
                              </m:r>
                              <m:r>
                                <a:rPr lang="fr-CA" sz="1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fr-CA" sz="1400" b="1" i="1" baseline="-250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fr-CA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D50E4E4F-7E85-47A2-9D64-327FFA53E2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0097" y="4581374"/>
                <a:ext cx="2706788" cy="850895"/>
              </a:xfrm>
              <a:prstGeom prst="rect">
                <a:avLst/>
              </a:prstGeom>
              <a:blipFill>
                <a:blip r:embed="rId10"/>
                <a:stretch>
                  <a:fillRect l="-448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92476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96" grpId="0"/>
      <p:bldP spid="38" grpId="0" animBg="1"/>
      <p:bldP spid="110" grpId="0"/>
      <p:bldP spid="111" grpId="0"/>
      <p:bldP spid="1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F8CC6B-9156-418F-AD24-C3F5D143429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b="1" dirty="0"/>
              <a:t>Vitesse instantanée d’une courbe (enrichissement)</a:t>
            </a:r>
          </a:p>
        </p:txBody>
      </p:sp>
      <p:sp>
        <p:nvSpPr>
          <p:cNvPr id="23" name="Titre 1">
            <a:extLst>
              <a:ext uri="{FF2B5EF4-FFF2-40B4-BE49-F238E27FC236}">
                <a16:creationId xmlns:a16="http://schemas.microsoft.com/office/drawing/2014/main" id="{B73DF935-5D1D-4F20-A013-736BF8569073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/>
              <a:t>Chapitre 6</a:t>
            </a:r>
          </a:p>
          <a:p>
            <a:pPr algn="ctr"/>
            <a:r>
              <a:rPr lang="fr-CA" sz="1600" b="1" dirty="0"/>
              <a:t>p.252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5B458930-B7C5-4C99-B9D5-D704982A1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E7C541D-85D6-4F9F-8459-0AB2A5A7CA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3398" y="1990722"/>
            <a:ext cx="7054976" cy="486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594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F8CC6B-9156-418F-AD24-C3F5D143429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b="1" dirty="0"/>
              <a:t>Vitesse générale de réaction</a:t>
            </a:r>
          </a:p>
        </p:txBody>
      </p:sp>
      <p:sp>
        <p:nvSpPr>
          <p:cNvPr id="23" name="Titre 1">
            <a:extLst>
              <a:ext uri="{FF2B5EF4-FFF2-40B4-BE49-F238E27FC236}">
                <a16:creationId xmlns:a16="http://schemas.microsoft.com/office/drawing/2014/main" id="{B73DF935-5D1D-4F20-A013-736BF8569073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/>
              <a:t>Chapitre 6</a:t>
            </a:r>
          </a:p>
          <a:p>
            <a:pPr algn="ctr"/>
            <a:r>
              <a:rPr lang="fr-CA" sz="1600" b="1" dirty="0"/>
              <a:t>p.250-251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DAC4916-C1F6-49C7-9C04-59646F0B7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832" y="3361978"/>
            <a:ext cx="4840732" cy="89889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CA" sz="4000" dirty="0"/>
              <a:t>H</a:t>
            </a:r>
            <a:r>
              <a:rPr lang="fr-CA" sz="4000" baseline="-25000" dirty="0"/>
              <a:t>2(g)</a:t>
            </a:r>
            <a:r>
              <a:rPr lang="fr-CA" sz="4000" dirty="0"/>
              <a:t> + I</a:t>
            </a:r>
            <a:r>
              <a:rPr lang="fr-CA" sz="4000" baseline="-25000" dirty="0"/>
              <a:t>2(g)</a:t>
            </a:r>
            <a:r>
              <a:rPr lang="fr-CA" sz="4000" dirty="0"/>
              <a:t> </a:t>
            </a:r>
            <a:r>
              <a:rPr lang="fr-CA" sz="4000" dirty="0">
                <a:sym typeface="Wingdings" panose="05000000000000000000" pitchFamily="2" charset="2"/>
              </a:rPr>
              <a:t> 2 HI</a:t>
            </a:r>
            <a:r>
              <a:rPr lang="fr-CA" sz="4000" baseline="-25000" dirty="0">
                <a:sym typeface="Wingdings" panose="05000000000000000000" pitchFamily="2" charset="2"/>
              </a:rPr>
              <a:t>(g)</a:t>
            </a:r>
            <a:endParaRPr lang="fr-CA" sz="4000" baseline="-25000" dirty="0"/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BE197D72-15B2-44A0-9ABB-6B1013C13499}"/>
              </a:ext>
            </a:extLst>
          </p:cNvPr>
          <p:cNvGrpSpPr/>
          <p:nvPr/>
        </p:nvGrpSpPr>
        <p:grpSpPr>
          <a:xfrm>
            <a:off x="4833522" y="2152207"/>
            <a:ext cx="7358478" cy="4706166"/>
            <a:chOff x="4833522" y="2152207"/>
            <a:chExt cx="7358478" cy="4706166"/>
          </a:xfrm>
        </p:grpSpPr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5E853239-DD27-4251-B10B-CEC8BAA4CA7E}"/>
                </a:ext>
              </a:extLst>
            </p:cNvPr>
            <p:cNvGrpSpPr/>
            <p:nvPr/>
          </p:nvGrpSpPr>
          <p:grpSpPr>
            <a:xfrm>
              <a:off x="4833522" y="2152207"/>
              <a:ext cx="7358478" cy="4706166"/>
              <a:chOff x="1003471" y="2257301"/>
              <a:chExt cx="10728682" cy="4706166"/>
            </a:xfrm>
          </p:grpSpPr>
          <p:grpSp>
            <p:nvGrpSpPr>
              <p:cNvPr id="34" name="Groupe 33">
                <a:extLst>
                  <a:ext uri="{FF2B5EF4-FFF2-40B4-BE49-F238E27FC236}">
                    <a16:creationId xmlns:a16="http://schemas.microsoft.com/office/drawing/2014/main" id="{7D1F1152-14AF-4A00-972F-A87815F77D63}"/>
                  </a:ext>
                </a:extLst>
              </p:cNvPr>
              <p:cNvGrpSpPr/>
              <p:nvPr/>
            </p:nvGrpSpPr>
            <p:grpSpPr>
              <a:xfrm>
                <a:off x="2748617" y="2788118"/>
                <a:ext cx="8468970" cy="3503400"/>
                <a:chOff x="2483879" y="1222523"/>
                <a:chExt cx="8360385" cy="5037597"/>
              </a:xfrm>
            </p:grpSpPr>
            <p:cxnSp>
              <p:nvCxnSpPr>
                <p:cNvPr id="54" name="Connecteur droit avec flèche 53">
                  <a:extLst>
                    <a:ext uri="{FF2B5EF4-FFF2-40B4-BE49-F238E27FC236}">
                      <a16:creationId xmlns:a16="http://schemas.microsoft.com/office/drawing/2014/main" id="{0555564F-0C15-4EF6-971D-46BC0C742D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483879" y="1222523"/>
                  <a:ext cx="15034" cy="5037596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Connecteur droit avec flèche 54">
                  <a:extLst>
                    <a:ext uri="{FF2B5EF4-FFF2-40B4-BE49-F238E27FC236}">
                      <a16:creationId xmlns:a16="http://schemas.microsoft.com/office/drawing/2014/main" id="{A48CAAD7-B24E-48AE-A9D6-DAA3DD0E886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483879" y="6260119"/>
                  <a:ext cx="8360385" cy="1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ZoneTexte 34">
                    <a:extLst>
                      <a:ext uri="{FF2B5EF4-FFF2-40B4-BE49-F238E27FC236}">
                        <a16:creationId xmlns:a16="http://schemas.microsoft.com/office/drawing/2014/main" id="{0042102D-47F1-41A9-89BD-BEC32258ED7A}"/>
                      </a:ext>
                    </a:extLst>
                  </p:cNvPr>
                  <p:cNvSpPr txBox="1"/>
                  <p:nvPr/>
                </p:nvSpPr>
                <p:spPr>
                  <a:xfrm>
                    <a:off x="1003471" y="2606008"/>
                    <a:ext cx="1756487" cy="54566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CA" sz="1200" b="1" dirty="0"/>
                      <a:t>Concentration (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fr-CA" sz="1200" b="1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CA" sz="1200" b="1" i="1" dirty="0">
                                <a:latin typeface="Cambria Math" panose="02040503050406030204" pitchFamily="18" charset="0"/>
                              </a:rPr>
                              <m:t>𝒎𝒐𝒍</m:t>
                            </m:r>
                          </m:num>
                          <m:den>
                            <m:r>
                              <a:rPr lang="fr-CA" sz="1200" b="1" i="1" dirty="0">
                                <a:latin typeface="Cambria Math" panose="02040503050406030204" pitchFamily="18" charset="0"/>
                              </a:rPr>
                              <m:t>𝑳</m:t>
                            </m:r>
                          </m:den>
                        </m:f>
                      </m:oMath>
                    </a14:m>
                    <a:r>
                      <a:rPr lang="fr-CA" sz="1200" b="1" dirty="0"/>
                      <a:t>)</a:t>
                    </a:r>
                  </a:p>
                </p:txBody>
              </p:sp>
            </mc:Choice>
            <mc:Fallback xmlns="">
              <p:sp>
                <p:nvSpPr>
                  <p:cNvPr id="35" name="ZoneTexte 34">
                    <a:extLst>
                      <a:ext uri="{FF2B5EF4-FFF2-40B4-BE49-F238E27FC236}">
                        <a16:creationId xmlns:a16="http://schemas.microsoft.com/office/drawing/2014/main" id="{0042102D-47F1-41A9-89BD-BEC32258ED7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3471" y="2606008"/>
                    <a:ext cx="1756487" cy="54566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505" r="-2525"/>
                    </a:stretch>
                  </a:blipFill>
                </p:spPr>
                <p:txBody>
                  <a:bodyPr/>
                  <a:lstStyle/>
                  <a:p>
                    <a:r>
                      <a:rPr lang="fr-C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8D6CC760-D727-4D3A-8147-2B3F5ED251AF}"/>
                  </a:ext>
                </a:extLst>
              </p:cNvPr>
              <p:cNvSpPr txBox="1"/>
              <p:nvPr/>
            </p:nvSpPr>
            <p:spPr>
              <a:xfrm>
                <a:off x="8797087" y="6686468"/>
                <a:ext cx="29350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CA" sz="1200" b="1" dirty="0"/>
                  <a:t>Temps (s)</a:t>
                </a:r>
              </a:p>
            </p:txBody>
          </p:sp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6BEB61DF-49AF-4403-B081-60094B5246FB}"/>
                  </a:ext>
                </a:extLst>
              </p:cNvPr>
              <p:cNvSpPr txBox="1"/>
              <p:nvPr/>
            </p:nvSpPr>
            <p:spPr>
              <a:xfrm>
                <a:off x="2748616" y="2257301"/>
                <a:ext cx="856988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b="1" dirty="0"/>
                  <a:t>6.7: La concentration des réactifs et des produits en  fonction du temps</a:t>
                </a:r>
                <a:endParaRPr lang="fr-CA" b="1" baseline="-25000" dirty="0"/>
              </a:p>
            </p:txBody>
          </p:sp>
        </p:grpSp>
        <p:grpSp>
          <p:nvGrpSpPr>
            <p:cNvPr id="56" name="Groupe 55">
              <a:extLst>
                <a:ext uri="{FF2B5EF4-FFF2-40B4-BE49-F238E27FC236}">
                  <a16:creationId xmlns:a16="http://schemas.microsoft.com/office/drawing/2014/main" id="{017F1AD5-85F5-4E0C-B86B-541CA81ACE7F}"/>
                </a:ext>
              </a:extLst>
            </p:cNvPr>
            <p:cNvGrpSpPr/>
            <p:nvPr/>
          </p:nvGrpSpPr>
          <p:grpSpPr>
            <a:xfrm>
              <a:off x="5412129" y="5396406"/>
              <a:ext cx="648573" cy="307777"/>
              <a:chOff x="5414796" y="5782300"/>
              <a:chExt cx="648573" cy="307777"/>
            </a:xfrm>
          </p:grpSpPr>
          <p:cxnSp>
            <p:nvCxnSpPr>
              <p:cNvPr id="58" name="Connecteur droit 57">
                <a:extLst>
                  <a:ext uri="{FF2B5EF4-FFF2-40B4-BE49-F238E27FC236}">
                    <a16:creationId xmlns:a16="http://schemas.microsoft.com/office/drawing/2014/main" id="{11C207C8-B049-4147-97AF-5F71F4203D53}"/>
                  </a:ext>
                </a:extLst>
              </p:cNvPr>
              <p:cNvCxnSpPr/>
              <p:nvPr/>
            </p:nvCxnSpPr>
            <p:spPr>
              <a:xfrm>
                <a:off x="5867655" y="5936189"/>
                <a:ext cx="17325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ZoneTexte 58">
                <a:extLst>
                  <a:ext uri="{FF2B5EF4-FFF2-40B4-BE49-F238E27FC236}">
                    <a16:creationId xmlns:a16="http://schemas.microsoft.com/office/drawing/2014/main" id="{D8023D8E-E48E-4D30-9EEF-42FA6E1797E4}"/>
                  </a:ext>
                </a:extLst>
              </p:cNvPr>
              <p:cNvSpPr txBox="1"/>
              <p:nvPr/>
            </p:nvSpPr>
            <p:spPr>
              <a:xfrm>
                <a:off x="5414796" y="5782300"/>
                <a:ext cx="64857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1400" dirty="0"/>
                  <a:t>1,0</a:t>
                </a:r>
              </a:p>
            </p:txBody>
          </p:sp>
        </p:grpSp>
        <p:grpSp>
          <p:nvGrpSpPr>
            <p:cNvPr id="63" name="Groupe 62">
              <a:extLst>
                <a:ext uri="{FF2B5EF4-FFF2-40B4-BE49-F238E27FC236}">
                  <a16:creationId xmlns:a16="http://schemas.microsoft.com/office/drawing/2014/main" id="{198A1C6A-C812-45FE-A1E1-D22D691D48ED}"/>
                </a:ext>
              </a:extLst>
            </p:cNvPr>
            <p:cNvGrpSpPr/>
            <p:nvPr/>
          </p:nvGrpSpPr>
          <p:grpSpPr>
            <a:xfrm>
              <a:off x="5412130" y="4678364"/>
              <a:ext cx="648573" cy="307777"/>
              <a:chOff x="5414796" y="5782300"/>
              <a:chExt cx="648573" cy="307777"/>
            </a:xfrm>
          </p:grpSpPr>
          <p:cxnSp>
            <p:nvCxnSpPr>
              <p:cNvPr id="64" name="Connecteur droit 63">
                <a:extLst>
                  <a:ext uri="{FF2B5EF4-FFF2-40B4-BE49-F238E27FC236}">
                    <a16:creationId xmlns:a16="http://schemas.microsoft.com/office/drawing/2014/main" id="{FB1D9438-E6EF-494B-A02E-6506A1FCAB7D}"/>
                  </a:ext>
                </a:extLst>
              </p:cNvPr>
              <p:cNvCxnSpPr/>
              <p:nvPr/>
            </p:nvCxnSpPr>
            <p:spPr>
              <a:xfrm>
                <a:off x="5867655" y="5936189"/>
                <a:ext cx="17325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ZoneTexte 64">
                <a:extLst>
                  <a:ext uri="{FF2B5EF4-FFF2-40B4-BE49-F238E27FC236}">
                    <a16:creationId xmlns:a16="http://schemas.microsoft.com/office/drawing/2014/main" id="{E4ABEE8F-6848-4D1B-9E1F-E918B791CC3E}"/>
                  </a:ext>
                </a:extLst>
              </p:cNvPr>
              <p:cNvSpPr txBox="1"/>
              <p:nvPr/>
            </p:nvSpPr>
            <p:spPr>
              <a:xfrm>
                <a:off x="5414796" y="5782300"/>
                <a:ext cx="64857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1400" dirty="0"/>
                  <a:t>1,0</a:t>
                </a:r>
              </a:p>
            </p:txBody>
          </p:sp>
        </p:grpSp>
        <p:grpSp>
          <p:nvGrpSpPr>
            <p:cNvPr id="69" name="Groupe 68">
              <a:extLst>
                <a:ext uri="{FF2B5EF4-FFF2-40B4-BE49-F238E27FC236}">
                  <a16:creationId xmlns:a16="http://schemas.microsoft.com/office/drawing/2014/main" id="{BDFFC007-44B0-4C21-B4A9-17692E6426E3}"/>
                </a:ext>
              </a:extLst>
            </p:cNvPr>
            <p:cNvGrpSpPr/>
            <p:nvPr/>
          </p:nvGrpSpPr>
          <p:grpSpPr>
            <a:xfrm>
              <a:off x="5413970" y="4057758"/>
              <a:ext cx="648573" cy="307777"/>
              <a:chOff x="5414796" y="5782300"/>
              <a:chExt cx="648573" cy="307777"/>
            </a:xfrm>
          </p:grpSpPr>
          <p:cxnSp>
            <p:nvCxnSpPr>
              <p:cNvPr id="70" name="Connecteur droit 69">
                <a:extLst>
                  <a:ext uri="{FF2B5EF4-FFF2-40B4-BE49-F238E27FC236}">
                    <a16:creationId xmlns:a16="http://schemas.microsoft.com/office/drawing/2014/main" id="{A3FB18A1-18FD-442B-8E62-A7B02B874676}"/>
                  </a:ext>
                </a:extLst>
              </p:cNvPr>
              <p:cNvCxnSpPr/>
              <p:nvPr/>
            </p:nvCxnSpPr>
            <p:spPr>
              <a:xfrm>
                <a:off x="5867655" y="5936189"/>
                <a:ext cx="17325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ZoneTexte 70">
                <a:extLst>
                  <a:ext uri="{FF2B5EF4-FFF2-40B4-BE49-F238E27FC236}">
                    <a16:creationId xmlns:a16="http://schemas.microsoft.com/office/drawing/2014/main" id="{CF97D081-9022-45F7-A5EB-0B25B136CE8E}"/>
                  </a:ext>
                </a:extLst>
              </p:cNvPr>
              <p:cNvSpPr txBox="1"/>
              <p:nvPr/>
            </p:nvSpPr>
            <p:spPr>
              <a:xfrm>
                <a:off x="5414796" y="5782300"/>
                <a:ext cx="64857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1400" dirty="0"/>
                  <a:t>1,5</a:t>
                </a:r>
              </a:p>
            </p:txBody>
          </p:sp>
        </p:grpSp>
        <p:cxnSp>
          <p:nvCxnSpPr>
            <p:cNvPr id="73" name="Connecteur droit 72">
              <a:extLst>
                <a:ext uri="{FF2B5EF4-FFF2-40B4-BE49-F238E27FC236}">
                  <a16:creationId xmlns:a16="http://schemas.microsoft.com/office/drawing/2014/main" id="{3B42C203-50CF-47E5-8545-74DD2166DD39}"/>
                </a:ext>
              </a:extLst>
            </p:cNvPr>
            <p:cNvCxnSpPr/>
            <p:nvPr/>
          </p:nvCxnSpPr>
          <p:spPr>
            <a:xfrm>
              <a:off x="5864988" y="2972763"/>
              <a:ext cx="1732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5" name="Groupe 74">
              <a:extLst>
                <a:ext uri="{FF2B5EF4-FFF2-40B4-BE49-F238E27FC236}">
                  <a16:creationId xmlns:a16="http://schemas.microsoft.com/office/drawing/2014/main" id="{F94734FD-347E-4088-ABD6-EFCAF1E8E5AD}"/>
                </a:ext>
              </a:extLst>
            </p:cNvPr>
            <p:cNvGrpSpPr/>
            <p:nvPr/>
          </p:nvGrpSpPr>
          <p:grpSpPr>
            <a:xfrm>
              <a:off x="5412131" y="3433546"/>
              <a:ext cx="648573" cy="307777"/>
              <a:chOff x="5414796" y="5782300"/>
              <a:chExt cx="648573" cy="307777"/>
            </a:xfrm>
          </p:grpSpPr>
          <p:cxnSp>
            <p:nvCxnSpPr>
              <p:cNvPr id="76" name="Connecteur droit 75">
                <a:extLst>
                  <a:ext uri="{FF2B5EF4-FFF2-40B4-BE49-F238E27FC236}">
                    <a16:creationId xmlns:a16="http://schemas.microsoft.com/office/drawing/2014/main" id="{A35D05DF-3FD6-492E-88BA-292438567D2E}"/>
                  </a:ext>
                </a:extLst>
              </p:cNvPr>
              <p:cNvCxnSpPr/>
              <p:nvPr/>
            </p:nvCxnSpPr>
            <p:spPr>
              <a:xfrm>
                <a:off x="5867655" y="5936189"/>
                <a:ext cx="17325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ZoneTexte 76">
                <a:extLst>
                  <a:ext uri="{FF2B5EF4-FFF2-40B4-BE49-F238E27FC236}">
                    <a16:creationId xmlns:a16="http://schemas.microsoft.com/office/drawing/2014/main" id="{4E41A676-3423-45D8-A5E1-4F37D4B562AE}"/>
                  </a:ext>
                </a:extLst>
              </p:cNvPr>
              <p:cNvSpPr txBox="1"/>
              <p:nvPr/>
            </p:nvSpPr>
            <p:spPr>
              <a:xfrm>
                <a:off x="5414796" y="5782300"/>
                <a:ext cx="64857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1400" dirty="0"/>
                  <a:t>2,0</a:t>
                </a:r>
              </a:p>
            </p:txBody>
          </p:sp>
        </p:grpSp>
        <p:cxnSp>
          <p:nvCxnSpPr>
            <p:cNvPr id="94" name="Connecteur droit 93">
              <a:extLst>
                <a:ext uri="{FF2B5EF4-FFF2-40B4-BE49-F238E27FC236}">
                  <a16:creationId xmlns:a16="http://schemas.microsoft.com/office/drawing/2014/main" id="{F49483E6-2A50-41DE-B09B-349BAD694901}"/>
                </a:ext>
              </a:extLst>
            </p:cNvPr>
            <p:cNvCxnSpPr/>
            <p:nvPr/>
          </p:nvCxnSpPr>
          <p:spPr>
            <a:xfrm rot="16200000">
              <a:off x="6389254" y="6273936"/>
              <a:ext cx="1732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cteur droit 120">
              <a:extLst>
                <a:ext uri="{FF2B5EF4-FFF2-40B4-BE49-F238E27FC236}">
                  <a16:creationId xmlns:a16="http://schemas.microsoft.com/office/drawing/2014/main" id="{A12E3C5E-9F4A-45AC-AF8B-665DB049D068}"/>
                </a:ext>
              </a:extLst>
            </p:cNvPr>
            <p:cNvCxnSpPr/>
            <p:nvPr/>
          </p:nvCxnSpPr>
          <p:spPr>
            <a:xfrm rot="16200000">
              <a:off x="6849858" y="6271586"/>
              <a:ext cx="1732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3" name="Groupe 122">
              <a:extLst>
                <a:ext uri="{FF2B5EF4-FFF2-40B4-BE49-F238E27FC236}">
                  <a16:creationId xmlns:a16="http://schemas.microsoft.com/office/drawing/2014/main" id="{1E671A26-D23E-40DA-A627-B1E096AFD832}"/>
                </a:ext>
              </a:extLst>
            </p:cNvPr>
            <p:cNvGrpSpPr/>
            <p:nvPr/>
          </p:nvGrpSpPr>
          <p:grpSpPr>
            <a:xfrm rot="16200000">
              <a:off x="7226809" y="6199810"/>
              <a:ext cx="484399" cy="454698"/>
              <a:chOff x="5556511" y="5719623"/>
              <a:chExt cx="484399" cy="454698"/>
            </a:xfrm>
          </p:grpSpPr>
          <p:cxnSp>
            <p:nvCxnSpPr>
              <p:cNvPr id="124" name="Connecteur droit 123">
                <a:extLst>
                  <a:ext uri="{FF2B5EF4-FFF2-40B4-BE49-F238E27FC236}">
                    <a16:creationId xmlns:a16="http://schemas.microsoft.com/office/drawing/2014/main" id="{4FA6CF55-E2AC-4C03-8F4D-48D0025AED2F}"/>
                  </a:ext>
                </a:extLst>
              </p:cNvPr>
              <p:cNvCxnSpPr/>
              <p:nvPr/>
            </p:nvCxnSpPr>
            <p:spPr>
              <a:xfrm>
                <a:off x="5867655" y="5936189"/>
                <a:ext cx="17325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" name="ZoneTexte 124">
                <a:extLst>
                  <a:ext uri="{FF2B5EF4-FFF2-40B4-BE49-F238E27FC236}">
                    <a16:creationId xmlns:a16="http://schemas.microsoft.com/office/drawing/2014/main" id="{34FF3D98-FC5C-4071-A906-9E5C560E54AA}"/>
                  </a:ext>
                </a:extLst>
              </p:cNvPr>
              <p:cNvSpPr txBox="1"/>
              <p:nvPr/>
            </p:nvSpPr>
            <p:spPr>
              <a:xfrm rot="5400000">
                <a:off x="5483051" y="5793083"/>
                <a:ext cx="45469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400" dirty="0"/>
                  <a:t>20</a:t>
                </a:r>
              </a:p>
            </p:txBody>
          </p:sp>
        </p:grpSp>
        <p:cxnSp>
          <p:nvCxnSpPr>
            <p:cNvPr id="127" name="Connecteur droit 126">
              <a:extLst>
                <a:ext uri="{FF2B5EF4-FFF2-40B4-BE49-F238E27FC236}">
                  <a16:creationId xmlns:a16="http://schemas.microsoft.com/office/drawing/2014/main" id="{E95DD211-4B27-4445-992B-F3A67C5C2653}"/>
                </a:ext>
              </a:extLst>
            </p:cNvPr>
            <p:cNvCxnSpPr/>
            <p:nvPr/>
          </p:nvCxnSpPr>
          <p:spPr>
            <a:xfrm rot="16200000">
              <a:off x="7900700" y="6288347"/>
              <a:ext cx="1732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necteur droit 129">
              <a:extLst>
                <a:ext uri="{FF2B5EF4-FFF2-40B4-BE49-F238E27FC236}">
                  <a16:creationId xmlns:a16="http://schemas.microsoft.com/office/drawing/2014/main" id="{C997687F-A86C-4F51-B3C8-FEDA8D6AFD42}"/>
                </a:ext>
              </a:extLst>
            </p:cNvPr>
            <p:cNvCxnSpPr/>
            <p:nvPr/>
          </p:nvCxnSpPr>
          <p:spPr>
            <a:xfrm rot="16200000">
              <a:off x="8427337" y="6288047"/>
              <a:ext cx="1732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2" name="Groupe 131">
              <a:extLst>
                <a:ext uri="{FF2B5EF4-FFF2-40B4-BE49-F238E27FC236}">
                  <a16:creationId xmlns:a16="http://schemas.microsoft.com/office/drawing/2014/main" id="{7BE23369-0D64-4300-BCBC-95EF6B90AAB2}"/>
                </a:ext>
              </a:extLst>
            </p:cNvPr>
            <p:cNvGrpSpPr/>
            <p:nvPr/>
          </p:nvGrpSpPr>
          <p:grpSpPr>
            <a:xfrm rot="16200000">
              <a:off x="8827563" y="6211984"/>
              <a:ext cx="456936" cy="407580"/>
              <a:chOff x="5583974" y="5732401"/>
              <a:chExt cx="456936" cy="407580"/>
            </a:xfrm>
          </p:grpSpPr>
          <p:cxnSp>
            <p:nvCxnSpPr>
              <p:cNvPr id="133" name="Connecteur droit 132">
                <a:extLst>
                  <a:ext uri="{FF2B5EF4-FFF2-40B4-BE49-F238E27FC236}">
                    <a16:creationId xmlns:a16="http://schemas.microsoft.com/office/drawing/2014/main" id="{A866F7F0-544B-4CA8-8AD1-32BF951B7BF2}"/>
                  </a:ext>
                </a:extLst>
              </p:cNvPr>
              <p:cNvCxnSpPr/>
              <p:nvPr/>
            </p:nvCxnSpPr>
            <p:spPr>
              <a:xfrm>
                <a:off x="5867655" y="5936189"/>
                <a:ext cx="17325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" name="ZoneTexte 133">
                <a:extLst>
                  <a:ext uri="{FF2B5EF4-FFF2-40B4-BE49-F238E27FC236}">
                    <a16:creationId xmlns:a16="http://schemas.microsoft.com/office/drawing/2014/main" id="{CF83597D-07C3-4905-84EE-5E5553C6A6DD}"/>
                  </a:ext>
                </a:extLst>
              </p:cNvPr>
              <p:cNvSpPr txBox="1"/>
              <p:nvPr/>
            </p:nvSpPr>
            <p:spPr>
              <a:xfrm rot="5400000">
                <a:off x="5534073" y="5782302"/>
                <a:ext cx="4075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1400" dirty="0"/>
                  <a:t>40</a:t>
                </a:r>
              </a:p>
            </p:txBody>
          </p:sp>
        </p:grpSp>
        <p:cxnSp>
          <p:nvCxnSpPr>
            <p:cNvPr id="136" name="Connecteur droit 135">
              <a:extLst>
                <a:ext uri="{FF2B5EF4-FFF2-40B4-BE49-F238E27FC236}">
                  <a16:creationId xmlns:a16="http://schemas.microsoft.com/office/drawing/2014/main" id="{D00E98F4-8EF4-49DA-94C4-B2BD5D72C9A3}"/>
                </a:ext>
              </a:extLst>
            </p:cNvPr>
            <p:cNvCxnSpPr/>
            <p:nvPr/>
          </p:nvCxnSpPr>
          <p:spPr>
            <a:xfrm rot="16200000">
              <a:off x="9512017" y="6281890"/>
              <a:ext cx="1732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necteur droit 138">
              <a:extLst>
                <a:ext uri="{FF2B5EF4-FFF2-40B4-BE49-F238E27FC236}">
                  <a16:creationId xmlns:a16="http://schemas.microsoft.com/office/drawing/2014/main" id="{A0FBB140-16FC-4C2C-BF09-A840EEC2C8EF}"/>
                </a:ext>
              </a:extLst>
            </p:cNvPr>
            <p:cNvCxnSpPr/>
            <p:nvPr/>
          </p:nvCxnSpPr>
          <p:spPr>
            <a:xfrm rot="16200000">
              <a:off x="10063965" y="6288347"/>
              <a:ext cx="1732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1" name="Groupe 140">
              <a:extLst>
                <a:ext uri="{FF2B5EF4-FFF2-40B4-BE49-F238E27FC236}">
                  <a16:creationId xmlns:a16="http://schemas.microsoft.com/office/drawing/2014/main" id="{D9EF7DE7-6933-4F0C-877A-3468A470BBC5}"/>
                </a:ext>
              </a:extLst>
            </p:cNvPr>
            <p:cNvGrpSpPr/>
            <p:nvPr/>
          </p:nvGrpSpPr>
          <p:grpSpPr>
            <a:xfrm rot="16200000">
              <a:off x="10472021" y="6162808"/>
              <a:ext cx="456936" cy="534160"/>
              <a:chOff x="5583974" y="5669111"/>
              <a:chExt cx="456936" cy="534160"/>
            </a:xfrm>
          </p:grpSpPr>
          <p:cxnSp>
            <p:nvCxnSpPr>
              <p:cNvPr id="142" name="Connecteur droit 141">
                <a:extLst>
                  <a:ext uri="{FF2B5EF4-FFF2-40B4-BE49-F238E27FC236}">
                    <a16:creationId xmlns:a16="http://schemas.microsoft.com/office/drawing/2014/main" id="{738F318E-ABC4-42C9-A981-6EB1BE435E81}"/>
                  </a:ext>
                </a:extLst>
              </p:cNvPr>
              <p:cNvCxnSpPr/>
              <p:nvPr/>
            </p:nvCxnSpPr>
            <p:spPr>
              <a:xfrm>
                <a:off x="5867655" y="5936189"/>
                <a:ext cx="17325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3" name="ZoneTexte 142">
                <a:extLst>
                  <a:ext uri="{FF2B5EF4-FFF2-40B4-BE49-F238E27FC236}">
                    <a16:creationId xmlns:a16="http://schemas.microsoft.com/office/drawing/2014/main" id="{C1D14536-20C0-4C6D-ADE3-F0E3B6461A10}"/>
                  </a:ext>
                </a:extLst>
              </p:cNvPr>
              <p:cNvSpPr txBox="1"/>
              <p:nvPr/>
            </p:nvSpPr>
            <p:spPr>
              <a:xfrm rot="5400000">
                <a:off x="5470783" y="5782302"/>
                <a:ext cx="5341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400" dirty="0"/>
                  <a:t>60</a:t>
                </a:r>
              </a:p>
            </p:txBody>
          </p:sp>
        </p:grpSp>
      </p:grpSp>
      <p:sp>
        <p:nvSpPr>
          <p:cNvPr id="82" name="ZoneTexte 81">
            <a:extLst>
              <a:ext uri="{FF2B5EF4-FFF2-40B4-BE49-F238E27FC236}">
                <a16:creationId xmlns:a16="http://schemas.microsoft.com/office/drawing/2014/main" id="{75C57EB8-A72D-4181-83C4-37CDB775A6F1}"/>
              </a:ext>
            </a:extLst>
          </p:cNvPr>
          <p:cNvSpPr txBox="1"/>
          <p:nvPr/>
        </p:nvSpPr>
        <p:spPr>
          <a:xfrm>
            <a:off x="5415332" y="2826030"/>
            <a:ext cx="648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/>
              <a:t>2,5</a:t>
            </a:r>
          </a:p>
        </p:txBody>
      </p:sp>
      <p:sp>
        <p:nvSpPr>
          <p:cNvPr id="22" name="Forme libre : forme 21">
            <a:extLst>
              <a:ext uri="{FF2B5EF4-FFF2-40B4-BE49-F238E27FC236}">
                <a16:creationId xmlns:a16="http://schemas.microsoft.com/office/drawing/2014/main" id="{CE4EC426-BD2A-4A2D-B15D-DF339BBAF48D}"/>
              </a:ext>
            </a:extLst>
          </p:cNvPr>
          <p:cNvSpPr/>
          <p:nvPr/>
        </p:nvSpPr>
        <p:spPr>
          <a:xfrm>
            <a:off x="6053996" y="4832253"/>
            <a:ext cx="2970702" cy="1343868"/>
          </a:xfrm>
          <a:custGeom>
            <a:avLst/>
            <a:gdLst>
              <a:gd name="connsiteX0" fmla="*/ 0 w 5188017"/>
              <a:gd name="connsiteY0" fmla="*/ 0 h 2598821"/>
              <a:gd name="connsiteX1" fmla="*/ 1828800 w 5188017"/>
              <a:gd name="connsiteY1" fmla="*/ 1905802 h 2598821"/>
              <a:gd name="connsiteX2" fmla="*/ 5188017 w 5188017"/>
              <a:gd name="connsiteY2" fmla="*/ 2598821 h 2598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88017" h="2598821">
                <a:moveTo>
                  <a:pt x="0" y="0"/>
                </a:moveTo>
                <a:cubicBezTo>
                  <a:pt x="482065" y="736332"/>
                  <a:pt x="964131" y="1472665"/>
                  <a:pt x="1828800" y="1905802"/>
                </a:cubicBezTo>
                <a:cubicBezTo>
                  <a:pt x="2693470" y="2338939"/>
                  <a:pt x="3940743" y="2468880"/>
                  <a:pt x="5188017" y="2598821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F14230AC-178E-44B7-9DA7-9652E514FE2A}"/>
              </a:ext>
            </a:extLst>
          </p:cNvPr>
          <p:cNvSpPr/>
          <p:nvPr/>
        </p:nvSpPr>
        <p:spPr>
          <a:xfrm>
            <a:off x="6044665" y="3715352"/>
            <a:ext cx="3070459" cy="2454442"/>
          </a:xfrm>
          <a:custGeom>
            <a:avLst/>
            <a:gdLst>
              <a:gd name="connsiteX0" fmla="*/ 0 w 3070459"/>
              <a:gd name="connsiteY0" fmla="*/ 2454442 h 2454442"/>
              <a:gd name="connsiteX1" fmla="*/ 1116531 w 3070459"/>
              <a:gd name="connsiteY1" fmla="*/ 818147 h 2454442"/>
              <a:gd name="connsiteX2" fmla="*/ 3070459 w 3070459"/>
              <a:gd name="connsiteY2" fmla="*/ 0 h 2454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70459" h="2454442">
                <a:moveTo>
                  <a:pt x="0" y="2454442"/>
                </a:moveTo>
                <a:cubicBezTo>
                  <a:pt x="302394" y="1840831"/>
                  <a:pt x="604788" y="1227221"/>
                  <a:pt x="1116531" y="818147"/>
                </a:cubicBezTo>
                <a:cubicBezTo>
                  <a:pt x="1628274" y="409073"/>
                  <a:pt x="2349366" y="204536"/>
                  <a:pt x="3070459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4" name="Espace réservé du contenu 3">
            <a:extLst>
              <a:ext uri="{FF2B5EF4-FFF2-40B4-BE49-F238E27FC236}">
                <a16:creationId xmlns:a16="http://schemas.microsoft.com/office/drawing/2014/main" id="{61E6CBF0-46FC-4A6F-93DB-B34EC0CC5E67}"/>
              </a:ext>
            </a:extLst>
          </p:cNvPr>
          <p:cNvSpPr txBox="1">
            <a:spLocks/>
          </p:cNvSpPr>
          <p:nvPr/>
        </p:nvSpPr>
        <p:spPr>
          <a:xfrm>
            <a:off x="98728" y="4365535"/>
            <a:ext cx="4840732" cy="57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CA" sz="2000" b="1" dirty="0">
                <a:solidFill>
                  <a:srgbClr val="00B0F0"/>
                </a:solidFill>
              </a:rPr>
              <a:t>1 mol </a:t>
            </a:r>
            <a:r>
              <a:rPr lang="fr-CA" sz="2000" dirty="0"/>
              <a:t>réagit </a:t>
            </a:r>
            <a:r>
              <a:rPr lang="fr-CA" sz="2000" b="1" dirty="0">
                <a:solidFill>
                  <a:srgbClr val="00B0F0"/>
                </a:solidFill>
              </a:rPr>
              <a:t>1 mol</a:t>
            </a:r>
            <a:r>
              <a:rPr lang="fr-CA" sz="2000" b="1" dirty="0"/>
              <a:t> </a:t>
            </a:r>
            <a:r>
              <a:rPr lang="fr-CA" sz="2000" dirty="0"/>
              <a:t>pour former </a:t>
            </a:r>
            <a:r>
              <a:rPr lang="fr-CA" sz="2000" b="1" dirty="0">
                <a:solidFill>
                  <a:srgbClr val="FF0000"/>
                </a:solidFill>
              </a:rPr>
              <a:t>2 mol</a:t>
            </a:r>
            <a:endParaRPr lang="fr-CA" sz="2000" b="1" baseline="-25000" dirty="0">
              <a:solidFill>
                <a:srgbClr val="FF0000"/>
              </a:solidFill>
            </a:endParaRPr>
          </a:p>
        </p:txBody>
      </p:sp>
      <p:sp>
        <p:nvSpPr>
          <p:cNvPr id="85" name="Espace réservé du contenu 3">
            <a:extLst>
              <a:ext uri="{FF2B5EF4-FFF2-40B4-BE49-F238E27FC236}">
                <a16:creationId xmlns:a16="http://schemas.microsoft.com/office/drawing/2014/main" id="{165D367E-B254-407E-8B89-BA1877154AA7}"/>
              </a:ext>
            </a:extLst>
          </p:cNvPr>
          <p:cNvSpPr txBox="1">
            <a:spLocks/>
          </p:cNvSpPr>
          <p:nvPr/>
        </p:nvSpPr>
        <p:spPr>
          <a:xfrm>
            <a:off x="98728" y="3361978"/>
            <a:ext cx="4840732" cy="898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CA" sz="4000" dirty="0">
                <a:solidFill>
                  <a:srgbClr val="00B0F0"/>
                </a:solidFill>
              </a:rPr>
              <a:t>H</a:t>
            </a:r>
            <a:r>
              <a:rPr lang="fr-CA" sz="4000" baseline="-25000" dirty="0">
                <a:solidFill>
                  <a:srgbClr val="00B0F0"/>
                </a:solidFill>
              </a:rPr>
              <a:t>2(g)</a:t>
            </a:r>
            <a:r>
              <a:rPr lang="fr-CA" sz="4000" dirty="0">
                <a:solidFill>
                  <a:srgbClr val="00B0F0"/>
                </a:solidFill>
              </a:rPr>
              <a:t> </a:t>
            </a:r>
            <a:r>
              <a:rPr lang="fr-CA" sz="4000" dirty="0"/>
              <a:t>+ </a:t>
            </a:r>
            <a:r>
              <a:rPr lang="fr-CA" sz="4000" dirty="0">
                <a:solidFill>
                  <a:srgbClr val="00B0F0"/>
                </a:solidFill>
              </a:rPr>
              <a:t>I</a:t>
            </a:r>
            <a:r>
              <a:rPr lang="fr-CA" sz="4000" baseline="-25000" dirty="0">
                <a:solidFill>
                  <a:srgbClr val="00B0F0"/>
                </a:solidFill>
              </a:rPr>
              <a:t>2(g)</a:t>
            </a:r>
            <a:r>
              <a:rPr lang="fr-CA" sz="4000" dirty="0">
                <a:solidFill>
                  <a:srgbClr val="00B0F0"/>
                </a:solidFill>
              </a:rPr>
              <a:t> </a:t>
            </a:r>
            <a:r>
              <a:rPr lang="fr-CA" sz="4000" dirty="0">
                <a:sym typeface="Wingdings" panose="05000000000000000000" pitchFamily="2" charset="2"/>
              </a:rPr>
              <a:t> </a:t>
            </a:r>
            <a:r>
              <a:rPr lang="fr-CA" sz="4000" dirty="0">
                <a:solidFill>
                  <a:srgbClr val="FF0000"/>
                </a:solidFill>
                <a:sym typeface="Wingdings" panose="05000000000000000000" pitchFamily="2" charset="2"/>
              </a:rPr>
              <a:t>2 HI</a:t>
            </a:r>
            <a:r>
              <a:rPr lang="fr-CA" sz="4000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(g)</a:t>
            </a:r>
            <a:endParaRPr lang="fr-CA" sz="4000" baseline="-25000" dirty="0">
              <a:solidFill>
                <a:srgbClr val="FF0000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BFED9C4-F748-4B88-BBC7-503A3DD08816}"/>
              </a:ext>
            </a:extLst>
          </p:cNvPr>
          <p:cNvSpPr txBox="1"/>
          <p:nvPr/>
        </p:nvSpPr>
        <p:spPr>
          <a:xfrm>
            <a:off x="9124871" y="3487140"/>
            <a:ext cx="2338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rgbClr val="FF0000"/>
                </a:solidFill>
              </a:rPr>
              <a:t>Concentration de HI</a:t>
            </a: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4C963AE2-22D5-4A05-9A77-05E145ABEE66}"/>
              </a:ext>
            </a:extLst>
          </p:cNvPr>
          <p:cNvSpPr txBox="1"/>
          <p:nvPr/>
        </p:nvSpPr>
        <p:spPr>
          <a:xfrm>
            <a:off x="9056038" y="5406951"/>
            <a:ext cx="2338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rgbClr val="00B0F0"/>
                </a:solidFill>
              </a:rPr>
              <a:t>Concentration de H</a:t>
            </a:r>
            <a:r>
              <a:rPr lang="fr-CA" b="1" baseline="-25000" dirty="0">
                <a:solidFill>
                  <a:srgbClr val="00B0F0"/>
                </a:solidFill>
              </a:rPr>
              <a:t>2</a:t>
            </a:r>
            <a:r>
              <a:rPr lang="fr-CA" b="1" dirty="0">
                <a:solidFill>
                  <a:srgbClr val="00B0F0"/>
                </a:solidFill>
              </a:rPr>
              <a:t> et de I</a:t>
            </a:r>
            <a:r>
              <a:rPr lang="fr-CA" b="1" baseline="-25000" dirty="0">
                <a:solidFill>
                  <a:srgbClr val="00B0F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059345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" grpId="0" animBg="1"/>
      <p:bldP spid="84" grpId="0"/>
      <p:bldP spid="85" grpId="0"/>
      <p:bldP spid="6" grpId="0"/>
      <p:bldP spid="8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F8CC6B-9156-418F-AD24-C3F5D143429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b="1" dirty="0"/>
              <a:t>Vitesse générale de réaction</a:t>
            </a:r>
          </a:p>
        </p:txBody>
      </p:sp>
      <p:sp>
        <p:nvSpPr>
          <p:cNvPr id="23" name="Titre 1">
            <a:extLst>
              <a:ext uri="{FF2B5EF4-FFF2-40B4-BE49-F238E27FC236}">
                <a16:creationId xmlns:a16="http://schemas.microsoft.com/office/drawing/2014/main" id="{B73DF935-5D1D-4F20-A013-736BF8569073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/>
              <a:t>Chapitre 6</a:t>
            </a:r>
          </a:p>
          <a:p>
            <a:pPr algn="ctr"/>
            <a:r>
              <a:rPr lang="fr-CA" sz="1600" b="1" dirty="0"/>
              <a:t>p.250-251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7DAC4916-C1F6-49C7-9C04-59646F0B76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499" y="3411931"/>
                <a:ext cx="2665894" cy="3371740"/>
              </a:xfrm>
            </p:spPr>
            <p:txBody>
              <a:bodyPr anchor="ctr">
                <a:no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18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18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CA" sz="18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fr-CA" sz="1800" i="1" baseline="-2500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CA" sz="18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|"/>
                          <m:endChr m:val="|"/>
                          <m:ctrlPr>
                            <a:rPr lang="fr-CA" sz="18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CA" sz="18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sz="180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l-GR" sz="18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sz="180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  <m:r>
                                    <a:rPr lang="fr-CA" sz="1800" i="1" baseline="-25000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num>
                            <m:den>
                              <m:r>
                                <a:rPr lang="el-GR" sz="180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 lang="fr-CA" sz="180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fr-CA" sz="1800" baseline="-25000" dirty="0">
                  <a:solidFill>
                    <a:srgbClr val="00B0F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18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18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CA" sz="18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fr-CA" sz="1800" i="1" baseline="-2500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CA" sz="18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|"/>
                          <m:endChr m:val="|"/>
                          <m:ctrlPr>
                            <a:rPr lang="fr-CA" sz="18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CA" sz="18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CA" sz="180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  <m:f>
                                <m:fPr>
                                  <m:ctrlPr>
                                    <a:rPr lang="fr-CA" sz="1800" i="1" dirty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sz="1800" i="1" dirty="0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𝑚𝑜𝑙</m:t>
                                  </m:r>
                                </m:num>
                                <m:den>
                                  <m:r>
                                    <a:rPr lang="fr-CA" sz="1800" i="1" dirty="0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  <m:r>
                                <a:rPr lang="fr-CA" sz="1800" i="1" dirty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 −1,0</m:t>
                              </m:r>
                              <m:f>
                                <m:fPr>
                                  <m:ctrlPr>
                                    <a:rPr lang="fr-CA" sz="1800" i="1" dirty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sz="1800" i="1" dirty="0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𝑚𝑜𝑙</m:t>
                                  </m:r>
                                </m:num>
                                <m:den>
                                  <m:r>
                                    <a:rPr lang="fr-CA" sz="1800" i="1" dirty="0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fr-CA" sz="180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40</m:t>
                              </m:r>
                              <m:r>
                                <a:rPr lang="fr-CA" sz="180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fr-CA" sz="1800" baseline="-25000" dirty="0">
                  <a:solidFill>
                    <a:srgbClr val="00B0F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18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18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CA" sz="18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fr-CA" sz="1800" i="1" baseline="-2500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CA" sz="18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sz="18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0,025 </m:t>
                      </m:r>
                      <m:f>
                        <m:fPr>
                          <m:ctrlPr>
                            <a:rPr lang="fr-CA" sz="1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1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𝑚𝑜𝑙</m:t>
                          </m:r>
                        </m:num>
                        <m:den>
                          <m:r>
                            <a:rPr lang="fr-CA" sz="1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fr-CA" sz="1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fr-CA" sz="1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fr-CA" sz="2800" baseline="-25000" dirty="0">
                  <a:solidFill>
                    <a:srgbClr val="00B0F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CA" sz="1800" baseline="-250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7DAC4916-C1F6-49C7-9C04-59646F0B76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499" y="3411931"/>
                <a:ext cx="2665894" cy="3371740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e 23">
            <a:extLst>
              <a:ext uri="{FF2B5EF4-FFF2-40B4-BE49-F238E27FC236}">
                <a16:creationId xmlns:a16="http://schemas.microsoft.com/office/drawing/2014/main" id="{BE197D72-15B2-44A0-9ABB-6B1013C13499}"/>
              </a:ext>
            </a:extLst>
          </p:cNvPr>
          <p:cNvGrpSpPr/>
          <p:nvPr/>
        </p:nvGrpSpPr>
        <p:grpSpPr>
          <a:xfrm>
            <a:off x="4833522" y="2152207"/>
            <a:ext cx="7358478" cy="4706166"/>
            <a:chOff x="4833522" y="2152207"/>
            <a:chExt cx="7358478" cy="4706166"/>
          </a:xfrm>
        </p:grpSpPr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5E853239-DD27-4251-B10B-CEC8BAA4CA7E}"/>
                </a:ext>
              </a:extLst>
            </p:cNvPr>
            <p:cNvGrpSpPr/>
            <p:nvPr/>
          </p:nvGrpSpPr>
          <p:grpSpPr>
            <a:xfrm>
              <a:off x="4833522" y="2152207"/>
              <a:ext cx="7358478" cy="4706166"/>
              <a:chOff x="1003471" y="2257301"/>
              <a:chExt cx="10728682" cy="4706166"/>
            </a:xfrm>
          </p:grpSpPr>
          <p:grpSp>
            <p:nvGrpSpPr>
              <p:cNvPr id="34" name="Groupe 33">
                <a:extLst>
                  <a:ext uri="{FF2B5EF4-FFF2-40B4-BE49-F238E27FC236}">
                    <a16:creationId xmlns:a16="http://schemas.microsoft.com/office/drawing/2014/main" id="{7D1F1152-14AF-4A00-972F-A87815F77D63}"/>
                  </a:ext>
                </a:extLst>
              </p:cNvPr>
              <p:cNvGrpSpPr/>
              <p:nvPr/>
            </p:nvGrpSpPr>
            <p:grpSpPr>
              <a:xfrm>
                <a:off x="2748617" y="2788118"/>
                <a:ext cx="8468970" cy="3503400"/>
                <a:chOff x="2483879" y="1222523"/>
                <a:chExt cx="8360385" cy="5037597"/>
              </a:xfrm>
            </p:grpSpPr>
            <p:cxnSp>
              <p:nvCxnSpPr>
                <p:cNvPr id="54" name="Connecteur droit avec flèche 53">
                  <a:extLst>
                    <a:ext uri="{FF2B5EF4-FFF2-40B4-BE49-F238E27FC236}">
                      <a16:creationId xmlns:a16="http://schemas.microsoft.com/office/drawing/2014/main" id="{0555564F-0C15-4EF6-971D-46BC0C742D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483879" y="1222523"/>
                  <a:ext cx="15034" cy="5037596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Connecteur droit avec flèche 54">
                  <a:extLst>
                    <a:ext uri="{FF2B5EF4-FFF2-40B4-BE49-F238E27FC236}">
                      <a16:creationId xmlns:a16="http://schemas.microsoft.com/office/drawing/2014/main" id="{A48CAAD7-B24E-48AE-A9D6-DAA3DD0E886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483879" y="6260119"/>
                  <a:ext cx="8360385" cy="1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ZoneTexte 34">
                    <a:extLst>
                      <a:ext uri="{FF2B5EF4-FFF2-40B4-BE49-F238E27FC236}">
                        <a16:creationId xmlns:a16="http://schemas.microsoft.com/office/drawing/2014/main" id="{0042102D-47F1-41A9-89BD-BEC32258ED7A}"/>
                      </a:ext>
                    </a:extLst>
                  </p:cNvPr>
                  <p:cNvSpPr txBox="1"/>
                  <p:nvPr/>
                </p:nvSpPr>
                <p:spPr>
                  <a:xfrm>
                    <a:off x="1003471" y="2606008"/>
                    <a:ext cx="1756487" cy="54566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CA" sz="1200" b="1" dirty="0"/>
                      <a:t>Concentration (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fr-CA" sz="1200" b="1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CA" sz="1200" b="1" i="1" dirty="0">
                                <a:latin typeface="Cambria Math" panose="02040503050406030204" pitchFamily="18" charset="0"/>
                              </a:rPr>
                              <m:t>𝒎𝒐𝒍</m:t>
                            </m:r>
                          </m:num>
                          <m:den>
                            <m:r>
                              <a:rPr lang="fr-CA" sz="1200" b="1" i="1" dirty="0">
                                <a:latin typeface="Cambria Math" panose="02040503050406030204" pitchFamily="18" charset="0"/>
                              </a:rPr>
                              <m:t>𝑳</m:t>
                            </m:r>
                          </m:den>
                        </m:f>
                      </m:oMath>
                    </a14:m>
                    <a:r>
                      <a:rPr lang="fr-CA" sz="1200" b="1" dirty="0"/>
                      <a:t>)</a:t>
                    </a:r>
                  </a:p>
                </p:txBody>
              </p:sp>
            </mc:Choice>
            <mc:Fallback xmlns="">
              <p:sp>
                <p:nvSpPr>
                  <p:cNvPr id="35" name="ZoneTexte 34">
                    <a:extLst>
                      <a:ext uri="{FF2B5EF4-FFF2-40B4-BE49-F238E27FC236}">
                        <a16:creationId xmlns:a16="http://schemas.microsoft.com/office/drawing/2014/main" id="{0042102D-47F1-41A9-89BD-BEC32258ED7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3471" y="2606008"/>
                    <a:ext cx="1756487" cy="54566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505" r="-2525"/>
                    </a:stretch>
                  </a:blipFill>
                </p:spPr>
                <p:txBody>
                  <a:bodyPr/>
                  <a:lstStyle/>
                  <a:p>
                    <a:r>
                      <a:rPr lang="fr-C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8D6CC760-D727-4D3A-8147-2B3F5ED251AF}"/>
                  </a:ext>
                </a:extLst>
              </p:cNvPr>
              <p:cNvSpPr txBox="1"/>
              <p:nvPr/>
            </p:nvSpPr>
            <p:spPr>
              <a:xfrm>
                <a:off x="8797087" y="6686468"/>
                <a:ext cx="29350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CA" sz="1200" b="1" dirty="0"/>
                  <a:t>Temps (s)</a:t>
                </a:r>
              </a:p>
            </p:txBody>
          </p:sp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6BEB61DF-49AF-4403-B081-60094B5246FB}"/>
                  </a:ext>
                </a:extLst>
              </p:cNvPr>
              <p:cNvSpPr txBox="1"/>
              <p:nvPr/>
            </p:nvSpPr>
            <p:spPr>
              <a:xfrm>
                <a:off x="2748616" y="2257301"/>
                <a:ext cx="856988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b="1" dirty="0"/>
                  <a:t>6.7: La concentration des réactifs et des produits en  fonction du temps</a:t>
                </a:r>
                <a:endParaRPr lang="fr-CA" b="1" baseline="-25000" dirty="0"/>
              </a:p>
            </p:txBody>
          </p:sp>
        </p:grpSp>
        <p:grpSp>
          <p:nvGrpSpPr>
            <p:cNvPr id="56" name="Groupe 55">
              <a:extLst>
                <a:ext uri="{FF2B5EF4-FFF2-40B4-BE49-F238E27FC236}">
                  <a16:creationId xmlns:a16="http://schemas.microsoft.com/office/drawing/2014/main" id="{017F1AD5-85F5-4E0C-B86B-541CA81ACE7F}"/>
                </a:ext>
              </a:extLst>
            </p:cNvPr>
            <p:cNvGrpSpPr/>
            <p:nvPr/>
          </p:nvGrpSpPr>
          <p:grpSpPr>
            <a:xfrm>
              <a:off x="5412129" y="5396406"/>
              <a:ext cx="648573" cy="307777"/>
              <a:chOff x="5414796" y="5782300"/>
              <a:chExt cx="648573" cy="307777"/>
            </a:xfrm>
          </p:grpSpPr>
          <p:cxnSp>
            <p:nvCxnSpPr>
              <p:cNvPr id="58" name="Connecteur droit 57">
                <a:extLst>
                  <a:ext uri="{FF2B5EF4-FFF2-40B4-BE49-F238E27FC236}">
                    <a16:creationId xmlns:a16="http://schemas.microsoft.com/office/drawing/2014/main" id="{11C207C8-B049-4147-97AF-5F71F4203D53}"/>
                  </a:ext>
                </a:extLst>
              </p:cNvPr>
              <p:cNvCxnSpPr/>
              <p:nvPr/>
            </p:nvCxnSpPr>
            <p:spPr>
              <a:xfrm>
                <a:off x="5867655" y="5936189"/>
                <a:ext cx="17325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ZoneTexte 58">
                <a:extLst>
                  <a:ext uri="{FF2B5EF4-FFF2-40B4-BE49-F238E27FC236}">
                    <a16:creationId xmlns:a16="http://schemas.microsoft.com/office/drawing/2014/main" id="{D8023D8E-E48E-4D30-9EEF-42FA6E1797E4}"/>
                  </a:ext>
                </a:extLst>
              </p:cNvPr>
              <p:cNvSpPr txBox="1"/>
              <p:nvPr/>
            </p:nvSpPr>
            <p:spPr>
              <a:xfrm>
                <a:off x="5414796" y="5782300"/>
                <a:ext cx="64857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1400" dirty="0"/>
                  <a:t>1,0</a:t>
                </a:r>
              </a:p>
            </p:txBody>
          </p:sp>
        </p:grpSp>
        <p:grpSp>
          <p:nvGrpSpPr>
            <p:cNvPr id="63" name="Groupe 62">
              <a:extLst>
                <a:ext uri="{FF2B5EF4-FFF2-40B4-BE49-F238E27FC236}">
                  <a16:creationId xmlns:a16="http://schemas.microsoft.com/office/drawing/2014/main" id="{198A1C6A-C812-45FE-A1E1-D22D691D48ED}"/>
                </a:ext>
              </a:extLst>
            </p:cNvPr>
            <p:cNvGrpSpPr/>
            <p:nvPr/>
          </p:nvGrpSpPr>
          <p:grpSpPr>
            <a:xfrm>
              <a:off x="5412130" y="4678364"/>
              <a:ext cx="648573" cy="307777"/>
              <a:chOff x="5414796" y="5782300"/>
              <a:chExt cx="648573" cy="307777"/>
            </a:xfrm>
          </p:grpSpPr>
          <p:cxnSp>
            <p:nvCxnSpPr>
              <p:cNvPr id="64" name="Connecteur droit 63">
                <a:extLst>
                  <a:ext uri="{FF2B5EF4-FFF2-40B4-BE49-F238E27FC236}">
                    <a16:creationId xmlns:a16="http://schemas.microsoft.com/office/drawing/2014/main" id="{FB1D9438-E6EF-494B-A02E-6506A1FCAB7D}"/>
                  </a:ext>
                </a:extLst>
              </p:cNvPr>
              <p:cNvCxnSpPr/>
              <p:nvPr/>
            </p:nvCxnSpPr>
            <p:spPr>
              <a:xfrm>
                <a:off x="5867655" y="5936189"/>
                <a:ext cx="17325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ZoneTexte 64">
                <a:extLst>
                  <a:ext uri="{FF2B5EF4-FFF2-40B4-BE49-F238E27FC236}">
                    <a16:creationId xmlns:a16="http://schemas.microsoft.com/office/drawing/2014/main" id="{E4ABEE8F-6848-4D1B-9E1F-E918B791CC3E}"/>
                  </a:ext>
                </a:extLst>
              </p:cNvPr>
              <p:cNvSpPr txBox="1"/>
              <p:nvPr/>
            </p:nvSpPr>
            <p:spPr>
              <a:xfrm>
                <a:off x="5414796" y="5782300"/>
                <a:ext cx="64857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1400" dirty="0"/>
                  <a:t>1,0</a:t>
                </a:r>
              </a:p>
            </p:txBody>
          </p:sp>
        </p:grpSp>
        <p:grpSp>
          <p:nvGrpSpPr>
            <p:cNvPr id="69" name="Groupe 68">
              <a:extLst>
                <a:ext uri="{FF2B5EF4-FFF2-40B4-BE49-F238E27FC236}">
                  <a16:creationId xmlns:a16="http://schemas.microsoft.com/office/drawing/2014/main" id="{BDFFC007-44B0-4C21-B4A9-17692E6426E3}"/>
                </a:ext>
              </a:extLst>
            </p:cNvPr>
            <p:cNvGrpSpPr/>
            <p:nvPr/>
          </p:nvGrpSpPr>
          <p:grpSpPr>
            <a:xfrm>
              <a:off x="5413970" y="4057758"/>
              <a:ext cx="648573" cy="307777"/>
              <a:chOff x="5414796" y="5782300"/>
              <a:chExt cx="648573" cy="307777"/>
            </a:xfrm>
          </p:grpSpPr>
          <p:cxnSp>
            <p:nvCxnSpPr>
              <p:cNvPr id="70" name="Connecteur droit 69">
                <a:extLst>
                  <a:ext uri="{FF2B5EF4-FFF2-40B4-BE49-F238E27FC236}">
                    <a16:creationId xmlns:a16="http://schemas.microsoft.com/office/drawing/2014/main" id="{A3FB18A1-18FD-442B-8E62-A7B02B874676}"/>
                  </a:ext>
                </a:extLst>
              </p:cNvPr>
              <p:cNvCxnSpPr/>
              <p:nvPr/>
            </p:nvCxnSpPr>
            <p:spPr>
              <a:xfrm>
                <a:off x="5867655" y="5936189"/>
                <a:ext cx="17325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ZoneTexte 70">
                <a:extLst>
                  <a:ext uri="{FF2B5EF4-FFF2-40B4-BE49-F238E27FC236}">
                    <a16:creationId xmlns:a16="http://schemas.microsoft.com/office/drawing/2014/main" id="{CF97D081-9022-45F7-A5EB-0B25B136CE8E}"/>
                  </a:ext>
                </a:extLst>
              </p:cNvPr>
              <p:cNvSpPr txBox="1"/>
              <p:nvPr/>
            </p:nvSpPr>
            <p:spPr>
              <a:xfrm>
                <a:off x="5414796" y="5782300"/>
                <a:ext cx="64857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1400" dirty="0"/>
                  <a:t>1,5</a:t>
                </a:r>
              </a:p>
            </p:txBody>
          </p:sp>
        </p:grpSp>
        <p:cxnSp>
          <p:nvCxnSpPr>
            <p:cNvPr id="73" name="Connecteur droit 72">
              <a:extLst>
                <a:ext uri="{FF2B5EF4-FFF2-40B4-BE49-F238E27FC236}">
                  <a16:creationId xmlns:a16="http://schemas.microsoft.com/office/drawing/2014/main" id="{3B42C203-50CF-47E5-8545-74DD2166DD39}"/>
                </a:ext>
              </a:extLst>
            </p:cNvPr>
            <p:cNvCxnSpPr/>
            <p:nvPr/>
          </p:nvCxnSpPr>
          <p:spPr>
            <a:xfrm>
              <a:off x="5864988" y="2972763"/>
              <a:ext cx="1732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5" name="Groupe 74">
              <a:extLst>
                <a:ext uri="{FF2B5EF4-FFF2-40B4-BE49-F238E27FC236}">
                  <a16:creationId xmlns:a16="http://schemas.microsoft.com/office/drawing/2014/main" id="{F94734FD-347E-4088-ABD6-EFCAF1E8E5AD}"/>
                </a:ext>
              </a:extLst>
            </p:cNvPr>
            <p:cNvGrpSpPr/>
            <p:nvPr/>
          </p:nvGrpSpPr>
          <p:grpSpPr>
            <a:xfrm>
              <a:off x="5412131" y="3433546"/>
              <a:ext cx="648573" cy="307777"/>
              <a:chOff x="5414796" y="5782300"/>
              <a:chExt cx="648573" cy="307777"/>
            </a:xfrm>
          </p:grpSpPr>
          <p:cxnSp>
            <p:nvCxnSpPr>
              <p:cNvPr id="76" name="Connecteur droit 75">
                <a:extLst>
                  <a:ext uri="{FF2B5EF4-FFF2-40B4-BE49-F238E27FC236}">
                    <a16:creationId xmlns:a16="http://schemas.microsoft.com/office/drawing/2014/main" id="{A35D05DF-3FD6-492E-88BA-292438567D2E}"/>
                  </a:ext>
                </a:extLst>
              </p:cNvPr>
              <p:cNvCxnSpPr/>
              <p:nvPr/>
            </p:nvCxnSpPr>
            <p:spPr>
              <a:xfrm>
                <a:off x="5867655" y="5936189"/>
                <a:ext cx="17325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ZoneTexte 76">
                <a:extLst>
                  <a:ext uri="{FF2B5EF4-FFF2-40B4-BE49-F238E27FC236}">
                    <a16:creationId xmlns:a16="http://schemas.microsoft.com/office/drawing/2014/main" id="{4E41A676-3423-45D8-A5E1-4F37D4B562AE}"/>
                  </a:ext>
                </a:extLst>
              </p:cNvPr>
              <p:cNvSpPr txBox="1"/>
              <p:nvPr/>
            </p:nvSpPr>
            <p:spPr>
              <a:xfrm>
                <a:off x="5414796" y="5782300"/>
                <a:ext cx="64857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1400" dirty="0"/>
                  <a:t>2,0</a:t>
                </a:r>
              </a:p>
            </p:txBody>
          </p:sp>
        </p:grpSp>
        <p:cxnSp>
          <p:nvCxnSpPr>
            <p:cNvPr id="94" name="Connecteur droit 93">
              <a:extLst>
                <a:ext uri="{FF2B5EF4-FFF2-40B4-BE49-F238E27FC236}">
                  <a16:creationId xmlns:a16="http://schemas.microsoft.com/office/drawing/2014/main" id="{F49483E6-2A50-41DE-B09B-349BAD694901}"/>
                </a:ext>
              </a:extLst>
            </p:cNvPr>
            <p:cNvCxnSpPr/>
            <p:nvPr/>
          </p:nvCxnSpPr>
          <p:spPr>
            <a:xfrm rot="16200000">
              <a:off x="6389254" y="6273936"/>
              <a:ext cx="1732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cteur droit 120">
              <a:extLst>
                <a:ext uri="{FF2B5EF4-FFF2-40B4-BE49-F238E27FC236}">
                  <a16:creationId xmlns:a16="http://schemas.microsoft.com/office/drawing/2014/main" id="{A12E3C5E-9F4A-45AC-AF8B-665DB049D068}"/>
                </a:ext>
              </a:extLst>
            </p:cNvPr>
            <p:cNvCxnSpPr/>
            <p:nvPr/>
          </p:nvCxnSpPr>
          <p:spPr>
            <a:xfrm rot="16200000">
              <a:off x="6849858" y="6271586"/>
              <a:ext cx="1732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3" name="Groupe 122">
              <a:extLst>
                <a:ext uri="{FF2B5EF4-FFF2-40B4-BE49-F238E27FC236}">
                  <a16:creationId xmlns:a16="http://schemas.microsoft.com/office/drawing/2014/main" id="{1E671A26-D23E-40DA-A627-B1E096AFD832}"/>
                </a:ext>
              </a:extLst>
            </p:cNvPr>
            <p:cNvGrpSpPr/>
            <p:nvPr/>
          </p:nvGrpSpPr>
          <p:grpSpPr>
            <a:xfrm rot="16200000">
              <a:off x="7226809" y="6199810"/>
              <a:ext cx="484399" cy="454698"/>
              <a:chOff x="5556511" y="5719623"/>
              <a:chExt cx="484399" cy="454698"/>
            </a:xfrm>
          </p:grpSpPr>
          <p:cxnSp>
            <p:nvCxnSpPr>
              <p:cNvPr id="124" name="Connecteur droit 123">
                <a:extLst>
                  <a:ext uri="{FF2B5EF4-FFF2-40B4-BE49-F238E27FC236}">
                    <a16:creationId xmlns:a16="http://schemas.microsoft.com/office/drawing/2014/main" id="{4FA6CF55-E2AC-4C03-8F4D-48D0025AED2F}"/>
                  </a:ext>
                </a:extLst>
              </p:cNvPr>
              <p:cNvCxnSpPr/>
              <p:nvPr/>
            </p:nvCxnSpPr>
            <p:spPr>
              <a:xfrm>
                <a:off x="5867655" y="5936189"/>
                <a:ext cx="17325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" name="ZoneTexte 124">
                <a:extLst>
                  <a:ext uri="{FF2B5EF4-FFF2-40B4-BE49-F238E27FC236}">
                    <a16:creationId xmlns:a16="http://schemas.microsoft.com/office/drawing/2014/main" id="{34FF3D98-FC5C-4071-A906-9E5C560E54AA}"/>
                  </a:ext>
                </a:extLst>
              </p:cNvPr>
              <p:cNvSpPr txBox="1"/>
              <p:nvPr/>
            </p:nvSpPr>
            <p:spPr>
              <a:xfrm rot="5400000">
                <a:off x="5483051" y="5793083"/>
                <a:ext cx="45469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400" dirty="0"/>
                  <a:t>20</a:t>
                </a:r>
              </a:p>
            </p:txBody>
          </p:sp>
        </p:grpSp>
        <p:cxnSp>
          <p:nvCxnSpPr>
            <p:cNvPr id="127" name="Connecteur droit 126">
              <a:extLst>
                <a:ext uri="{FF2B5EF4-FFF2-40B4-BE49-F238E27FC236}">
                  <a16:creationId xmlns:a16="http://schemas.microsoft.com/office/drawing/2014/main" id="{E95DD211-4B27-4445-992B-F3A67C5C2653}"/>
                </a:ext>
              </a:extLst>
            </p:cNvPr>
            <p:cNvCxnSpPr/>
            <p:nvPr/>
          </p:nvCxnSpPr>
          <p:spPr>
            <a:xfrm rot="16200000">
              <a:off x="7900700" y="6288347"/>
              <a:ext cx="1732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necteur droit 129">
              <a:extLst>
                <a:ext uri="{FF2B5EF4-FFF2-40B4-BE49-F238E27FC236}">
                  <a16:creationId xmlns:a16="http://schemas.microsoft.com/office/drawing/2014/main" id="{C997687F-A86C-4F51-B3C8-FEDA8D6AFD42}"/>
                </a:ext>
              </a:extLst>
            </p:cNvPr>
            <p:cNvCxnSpPr/>
            <p:nvPr/>
          </p:nvCxnSpPr>
          <p:spPr>
            <a:xfrm rot="16200000">
              <a:off x="8427337" y="6288047"/>
              <a:ext cx="1732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2" name="Groupe 131">
              <a:extLst>
                <a:ext uri="{FF2B5EF4-FFF2-40B4-BE49-F238E27FC236}">
                  <a16:creationId xmlns:a16="http://schemas.microsoft.com/office/drawing/2014/main" id="{7BE23369-0D64-4300-BCBC-95EF6B90AAB2}"/>
                </a:ext>
              </a:extLst>
            </p:cNvPr>
            <p:cNvGrpSpPr/>
            <p:nvPr/>
          </p:nvGrpSpPr>
          <p:grpSpPr>
            <a:xfrm rot="16200000">
              <a:off x="8827563" y="6211984"/>
              <a:ext cx="456936" cy="407580"/>
              <a:chOff x="5583974" y="5732401"/>
              <a:chExt cx="456936" cy="407580"/>
            </a:xfrm>
          </p:grpSpPr>
          <p:cxnSp>
            <p:nvCxnSpPr>
              <p:cNvPr id="133" name="Connecteur droit 132">
                <a:extLst>
                  <a:ext uri="{FF2B5EF4-FFF2-40B4-BE49-F238E27FC236}">
                    <a16:creationId xmlns:a16="http://schemas.microsoft.com/office/drawing/2014/main" id="{A866F7F0-544B-4CA8-8AD1-32BF951B7BF2}"/>
                  </a:ext>
                </a:extLst>
              </p:cNvPr>
              <p:cNvCxnSpPr/>
              <p:nvPr/>
            </p:nvCxnSpPr>
            <p:spPr>
              <a:xfrm>
                <a:off x="5867655" y="5936189"/>
                <a:ext cx="17325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" name="ZoneTexte 133">
                <a:extLst>
                  <a:ext uri="{FF2B5EF4-FFF2-40B4-BE49-F238E27FC236}">
                    <a16:creationId xmlns:a16="http://schemas.microsoft.com/office/drawing/2014/main" id="{CF83597D-07C3-4905-84EE-5E5553C6A6DD}"/>
                  </a:ext>
                </a:extLst>
              </p:cNvPr>
              <p:cNvSpPr txBox="1"/>
              <p:nvPr/>
            </p:nvSpPr>
            <p:spPr>
              <a:xfrm rot="5400000">
                <a:off x="5534073" y="5782302"/>
                <a:ext cx="4075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1400" dirty="0"/>
                  <a:t>40</a:t>
                </a:r>
              </a:p>
            </p:txBody>
          </p:sp>
        </p:grpSp>
        <p:cxnSp>
          <p:nvCxnSpPr>
            <p:cNvPr id="136" name="Connecteur droit 135">
              <a:extLst>
                <a:ext uri="{FF2B5EF4-FFF2-40B4-BE49-F238E27FC236}">
                  <a16:creationId xmlns:a16="http://schemas.microsoft.com/office/drawing/2014/main" id="{D00E98F4-8EF4-49DA-94C4-B2BD5D72C9A3}"/>
                </a:ext>
              </a:extLst>
            </p:cNvPr>
            <p:cNvCxnSpPr/>
            <p:nvPr/>
          </p:nvCxnSpPr>
          <p:spPr>
            <a:xfrm rot="16200000">
              <a:off x="9512017" y="6281890"/>
              <a:ext cx="1732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necteur droit 138">
              <a:extLst>
                <a:ext uri="{FF2B5EF4-FFF2-40B4-BE49-F238E27FC236}">
                  <a16:creationId xmlns:a16="http://schemas.microsoft.com/office/drawing/2014/main" id="{A0FBB140-16FC-4C2C-BF09-A840EEC2C8EF}"/>
                </a:ext>
              </a:extLst>
            </p:cNvPr>
            <p:cNvCxnSpPr/>
            <p:nvPr/>
          </p:nvCxnSpPr>
          <p:spPr>
            <a:xfrm rot="16200000">
              <a:off x="10063965" y="6288347"/>
              <a:ext cx="1732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1" name="Groupe 140">
              <a:extLst>
                <a:ext uri="{FF2B5EF4-FFF2-40B4-BE49-F238E27FC236}">
                  <a16:creationId xmlns:a16="http://schemas.microsoft.com/office/drawing/2014/main" id="{D9EF7DE7-6933-4F0C-877A-3468A470BBC5}"/>
                </a:ext>
              </a:extLst>
            </p:cNvPr>
            <p:cNvGrpSpPr/>
            <p:nvPr/>
          </p:nvGrpSpPr>
          <p:grpSpPr>
            <a:xfrm rot="16200000">
              <a:off x="10472021" y="6162808"/>
              <a:ext cx="456936" cy="534160"/>
              <a:chOff x="5583974" y="5669111"/>
              <a:chExt cx="456936" cy="534160"/>
            </a:xfrm>
          </p:grpSpPr>
          <p:cxnSp>
            <p:nvCxnSpPr>
              <p:cNvPr id="142" name="Connecteur droit 141">
                <a:extLst>
                  <a:ext uri="{FF2B5EF4-FFF2-40B4-BE49-F238E27FC236}">
                    <a16:creationId xmlns:a16="http://schemas.microsoft.com/office/drawing/2014/main" id="{738F318E-ABC4-42C9-A981-6EB1BE435E81}"/>
                  </a:ext>
                </a:extLst>
              </p:cNvPr>
              <p:cNvCxnSpPr/>
              <p:nvPr/>
            </p:nvCxnSpPr>
            <p:spPr>
              <a:xfrm>
                <a:off x="5867655" y="5936189"/>
                <a:ext cx="17325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3" name="ZoneTexte 142">
                <a:extLst>
                  <a:ext uri="{FF2B5EF4-FFF2-40B4-BE49-F238E27FC236}">
                    <a16:creationId xmlns:a16="http://schemas.microsoft.com/office/drawing/2014/main" id="{C1D14536-20C0-4C6D-ADE3-F0E3B6461A10}"/>
                  </a:ext>
                </a:extLst>
              </p:cNvPr>
              <p:cNvSpPr txBox="1"/>
              <p:nvPr/>
            </p:nvSpPr>
            <p:spPr>
              <a:xfrm rot="5400000">
                <a:off x="5470783" y="5782302"/>
                <a:ext cx="5341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400" dirty="0"/>
                  <a:t>60</a:t>
                </a:r>
              </a:p>
            </p:txBody>
          </p:sp>
        </p:grpSp>
      </p:grpSp>
      <p:sp>
        <p:nvSpPr>
          <p:cNvPr id="82" name="ZoneTexte 81">
            <a:extLst>
              <a:ext uri="{FF2B5EF4-FFF2-40B4-BE49-F238E27FC236}">
                <a16:creationId xmlns:a16="http://schemas.microsoft.com/office/drawing/2014/main" id="{75C57EB8-A72D-4181-83C4-37CDB775A6F1}"/>
              </a:ext>
            </a:extLst>
          </p:cNvPr>
          <p:cNvSpPr txBox="1"/>
          <p:nvPr/>
        </p:nvSpPr>
        <p:spPr>
          <a:xfrm>
            <a:off x="5415332" y="2826030"/>
            <a:ext cx="648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/>
              <a:t>2,5</a:t>
            </a:r>
          </a:p>
        </p:txBody>
      </p:sp>
      <p:sp>
        <p:nvSpPr>
          <p:cNvPr id="22" name="Forme libre : forme 21">
            <a:extLst>
              <a:ext uri="{FF2B5EF4-FFF2-40B4-BE49-F238E27FC236}">
                <a16:creationId xmlns:a16="http://schemas.microsoft.com/office/drawing/2014/main" id="{CE4EC426-BD2A-4A2D-B15D-DF339BBAF48D}"/>
              </a:ext>
            </a:extLst>
          </p:cNvPr>
          <p:cNvSpPr/>
          <p:nvPr/>
        </p:nvSpPr>
        <p:spPr>
          <a:xfrm>
            <a:off x="6053996" y="4832253"/>
            <a:ext cx="2970702" cy="1343868"/>
          </a:xfrm>
          <a:custGeom>
            <a:avLst/>
            <a:gdLst>
              <a:gd name="connsiteX0" fmla="*/ 0 w 5188017"/>
              <a:gd name="connsiteY0" fmla="*/ 0 h 2598821"/>
              <a:gd name="connsiteX1" fmla="*/ 1828800 w 5188017"/>
              <a:gd name="connsiteY1" fmla="*/ 1905802 h 2598821"/>
              <a:gd name="connsiteX2" fmla="*/ 5188017 w 5188017"/>
              <a:gd name="connsiteY2" fmla="*/ 2598821 h 2598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88017" h="2598821">
                <a:moveTo>
                  <a:pt x="0" y="0"/>
                </a:moveTo>
                <a:cubicBezTo>
                  <a:pt x="482065" y="736332"/>
                  <a:pt x="964131" y="1472665"/>
                  <a:pt x="1828800" y="1905802"/>
                </a:cubicBezTo>
                <a:cubicBezTo>
                  <a:pt x="2693470" y="2338939"/>
                  <a:pt x="3940743" y="2468880"/>
                  <a:pt x="5188017" y="2598821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F14230AC-178E-44B7-9DA7-9652E514FE2A}"/>
              </a:ext>
            </a:extLst>
          </p:cNvPr>
          <p:cNvSpPr/>
          <p:nvPr/>
        </p:nvSpPr>
        <p:spPr>
          <a:xfrm>
            <a:off x="6044665" y="3715352"/>
            <a:ext cx="3070459" cy="2454442"/>
          </a:xfrm>
          <a:custGeom>
            <a:avLst/>
            <a:gdLst>
              <a:gd name="connsiteX0" fmla="*/ 0 w 3070459"/>
              <a:gd name="connsiteY0" fmla="*/ 2454442 h 2454442"/>
              <a:gd name="connsiteX1" fmla="*/ 1116531 w 3070459"/>
              <a:gd name="connsiteY1" fmla="*/ 818147 h 2454442"/>
              <a:gd name="connsiteX2" fmla="*/ 3070459 w 3070459"/>
              <a:gd name="connsiteY2" fmla="*/ 0 h 2454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70459" h="2454442">
                <a:moveTo>
                  <a:pt x="0" y="2454442"/>
                </a:moveTo>
                <a:cubicBezTo>
                  <a:pt x="302394" y="1840831"/>
                  <a:pt x="604788" y="1227221"/>
                  <a:pt x="1116531" y="818147"/>
                </a:cubicBezTo>
                <a:cubicBezTo>
                  <a:pt x="1628274" y="409073"/>
                  <a:pt x="2349366" y="204536"/>
                  <a:pt x="3070459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4" name="Espace réservé du contenu 3">
            <a:extLst>
              <a:ext uri="{FF2B5EF4-FFF2-40B4-BE49-F238E27FC236}">
                <a16:creationId xmlns:a16="http://schemas.microsoft.com/office/drawing/2014/main" id="{61E6CBF0-46FC-4A6F-93DB-B34EC0CC5E67}"/>
              </a:ext>
            </a:extLst>
          </p:cNvPr>
          <p:cNvSpPr txBox="1">
            <a:spLocks/>
          </p:cNvSpPr>
          <p:nvPr/>
        </p:nvSpPr>
        <p:spPr>
          <a:xfrm>
            <a:off x="98728" y="2865166"/>
            <a:ext cx="4840732" cy="57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CA" sz="1600" b="1" dirty="0">
                <a:solidFill>
                  <a:srgbClr val="00B0F0"/>
                </a:solidFill>
              </a:rPr>
              <a:t>1 mol </a:t>
            </a:r>
            <a:r>
              <a:rPr lang="fr-CA" sz="1600" dirty="0"/>
              <a:t>réagit </a:t>
            </a:r>
            <a:r>
              <a:rPr lang="fr-CA" sz="1600" b="1" dirty="0">
                <a:solidFill>
                  <a:srgbClr val="00B0F0"/>
                </a:solidFill>
              </a:rPr>
              <a:t>1 mol</a:t>
            </a:r>
            <a:r>
              <a:rPr lang="fr-CA" sz="1600" b="1" dirty="0"/>
              <a:t> </a:t>
            </a:r>
            <a:r>
              <a:rPr lang="fr-CA" sz="1600" dirty="0"/>
              <a:t>pour former </a:t>
            </a:r>
            <a:r>
              <a:rPr lang="fr-CA" sz="1600" b="1" dirty="0">
                <a:solidFill>
                  <a:srgbClr val="FF0000"/>
                </a:solidFill>
              </a:rPr>
              <a:t>2 mol</a:t>
            </a:r>
            <a:endParaRPr lang="fr-CA" sz="1600" b="1" baseline="-25000" dirty="0">
              <a:solidFill>
                <a:srgbClr val="FF0000"/>
              </a:solidFill>
            </a:endParaRPr>
          </a:p>
        </p:txBody>
      </p:sp>
      <p:sp>
        <p:nvSpPr>
          <p:cNvPr id="85" name="Espace réservé du contenu 3">
            <a:extLst>
              <a:ext uri="{FF2B5EF4-FFF2-40B4-BE49-F238E27FC236}">
                <a16:creationId xmlns:a16="http://schemas.microsoft.com/office/drawing/2014/main" id="{165D367E-B254-407E-8B89-BA1877154AA7}"/>
              </a:ext>
            </a:extLst>
          </p:cNvPr>
          <p:cNvSpPr txBox="1">
            <a:spLocks/>
          </p:cNvSpPr>
          <p:nvPr/>
        </p:nvSpPr>
        <p:spPr>
          <a:xfrm>
            <a:off x="98728" y="1966321"/>
            <a:ext cx="4840732" cy="898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CA" sz="3200" dirty="0">
                <a:solidFill>
                  <a:srgbClr val="00B0F0"/>
                </a:solidFill>
              </a:rPr>
              <a:t>H</a:t>
            </a:r>
            <a:r>
              <a:rPr lang="fr-CA" sz="3200" baseline="-25000" dirty="0">
                <a:solidFill>
                  <a:srgbClr val="00B0F0"/>
                </a:solidFill>
              </a:rPr>
              <a:t>2(g)</a:t>
            </a:r>
            <a:r>
              <a:rPr lang="fr-CA" sz="3200" dirty="0">
                <a:solidFill>
                  <a:srgbClr val="00B0F0"/>
                </a:solidFill>
              </a:rPr>
              <a:t> </a:t>
            </a:r>
            <a:r>
              <a:rPr lang="fr-CA" sz="3200" dirty="0"/>
              <a:t>+ </a:t>
            </a:r>
            <a:r>
              <a:rPr lang="fr-CA" sz="3200" dirty="0">
                <a:solidFill>
                  <a:srgbClr val="00B0F0"/>
                </a:solidFill>
              </a:rPr>
              <a:t>I</a:t>
            </a:r>
            <a:r>
              <a:rPr lang="fr-CA" sz="3200" baseline="-25000" dirty="0">
                <a:solidFill>
                  <a:srgbClr val="00B0F0"/>
                </a:solidFill>
              </a:rPr>
              <a:t>2(g)</a:t>
            </a:r>
            <a:r>
              <a:rPr lang="fr-CA" sz="3200" dirty="0">
                <a:solidFill>
                  <a:srgbClr val="00B0F0"/>
                </a:solidFill>
              </a:rPr>
              <a:t> </a:t>
            </a:r>
            <a:r>
              <a:rPr lang="fr-CA" sz="3200" dirty="0">
                <a:sym typeface="Wingdings" panose="05000000000000000000" pitchFamily="2" charset="2"/>
              </a:rPr>
              <a:t> </a:t>
            </a:r>
            <a:r>
              <a:rPr lang="fr-CA" sz="3200" dirty="0">
                <a:solidFill>
                  <a:srgbClr val="FF0000"/>
                </a:solidFill>
                <a:sym typeface="Wingdings" panose="05000000000000000000" pitchFamily="2" charset="2"/>
              </a:rPr>
              <a:t>2 HI</a:t>
            </a:r>
            <a:r>
              <a:rPr lang="fr-CA" sz="3200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(g)</a:t>
            </a:r>
            <a:endParaRPr lang="fr-CA" sz="3200" baseline="-25000" dirty="0">
              <a:solidFill>
                <a:srgbClr val="FF0000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BFED9C4-F748-4B88-BBC7-503A3DD08816}"/>
              </a:ext>
            </a:extLst>
          </p:cNvPr>
          <p:cNvSpPr txBox="1"/>
          <p:nvPr/>
        </p:nvSpPr>
        <p:spPr>
          <a:xfrm>
            <a:off x="9124871" y="3487140"/>
            <a:ext cx="2338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rgbClr val="FF0000"/>
                </a:solidFill>
              </a:rPr>
              <a:t>Concentration de HI</a:t>
            </a: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4C963AE2-22D5-4A05-9A77-05E145ABEE66}"/>
              </a:ext>
            </a:extLst>
          </p:cNvPr>
          <p:cNvSpPr txBox="1"/>
          <p:nvPr/>
        </p:nvSpPr>
        <p:spPr>
          <a:xfrm>
            <a:off x="9056038" y="5406951"/>
            <a:ext cx="2338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rgbClr val="00B0F0"/>
                </a:solidFill>
              </a:rPr>
              <a:t>Concentration de H</a:t>
            </a:r>
            <a:r>
              <a:rPr lang="fr-CA" b="1" baseline="-25000" dirty="0">
                <a:solidFill>
                  <a:srgbClr val="00B0F0"/>
                </a:solidFill>
              </a:rPr>
              <a:t>2</a:t>
            </a:r>
            <a:r>
              <a:rPr lang="fr-CA" b="1" dirty="0">
                <a:solidFill>
                  <a:srgbClr val="00B0F0"/>
                </a:solidFill>
              </a:rPr>
              <a:t> et de I</a:t>
            </a:r>
            <a:r>
              <a:rPr lang="fr-CA" b="1" baseline="-25000" dirty="0">
                <a:solidFill>
                  <a:srgbClr val="00B0F0"/>
                </a:solidFill>
              </a:rPr>
              <a:t>2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7580FEFE-1FA5-4AB4-AAAB-AF63E8E88418}"/>
              </a:ext>
            </a:extLst>
          </p:cNvPr>
          <p:cNvCxnSpPr>
            <a:cxnSpLocks/>
          </p:cNvCxnSpPr>
          <p:nvPr/>
        </p:nvCxnSpPr>
        <p:spPr>
          <a:xfrm>
            <a:off x="2839456" y="3487140"/>
            <a:ext cx="0" cy="337086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Espace réservé du contenu 3">
                <a:extLst>
                  <a:ext uri="{FF2B5EF4-FFF2-40B4-BE49-F238E27FC236}">
                    <a16:creationId xmlns:a16="http://schemas.microsoft.com/office/drawing/2014/main" id="{D7481522-A9F4-4E1A-BE0F-5F327B28E6E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33287" y="3409260"/>
                <a:ext cx="2665894" cy="337174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CA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𝐻𝐼</m:t>
                          </m:r>
                        </m:sub>
                      </m:sSub>
                      <m:r>
                        <a:rPr lang="fr-CA" sz="1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|"/>
                          <m:endChr m:val="|"/>
                          <m:ctrlPr>
                            <a:rPr lang="fr-CA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CA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sz="1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l-GR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sz="1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  <m:r>
                                    <a:rPr lang="fr-CA" sz="1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</m:d>
                            </m:num>
                            <m:den>
                              <m:r>
                                <a:rPr lang="el-GR" sz="1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 lang="fr-CA" sz="1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fr-CA" sz="1800" baseline="-25000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CA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fr-CA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fr-CA" sz="1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|"/>
                          <m:endChr m:val="|"/>
                          <m:ctrlPr>
                            <a:rPr lang="fr-CA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CA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CA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2,0</m:t>
                              </m:r>
                              <m:f>
                                <m:fPr>
                                  <m:ctrlPr>
                                    <a:rPr lang="fr-CA" sz="18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sz="180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𝑚𝑜𝑙</m:t>
                                  </m:r>
                                </m:num>
                                <m:den>
                                  <m:r>
                                    <a:rPr lang="fr-CA" sz="180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  <m:r>
                                <a:rPr lang="fr-CA" sz="180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−0</m:t>
                              </m:r>
                              <m:f>
                                <m:fPr>
                                  <m:ctrlPr>
                                    <a:rPr lang="fr-CA" sz="18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sz="180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𝑚𝑜𝑙</m:t>
                                  </m:r>
                                </m:num>
                                <m:den>
                                  <m:r>
                                    <a:rPr lang="fr-CA" sz="180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fr-CA" sz="1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40</m:t>
                              </m:r>
                              <m:r>
                                <a:rPr lang="fr-CA" sz="1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fr-CA" sz="1800" baseline="-25000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CA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fr-CA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fr-CA" sz="1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=0,0</m:t>
                      </m:r>
                      <m:r>
                        <a:rPr lang="fr-CA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50</m:t>
                      </m:r>
                      <m:r>
                        <a:rPr lang="fr-CA" sz="1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fr-CA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𝑚𝑜𝑙</m:t>
                          </m:r>
                        </m:num>
                        <m:den>
                          <m:r>
                            <a:rPr lang="fr-CA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fr-CA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fr-CA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fr-CA" sz="2800" baseline="-25000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:endParaRPr lang="fr-CA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Espace réservé du contenu 3">
                <a:extLst>
                  <a:ext uri="{FF2B5EF4-FFF2-40B4-BE49-F238E27FC236}">
                    <a16:creationId xmlns:a16="http://schemas.microsoft.com/office/drawing/2014/main" id="{D7481522-A9F4-4E1A-BE0F-5F327B28E6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287" y="3409260"/>
                <a:ext cx="2665894" cy="33717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Espace réservé du contenu 3">
                <a:extLst>
                  <a:ext uri="{FF2B5EF4-FFF2-40B4-BE49-F238E27FC236}">
                    <a16:creationId xmlns:a16="http://schemas.microsoft.com/office/drawing/2014/main" id="{30DF009D-3D0A-4329-9B57-F504F5CD476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499" y="5573973"/>
                <a:ext cx="2665894" cy="66512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18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18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CA" sz="18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fr-CA" sz="1800" i="1" baseline="-2500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CA" sz="18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=0,025 </m:t>
                      </m:r>
                      <m:f>
                        <m:fPr>
                          <m:ctrlPr>
                            <a:rPr lang="fr-CA" sz="18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18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𝑚𝑜𝑙</m:t>
                          </m:r>
                        </m:num>
                        <m:den>
                          <m:r>
                            <a:rPr lang="fr-CA" sz="18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fr-CA" sz="18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fr-CA" sz="18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fr-CA" sz="1800" baseline="-250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2" name="Espace réservé du contenu 3">
                <a:extLst>
                  <a:ext uri="{FF2B5EF4-FFF2-40B4-BE49-F238E27FC236}">
                    <a16:creationId xmlns:a16="http://schemas.microsoft.com/office/drawing/2014/main" id="{30DF009D-3D0A-4329-9B57-F504F5CD47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99" y="5573973"/>
                <a:ext cx="2665894" cy="66512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Espace réservé du contenu 3">
                <a:extLst>
                  <a:ext uri="{FF2B5EF4-FFF2-40B4-BE49-F238E27FC236}">
                    <a16:creationId xmlns:a16="http://schemas.microsoft.com/office/drawing/2014/main" id="{E1489422-CE7A-475B-A569-3A61FA57DD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30308" y="5508612"/>
                <a:ext cx="2665894" cy="66512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CA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fr-CA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fr-CA" sz="1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=0,0</m:t>
                      </m:r>
                      <m:r>
                        <a:rPr lang="fr-CA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50</m:t>
                      </m:r>
                      <m:r>
                        <a:rPr lang="fr-CA" sz="1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fr-CA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𝑚𝑜𝑙</m:t>
                          </m:r>
                        </m:num>
                        <m:den>
                          <m:r>
                            <a:rPr lang="fr-CA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fr-CA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fr-CA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fr-CA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Espace réservé du contenu 3">
                <a:extLst>
                  <a:ext uri="{FF2B5EF4-FFF2-40B4-BE49-F238E27FC236}">
                    <a16:creationId xmlns:a16="http://schemas.microsoft.com/office/drawing/2014/main" id="{E1489422-CE7A-475B-A569-3A61FA57D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0308" y="5508612"/>
                <a:ext cx="2665894" cy="66512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901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0" grpId="0"/>
      <p:bldP spid="52" grpId="0"/>
      <p:bldP spid="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F8CC6B-9156-418F-AD24-C3F5D143429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b="1" dirty="0"/>
              <a:t>Vitesse générale de réaction</a:t>
            </a:r>
          </a:p>
        </p:txBody>
      </p:sp>
      <p:sp>
        <p:nvSpPr>
          <p:cNvPr id="23" name="Titre 1">
            <a:extLst>
              <a:ext uri="{FF2B5EF4-FFF2-40B4-BE49-F238E27FC236}">
                <a16:creationId xmlns:a16="http://schemas.microsoft.com/office/drawing/2014/main" id="{B73DF935-5D1D-4F20-A013-736BF8569073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/>
              <a:t>Chapitre 6</a:t>
            </a:r>
          </a:p>
          <a:p>
            <a:pPr algn="ctr"/>
            <a:r>
              <a:rPr lang="fr-CA" sz="1600" b="1" dirty="0"/>
              <a:t>p.250-251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7DAC4916-C1F6-49C7-9C04-59646F0B76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4972" y="3409259"/>
                <a:ext cx="4738549" cy="3249095"/>
              </a:xfrm>
            </p:spPr>
            <p:txBody>
              <a:bodyPr anchor="ctr"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fr-CA" sz="1800" dirty="0"/>
                  <a:t>Alors, grâce à ces calculs, nous constatons que: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fr-CA" sz="1800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fr-CA" sz="1800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fr-CA" sz="18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fr-CA" sz="1800" dirty="0"/>
                  <a:t>Ainsi, nous pouvons conclure que: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CA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fr-CA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fr-CA" sz="2000" i="1" baseline="-2500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CA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CA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fr-CA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fr-CA" sz="2000" i="1" baseline="-2500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fr-CA" sz="2000" baseline="-25000" dirty="0">
                  <a:solidFill>
                    <a:srgbClr val="00B0F0"/>
                  </a:solidFill>
                </a:endParaRP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CA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fr-CA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fr-CA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fr-CA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CA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fr-CA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fr-CA" sz="2000" i="1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CA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CA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CA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fr-CA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𝐻𝐼</m:t>
                            </m:r>
                          </m:sub>
                        </m:sSub>
                      </m:num>
                      <m:den>
                        <m:r>
                          <a:rPr lang="fr-CA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fr-CA" sz="2000" baseline="-250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" name="Espace réservé du contenu 3">
                <a:extLst>
                  <a:ext uri="{FF2B5EF4-FFF2-40B4-BE49-F238E27FC236}">
                    <a16:creationId xmlns:a16="http://schemas.microsoft.com/office/drawing/2014/main" id="{7DAC4916-C1F6-49C7-9C04-59646F0B76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4972" y="3409259"/>
                <a:ext cx="4738549" cy="3249095"/>
              </a:xfrm>
              <a:blipFill>
                <a:blip r:embed="rId4"/>
                <a:stretch>
                  <a:fillRect l="-1158" t="-375" b="-375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e 23">
            <a:extLst>
              <a:ext uri="{FF2B5EF4-FFF2-40B4-BE49-F238E27FC236}">
                <a16:creationId xmlns:a16="http://schemas.microsoft.com/office/drawing/2014/main" id="{BE197D72-15B2-44A0-9ABB-6B1013C13499}"/>
              </a:ext>
            </a:extLst>
          </p:cNvPr>
          <p:cNvGrpSpPr/>
          <p:nvPr/>
        </p:nvGrpSpPr>
        <p:grpSpPr>
          <a:xfrm>
            <a:off x="4833522" y="2152207"/>
            <a:ext cx="7358478" cy="4706166"/>
            <a:chOff x="4833522" y="2152207"/>
            <a:chExt cx="7358478" cy="4706166"/>
          </a:xfrm>
        </p:grpSpPr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5E853239-DD27-4251-B10B-CEC8BAA4CA7E}"/>
                </a:ext>
              </a:extLst>
            </p:cNvPr>
            <p:cNvGrpSpPr/>
            <p:nvPr/>
          </p:nvGrpSpPr>
          <p:grpSpPr>
            <a:xfrm>
              <a:off x="4833522" y="2152207"/>
              <a:ext cx="7358478" cy="4706166"/>
              <a:chOff x="1003471" y="2257301"/>
              <a:chExt cx="10728682" cy="4706166"/>
            </a:xfrm>
          </p:grpSpPr>
          <p:grpSp>
            <p:nvGrpSpPr>
              <p:cNvPr id="34" name="Groupe 33">
                <a:extLst>
                  <a:ext uri="{FF2B5EF4-FFF2-40B4-BE49-F238E27FC236}">
                    <a16:creationId xmlns:a16="http://schemas.microsoft.com/office/drawing/2014/main" id="{7D1F1152-14AF-4A00-972F-A87815F77D63}"/>
                  </a:ext>
                </a:extLst>
              </p:cNvPr>
              <p:cNvGrpSpPr/>
              <p:nvPr/>
            </p:nvGrpSpPr>
            <p:grpSpPr>
              <a:xfrm>
                <a:off x="2748617" y="2788118"/>
                <a:ext cx="8468970" cy="3503400"/>
                <a:chOff x="2483879" y="1222523"/>
                <a:chExt cx="8360385" cy="5037597"/>
              </a:xfrm>
            </p:grpSpPr>
            <p:cxnSp>
              <p:nvCxnSpPr>
                <p:cNvPr id="54" name="Connecteur droit avec flèche 53">
                  <a:extLst>
                    <a:ext uri="{FF2B5EF4-FFF2-40B4-BE49-F238E27FC236}">
                      <a16:creationId xmlns:a16="http://schemas.microsoft.com/office/drawing/2014/main" id="{0555564F-0C15-4EF6-971D-46BC0C742D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483879" y="1222523"/>
                  <a:ext cx="15034" cy="5037596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Connecteur droit avec flèche 54">
                  <a:extLst>
                    <a:ext uri="{FF2B5EF4-FFF2-40B4-BE49-F238E27FC236}">
                      <a16:creationId xmlns:a16="http://schemas.microsoft.com/office/drawing/2014/main" id="{A48CAAD7-B24E-48AE-A9D6-DAA3DD0E886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483879" y="6260119"/>
                  <a:ext cx="8360385" cy="1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ZoneTexte 34">
                    <a:extLst>
                      <a:ext uri="{FF2B5EF4-FFF2-40B4-BE49-F238E27FC236}">
                        <a16:creationId xmlns:a16="http://schemas.microsoft.com/office/drawing/2014/main" id="{0042102D-47F1-41A9-89BD-BEC32258ED7A}"/>
                      </a:ext>
                    </a:extLst>
                  </p:cNvPr>
                  <p:cNvSpPr txBox="1"/>
                  <p:nvPr/>
                </p:nvSpPr>
                <p:spPr>
                  <a:xfrm>
                    <a:off x="1003471" y="2606008"/>
                    <a:ext cx="1756487" cy="54566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CA" sz="1200" b="1" dirty="0"/>
                      <a:t>Concentration (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fr-CA" sz="1200" b="1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CA" sz="1200" b="1" i="1" dirty="0">
                                <a:latin typeface="Cambria Math" panose="02040503050406030204" pitchFamily="18" charset="0"/>
                              </a:rPr>
                              <m:t>𝒎𝒐𝒍</m:t>
                            </m:r>
                          </m:num>
                          <m:den>
                            <m:r>
                              <a:rPr lang="fr-CA" sz="1200" b="1" i="1" dirty="0">
                                <a:latin typeface="Cambria Math" panose="02040503050406030204" pitchFamily="18" charset="0"/>
                              </a:rPr>
                              <m:t>𝑳</m:t>
                            </m:r>
                          </m:den>
                        </m:f>
                      </m:oMath>
                    </a14:m>
                    <a:r>
                      <a:rPr lang="fr-CA" sz="1200" b="1" dirty="0"/>
                      <a:t>)</a:t>
                    </a:r>
                  </a:p>
                </p:txBody>
              </p:sp>
            </mc:Choice>
            <mc:Fallback xmlns="">
              <p:sp>
                <p:nvSpPr>
                  <p:cNvPr id="35" name="ZoneTexte 34">
                    <a:extLst>
                      <a:ext uri="{FF2B5EF4-FFF2-40B4-BE49-F238E27FC236}">
                        <a16:creationId xmlns:a16="http://schemas.microsoft.com/office/drawing/2014/main" id="{0042102D-47F1-41A9-89BD-BEC32258ED7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3471" y="2606008"/>
                    <a:ext cx="1756487" cy="54566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505" r="-2525"/>
                    </a:stretch>
                  </a:blipFill>
                </p:spPr>
                <p:txBody>
                  <a:bodyPr/>
                  <a:lstStyle/>
                  <a:p>
                    <a:r>
                      <a:rPr lang="fr-C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8D6CC760-D727-4D3A-8147-2B3F5ED251AF}"/>
                  </a:ext>
                </a:extLst>
              </p:cNvPr>
              <p:cNvSpPr txBox="1"/>
              <p:nvPr/>
            </p:nvSpPr>
            <p:spPr>
              <a:xfrm>
                <a:off x="8797087" y="6686468"/>
                <a:ext cx="29350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CA" sz="1200" b="1" dirty="0"/>
                  <a:t>Temps (s)</a:t>
                </a:r>
              </a:p>
            </p:txBody>
          </p:sp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6BEB61DF-49AF-4403-B081-60094B5246FB}"/>
                  </a:ext>
                </a:extLst>
              </p:cNvPr>
              <p:cNvSpPr txBox="1"/>
              <p:nvPr/>
            </p:nvSpPr>
            <p:spPr>
              <a:xfrm>
                <a:off x="2748616" y="2257301"/>
                <a:ext cx="856988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b="1" dirty="0"/>
                  <a:t>6.7: La concentration des réactifs et des produits en  fonction du temps</a:t>
                </a:r>
                <a:endParaRPr lang="fr-CA" b="1" baseline="-25000" dirty="0"/>
              </a:p>
            </p:txBody>
          </p:sp>
        </p:grpSp>
        <p:grpSp>
          <p:nvGrpSpPr>
            <p:cNvPr id="56" name="Groupe 55">
              <a:extLst>
                <a:ext uri="{FF2B5EF4-FFF2-40B4-BE49-F238E27FC236}">
                  <a16:creationId xmlns:a16="http://schemas.microsoft.com/office/drawing/2014/main" id="{017F1AD5-85F5-4E0C-B86B-541CA81ACE7F}"/>
                </a:ext>
              </a:extLst>
            </p:cNvPr>
            <p:cNvGrpSpPr/>
            <p:nvPr/>
          </p:nvGrpSpPr>
          <p:grpSpPr>
            <a:xfrm>
              <a:off x="5412129" y="5396406"/>
              <a:ext cx="648573" cy="307777"/>
              <a:chOff x="5414796" y="5782300"/>
              <a:chExt cx="648573" cy="307777"/>
            </a:xfrm>
          </p:grpSpPr>
          <p:cxnSp>
            <p:nvCxnSpPr>
              <p:cNvPr id="58" name="Connecteur droit 57">
                <a:extLst>
                  <a:ext uri="{FF2B5EF4-FFF2-40B4-BE49-F238E27FC236}">
                    <a16:creationId xmlns:a16="http://schemas.microsoft.com/office/drawing/2014/main" id="{11C207C8-B049-4147-97AF-5F71F4203D53}"/>
                  </a:ext>
                </a:extLst>
              </p:cNvPr>
              <p:cNvCxnSpPr/>
              <p:nvPr/>
            </p:nvCxnSpPr>
            <p:spPr>
              <a:xfrm>
                <a:off x="5867655" y="5936189"/>
                <a:ext cx="17325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ZoneTexte 58">
                <a:extLst>
                  <a:ext uri="{FF2B5EF4-FFF2-40B4-BE49-F238E27FC236}">
                    <a16:creationId xmlns:a16="http://schemas.microsoft.com/office/drawing/2014/main" id="{D8023D8E-E48E-4D30-9EEF-42FA6E1797E4}"/>
                  </a:ext>
                </a:extLst>
              </p:cNvPr>
              <p:cNvSpPr txBox="1"/>
              <p:nvPr/>
            </p:nvSpPr>
            <p:spPr>
              <a:xfrm>
                <a:off x="5414796" y="5782300"/>
                <a:ext cx="64857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1400" dirty="0"/>
                  <a:t>1,0</a:t>
                </a:r>
              </a:p>
            </p:txBody>
          </p:sp>
        </p:grpSp>
        <p:grpSp>
          <p:nvGrpSpPr>
            <p:cNvPr id="63" name="Groupe 62">
              <a:extLst>
                <a:ext uri="{FF2B5EF4-FFF2-40B4-BE49-F238E27FC236}">
                  <a16:creationId xmlns:a16="http://schemas.microsoft.com/office/drawing/2014/main" id="{198A1C6A-C812-45FE-A1E1-D22D691D48ED}"/>
                </a:ext>
              </a:extLst>
            </p:cNvPr>
            <p:cNvGrpSpPr/>
            <p:nvPr/>
          </p:nvGrpSpPr>
          <p:grpSpPr>
            <a:xfrm>
              <a:off x="5412130" y="4678364"/>
              <a:ext cx="648573" cy="307777"/>
              <a:chOff x="5414796" y="5782300"/>
              <a:chExt cx="648573" cy="307777"/>
            </a:xfrm>
          </p:grpSpPr>
          <p:cxnSp>
            <p:nvCxnSpPr>
              <p:cNvPr id="64" name="Connecteur droit 63">
                <a:extLst>
                  <a:ext uri="{FF2B5EF4-FFF2-40B4-BE49-F238E27FC236}">
                    <a16:creationId xmlns:a16="http://schemas.microsoft.com/office/drawing/2014/main" id="{FB1D9438-E6EF-494B-A02E-6506A1FCAB7D}"/>
                  </a:ext>
                </a:extLst>
              </p:cNvPr>
              <p:cNvCxnSpPr/>
              <p:nvPr/>
            </p:nvCxnSpPr>
            <p:spPr>
              <a:xfrm>
                <a:off x="5867655" y="5936189"/>
                <a:ext cx="17325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ZoneTexte 64">
                <a:extLst>
                  <a:ext uri="{FF2B5EF4-FFF2-40B4-BE49-F238E27FC236}">
                    <a16:creationId xmlns:a16="http://schemas.microsoft.com/office/drawing/2014/main" id="{E4ABEE8F-6848-4D1B-9E1F-E918B791CC3E}"/>
                  </a:ext>
                </a:extLst>
              </p:cNvPr>
              <p:cNvSpPr txBox="1"/>
              <p:nvPr/>
            </p:nvSpPr>
            <p:spPr>
              <a:xfrm>
                <a:off x="5414796" y="5782300"/>
                <a:ext cx="64857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1400" dirty="0"/>
                  <a:t>1,0</a:t>
                </a:r>
              </a:p>
            </p:txBody>
          </p:sp>
        </p:grpSp>
        <p:grpSp>
          <p:nvGrpSpPr>
            <p:cNvPr id="69" name="Groupe 68">
              <a:extLst>
                <a:ext uri="{FF2B5EF4-FFF2-40B4-BE49-F238E27FC236}">
                  <a16:creationId xmlns:a16="http://schemas.microsoft.com/office/drawing/2014/main" id="{BDFFC007-44B0-4C21-B4A9-17692E6426E3}"/>
                </a:ext>
              </a:extLst>
            </p:cNvPr>
            <p:cNvGrpSpPr/>
            <p:nvPr/>
          </p:nvGrpSpPr>
          <p:grpSpPr>
            <a:xfrm>
              <a:off x="5413970" y="4057758"/>
              <a:ext cx="648573" cy="307777"/>
              <a:chOff x="5414796" y="5782300"/>
              <a:chExt cx="648573" cy="307777"/>
            </a:xfrm>
          </p:grpSpPr>
          <p:cxnSp>
            <p:nvCxnSpPr>
              <p:cNvPr id="70" name="Connecteur droit 69">
                <a:extLst>
                  <a:ext uri="{FF2B5EF4-FFF2-40B4-BE49-F238E27FC236}">
                    <a16:creationId xmlns:a16="http://schemas.microsoft.com/office/drawing/2014/main" id="{A3FB18A1-18FD-442B-8E62-A7B02B874676}"/>
                  </a:ext>
                </a:extLst>
              </p:cNvPr>
              <p:cNvCxnSpPr/>
              <p:nvPr/>
            </p:nvCxnSpPr>
            <p:spPr>
              <a:xfrm>
                <a:off x="5867655" y="5936189"/>
                <a:ext cx="17325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ZoneTexte 70">
                <a:extLst>
                  <a:ext uri="{FF2B5EF4-FFF2-40B4-BE49-F238E27FC236}">
                    <a16:creationId xmlns:a16="http://schemas.microsoft.com/office/drawing/2014/main" id="{CF97D081-9022-45F7-A5EB-0B25B136CE8E}"/>
                  </a:ext>
                </a:extLst>
              </p:cNvPr>
              <p:cNvSpPr txBox="1"/>
              <p:nvPr/>
            </p:nvSpPr>
            <p:spPr>
              <a:xfrm>
                <a:off x="5414796" y="5782300"/>
                <a:ext cx="64857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1400" dirty="0"/>
                  <a:t>1,5</a:t>
                </a:r>
              </a:p>
            </p:txBody>
          </p:sp>
        </p:grpSp>
        <p:cxnSp>
          <p:nvCxnSpPr>
            <p:cNvPr id="73" name="Connecteur droit 72">
              <a:extLst>
                <a:ext uri="{FF2B5EF4-FFF2-40B4-BE49-F238E27FC236}">
                  <a16:creationId xmlns:a16="http://schemas.microsoft.com/office/drawing/2014/main" id="{3B42C203-50CF-47E5-8545-74DD2166DD39}"/>
                </a:ext>
              </a:extLst>
            </p:cNvPr>
            <p:cNvCxnSpPr/>
            <p:nvPr/>
          </p:nvCxnSpPr>
          <p:spPr>
            <a:xfrm>
              <a:off x="5864988" y="2972763"/>
              <a:ext cx="1732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5" name="Groupe 74">
              <a:extLst>
                <a:ext uri="{FF2B5EF4-FFF2-40B4-BE49-F238E27FC236}">
                  <a16:creationId xmlns:a16="http://schemas.microsoft.com/office/drawing/2014/main" id="{F94734FD-347E-4088-ABD6-EFCAF1E8E5AD}"/>
                </a:ext>
              </a:extLst>
            </p:cNvPr>
            <p:cNvGrpSpPr/>
            <p:nvPr/>
          </p:nvGrpSpPr>
          <p:grpSpPr>
            <a:xfrm>
              <a:off x="5412131" y="3433546"/>
              <a:ext cx="648573" cy="307777"/>
              <a:chOff x="5414796" y="5782300"/>
              <a:chExt cx="648573" cy="307777"/>
            </a:xfrm>
          </p:grpSpPr>
          <p:cxnSp>
            <p:nvCxnSpPr>
              <p:cNvPr id="76" name="Connecteur droit 75">
                <a:extLst>
                  <a:ext uri="{FF2B5EF4-FFF2-40B4-BE49-F238E27FC236}">
                    <a16:creationId xmlns:a16="http://schemas.microsoft.com/office/drawing/2014/main" id="{A35D05DF-3FD6-492E-88BA-292438567D2E}"/>
                  </a:ext>
                </a:extLst>
              </p:cNvPr>
              <p:cNvCxnSpPr/>
              <p:nvPr/>
            </p:nvCxnSpPr>
            <p:spPr>
              <a:xfrm>
                <a:off x="5867655" y="5936189"/>
                <a:ext cx="17325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ZoneTexte 76">
                <a:extLst>
                  <a:ext uri="{FF2B5EF4-FFF2-40B4-BE49-F238E27FC236}">
                    <a16:creationId xmlns:a16="http://schemas.microsoft.com/office/drawing/2014/main" id="{4E41A676-3423-45D8-A5E1-4F37D4B562AE}"/>
                  </a:ext>
                </a:extLst>
              </p:cNvPr>
              <p:cNvSpPr txBox="1"/>
              <p:nvPr/>
            </p:nvSpPr>
            <p:spPr>
              <a:xfrm>
                <a:off x="5414796" y="5782300"/>
                <a:ext cx="64857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1400" dirty="0"/>
                  <a:t>2,0</a:t>
                </a:r>
              </a:p>
            </p:txBody>
          </p:sp>
        </p:grpSp>
        <p:cxnSp>
          <p:nvCxnSpPr>
            <p:cNvPr id="94" name="Connecteur droit 93">
              <a:extLst>
                <a:ext uri="{FF2B5EF4-FFF2-40B4-BE49-F238E27FC236}">
                  <a16:creationId xmlns:a16="http://schemas.microsoft.com/office/drawing/2014/main" id="{F49483E6-2A50-41DE-B09B-349BAD694901}"/>
                </a:ext>
              </a:extLst>
            </p:cNvPr>
            <p:cNvCxnSpPr/>
            <p:nvPr/>
          </p:nvCxnSpPr>
          <p:spPr>
            <a:xfrm rot="16200000">
              <a:off x="6389254" y="6273936"/>
              <a:ext cx="1732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cteur droit 120">
              <a:extLst>
                <a:ext uri="{FF2B5EF4-FFF2-40B4-BE49-F238E27FC236}">
                  <a16:creationId xmlns:a16="http://schemas.microsoft.com/office/drawing/2014/main" id="{A12E3C5E-9F4A-45AC-AF8B-665DB049D068}"/>
                </a:ext>
              </a:extLst>
            </p:cNvPr>
            <p:cNvCxnSpPr/>
            <p:nvPr/>
          </p:nvCxnSpPr>
          <p:spPr>
            <a:xfrm rot="16200000">
              <a:off x="6849858" y="6271586"/>
              <a:ext cx="1732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3" name="Groupe 122">
              <a:extLst>
                <a:ext uri="{FF2B5EF4-FFF2-40B4-BE49-F238E27FC236}">
                  <a16:creationId xmlns:a16="http://schemas.microsoft.com/office/drawing/2014/main" id="{1E671A26-D23E-40DA-A627-B1E096AFD832}"/>
                </a:ext>
              </a:extLst>
            </p:cNvPr>
            <p:cNvGrpSpPr/>
            <p:nvPr/>
          </p:nvGrpSpPr>
          <p:grpSpPr>
            <a:xfrm rot="16200000">
              <a:off x="7226809" y="6199810"/>
              <a:ext cx="484399" cy="454698"/>
              <a:chOff x="5556511" y="5719623"/>
              <a:chExt cx="484399" cy="454698"/>
            </a:xfrm>
          </p:grpSpPr>
          <p:cxnSp>
            <p:nvCxnSpPr>
              <p:cNvPr id="124" name="Connecteur droit 123">
                <a:extLst>
                  <a:ext uri="{FF2B5EF4-FFF2-40B4-BE49-F238E27FC236}">
                    <a16:creationId xmlns:a16="http://schemas.microsoft.com/office/drawing/2014/main" id="{4FA6CF55-E2AC-4C03-8F4D-48D0025AED2F}"/>
                  </a:ext>
                </a:extLst>
              </p:cNvPr>
              <p:cNvCxnSpPr/>
              <p:nvPr/>
            </p:nvCxnSpPr>
            <p:spPr>
              <a:xfrm>
                <a:off x="5867655" y="5936189"/>
                <a:ext cx="17325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" name="ZoneTexte 124">
                <a:extLst>
                  <a:ext uri="{FF2B5EF4-FFF2-40B4-BE49-F238E27FC236}">
                    <a16:creationId xmlns:a16="http://schemas.microsoft.com/office/drawing/2014/main" id="{34FF3D98-FC5C-4071-A906-9E5C560E54AA}"/>
                  </a:ext>
                </a:extLst>
              </p:cNvPr>
              <p:cNvSpPr txBox="1"/>
              <p:nvPr/>
            </p:nvSpPr>
            <p:spPr>
              <a:xfrm rot="5400000">
                <a:off x="5483051" y="5793083"/>
                <a:ext cx="45469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400" dirty="0"/>
                  <a:t>20</a:t>
                </a:r>
              </a:p>
            </p:txBody>
          </p:sp>
        </p:grpSp>
        <p:cxnSp>
          <p:nvCxnSpPr>
            <p:cNvPr id="127" name="Connecteur droit 126">
              <a:extLst>
                <a:ext uri="{FF2B5EF4-FFF2-40B4-BE49-F238E27FC236}">
                  <a16:creationId xmlns:a16="http://schemas.microsoft.com/office/drawing/2014/main" id="{E95DD211-4B27-4445-992B-F3A67C5C2653}"/>
                </a:ext>
              </a:extLst>
            </p:cNvPr>
            <p:cNvCxnSpPr/>
            <p:nvPr/>
          </p:nvCxnSpPr>
          <p:spPr>
            <a:xfrm rot="16200000">
              <a:off x="7900700" y="6288347"/>
              <a:ext cx="1732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necteur droit 129">
              <a:extLst>
                <a:ext uri="{FF2B5EF4-FFF2-40B4-BE49-F238E27FC236}">
                  <a16:creationId xmlns:a16="http://schemas.microsoft.com/office/drawing/2014/main" id="{C997687F-A86C-4F51-B3C8-FEDA8D6AFD42}"/>
                </a:ext>
              </a:extLst>
            </p:cNvPr>
            <p:cNvCxnSpPr/>
            <p:nvPr/>
          </p:nvCxnSpPr>
          <p:spPr>
            <a:xfrm rot="16200000">
              <a:off x="8427337" y="6288047"/>
              <a:ext cx="1732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2" name="Groupe 131">
              <a:extLst>
                <a:ext uri="{FF2B5EF4-FFF2-40B4-BE49-F238E27FC236}">
                  <a16:creationId xmlns:a16="http://schemas.microsoft.com/office/drawing/2014/main" id="{7BE23369-0D64-4300-BCBC-95EF6B90AAB2}"/>
                </a:ext>
              </a:extLst>
            </p:cNvPr>
            <p:cNvGrpSpPr/>
            <p:nvPr/>
          </p:nvGrpSpPr>
          <p:grpSpPr>
            <a:xfrm rot="16200000">
              <a:off x="8827563" y="6211984"/>
              <a:ext cx="456936" cy="407580"/>
              <a:chOff x="5583974" y="5732401"/>
              <a:chExt cx="456936" cy="407580"/>
            </a:xfrm>
          </p:grpSpPr>
          <p:cxnSp>
            <p:nvCxnSpPr>
              <p:cNvPr id="133" name="Connecteur droit 132">
                <a:extLst>
                  <a:ext uri="{FF2B5EF4-FFF2-40B4-BE49-F238E27FC236}">
                    <a16:creationId xmlns:a16="http://schemas.microsoft.com/office/drawing/2014/main" id="{A866F7F0-544B-4CA8-8AD1-32BF951B7BF2}"/>
                  </a:ext>
                </a:extLst>
              </p:cNvPr>
              <p:cNvCxnSpPr/>
              <p:nvPr/>
            </p:nvCxnSpPr>
            <p:spPr>
              <a:xfrm>
                <a:off x="5867655" y="5936189"/>
                <a:ext cx="17325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" name="ZoneTexte 133">
                <a:extLst>
                  <a:ext uri="{FF2B5EF4-FFF2-40B4-BE49-F238E27FC236}">
                    <a16:creationId xmlns:a16="http://schemas.microsoft.com/office/drawing/2014/main" id="{CF83597D-07C3-4905-84EE-5E5553C6A6DD}"/>
                  </a:ext>
                </a:extLst>
              </p:cNvPr>
              <p:cNvSpPr txBox="1"/>
              <p:nvPr/>
            </p:nvSpPr>
            <p:spPr>
              <a:xfrm rot="5400000">
                <a:off x="5534073" y="5782302"/>
                <a:ext cx="4075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1400" dirty="0"/>
                  <a:t>40</a:t>
                </a:r>
              </a:p>
            </p:txBody>
          </p:sp>
        </p:grpSp>
        <p:cxnSp>
          <p:nvCxnSpPr>
            <p:cNvPr id="136" name="Connecteur droit 135">
              <a:extLst>
                <a:ext uri="{FF2B5EF4-FFF2-40B4-BE49-F238E27FC236}">
                  <a16:creationId xmlns:a16="http://schemas.microsoft.com/office/drawing/2014/main" id="{D00E98F4-8EF4-49DA-94C4-B2BD5D72C9A3}"/>
                </a:ext>
              </a:extLst>
            </p:cNvPr>
            <p:cNvCxnSpPr/>
            <p:nvPr/>
          </p:nvCxnSpPr>
          <p:spPr>
            <a:xfrm rot="16200000">
              <a:off x="9512017" y="6281890"/>
              <a:ext cx="1732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necteur droit 138">
              <a:extLst>
                <a:ext uri="{FF2B5EF4-FFF2-40B4-BE49-F238E27FC236}">
                  <a16:creationId xmlns:a16="http://schemas.microsoft.com/office/drawing/2014/main" id="{A0FBB140-16FC-4C2C-BF09-A840EEC2C8EF}"/>
                </a:ext>
              </a:extLst>
            </p:cNvPr>
            <p:cNvCxnSpPr/>
            <p:nvPr/>
          </p:nvCxnSpPr>
          <p:spPr>
            <a:xfrm rot="16200000">
              <a:off x="10063965" y="6288347"/>
              <a:ext cx="1732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1" name="Groupe 140">
              <a:extLst>
                <a:ext uri="{FF2B5EF4-FFF2-40B4-BE49-F238E27FC236}">
                  <a16:creationId xmlns:a16="http://schemas.microsoft.com/office/drawing/2014/main" id="{D9EF7DE7-6933-4F0C-877A-3468A470BBC5}"/>
                </a:ext>
              </a:extLst>
            </p:cNvPr>
            <p:cNvGrpSpPr/>
            <p:nvPr/>
          </p:nvGrpSpPr>
          <p:grpSpPr>
            <a:xfrm rot="16200000">
              <a:off x="10472021" y="6162808"/>
              <a:ext cx="456936" cy="534160"/>
              <a:chOff x="5583974" y="5669111"/>
              <a:chExt cx="456936" cy="534160"/>
            </a:xfrm>
          </p:grpSpPr>
          <p:cxnSp>
            <p:nvCxnSpPr>
              <p:cNvPr id="142" name="Connecteur droit 141">
                <a:extLst>
                  <a:ext uri="{FF2B5EF4-FFF2-40B4-BE49-F238E27FC236}">
                    <a16:creationId xmlns:a16="http://schemas.microsoft.com/office/drawing/2014/main" id="{738F318E-ABC4-42C9-A981-6EB1BE435E81}"/>
                  </a:ext>
                </a:extLst>
              </p:cNvPr>
              <p:cNvCxnSpPr/>
              <p:nvPr/>
            </p:nvCxnSpPr>
            <p:spPr>
              <a:xfrm>
                <a:off x="5867655" y="5936189"/>
                <a:ext cx="17325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3" name="ZoneTexte 142">
                <a:extLst>
                  <a:ext uri="{FF2B5EF4-FFF2-40B4-BE49-F238E27FC236}">
                    <a16:creationId xmlns:a16="http://schemas.microsoft.com/office/drawing/2014/main" id="{C1D14536-20C0-4C6D-ADE3-F0E3B6461A10}"/>
                  </a:ext>
                </a:extLst>
              </p:cNvPr>
              <p:cNvSpPr txBox="1"/>
              <p:nvPr/>
            </p:nvSpPr>
            <p:spPr>
              <a:xfrm rot="5400000">
                <a:off x="5470783" y="5782302"/>
                <a:ext cx="5341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400" dirty="0"/>
                  <a:t>60</a:t>
                </a:r>
              </a:p>
            </p:txBody>
          </p:sp>
        </p:grpSp>
      </p:grpSp>
      <p:sp>
        <p:nvSpPr>
          <p:cNvPr id="82" name="ZoneTexte 81">
            <a:extLst>
              <a:ext uri="{FF2B5EF4-FFF2-40B4-BE49-F238E27FC236}">
                <a16:creationId xmlns:a16="http://schemas.microsoft.com/office/drawing/2014/main" id="{75C57EB8-A72D-4181-83C4-37CDB775A6F1}"/>
              </a:ext>
            </a:extLst>
          </p:cNvPr>
          <p:cNvSpPr txBox="1"/>
          <p:nvPr/>
        </p:nvSpPr>
        <p:spPr>
          <a:xfrm>
            <a:off x="5415332" y="2826030"/>
            <a:ext cx="648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/>
              <a:t>2,5</a:t>
            </a:r>
          </a:p>
        </p:txBody>
      </p:sp>
      <p:sp>
        <p:nvSpPr>
          <p:cNvPr id="22" name="Forme libre : forme 21">
            <a:extLst>
              <a:ext uri="{FF2B5EF4-FFF2-40B4-BE49-F238E27FC236}">
                <a16:creationId xmlns:a16="http://schemas.microsoft.com/office/drawing/2014/main" id="{CE4EC426-BD2A-4A2D-B15D-DF339BBAF48D}"/>
              </a:ext>
            </a:extLst>
          </p:cNvPr>
          <p:cNvSpPr/>
          <p:nvPr/>
        </p:nvSpPr>
        <p:spPr>
          <a:xfrm>
            <a:off x="6053996" y="4832253"/>
            <a:ext cx="2970702" cy="1343868"/>
          </a:xfrm>
          <a:custGeom>
            <a:avLst/>
            <a:gdLst>
              <a:gd name="connsiteX0" fmla="*/ 0 w 5188017"/>
              <a:gd name="connsiteY0" fmla="*/ 0 h 2598821"/>
              <a:gd name="connsiteX1" fmla="*/ 1828800 w 5188017"/>
              <a:gd name="connsiteY1" fmla="*/ 1905802 h 2598821"/>
              <a:gd name="connsiteX2" fmla="*/ 5188017 w 5188017"/>
              <a:gd name="connsiteY2" fmla="*/ 2598821 h 2598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88017" h="2598821">
                <a:moveTo>
                  <a:pt x="0" y="0"/>
                </a:moveTo>
                <a:cubicBezTo>
                  <a:pt x="482065" y="736332"/>
                  <a:pt x="964131" y="1472665"/>
                  <a:pt x="1828800" y="1905802"/>
                </a:cubicBezTo>
                <a:cubicBezTo>
                  <a:pt x="2693470" y="2338939"/>
                  <a:pt x="3940743" y="2468880"/>
                  <a:pt x="5188017" y="2598821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F14230AC-178E-44B7-9DA7-9652E514FE2A}"/>
              </a:ext>
            </a:extLst>
          </p:cNvPr>
          <p:cNvSpPr/>
          <p:nvPr/>
        </p:nvSpPr>
        <p:spPr>
          <a:xfrm>
            <a:off x="6044665" y="3715352"/>
            <a:ext cx="3070459" cy="2454442"/>
          </a:xfrm>
          <a:custGeom>
            <a:avLst/>
            <a:gdLst>
              <a:gd name="connsiteX0" fmla="*/ 0 w 3070459"/>
              <a:gd name="connsiteY0" fmla="*/ 2454442 h 2454442"/>
              <a:gd name="connsiteX1" fmla="*/ 1116531 w 3070459"/>
              <a:gd name="connsiteY1" fmla="*/ 818147 h 2454442"/>
              <a:gd name="connsiteX2" fmla="*/ 3070459 w 3070459"/>
              <a:gd name="connsiteY2" fmla="*/ 0 h 2454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70459" h="2454442">
                <a:moveTo>
                  <a:pt x="0" y="2454442"/>
                </a:moveTo>
                <a:cubicBezTo>
                  <a:pt x="302394" y="1840831"/>
                  <a:pt x="604788" y="1227221"/>
                  <a:pt x="1116531" y="818147"/>
                </a:cubicBezTo>
                <a:cubicBezTo>
                  <a:pt x="1628274" y="409073"/>
                  <a:pt x="2349366" y="204536"/>
                  <a:pt x="3070459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4" name="Espace réservé du contenu 3">
            <a:extLst>
              <a:ext uri="{FF2B5EF4-FFF2-40B4-BE49-F238E27FC236}">
                <a16:creationId xmlns:a16="http://schemas.microsoft.com/office/drawing/2014/main" id="{61E6CBF0-46FC-4A6F-93DB-B34EC0CC5E67}"/>
              </a:ext>
            </a:extLst>
          </p:cNvPr>
          <p:cNvSpPr txBox="1">
            <a:spLocks/>
          </p:cNvSpPr>
          <p:nvPr/>
        </p:nvSpPr>
        <p:spPr>
          <a:xfrm>
            <a:off x="98728" y="2865166"/>
            <a:ext cx="4840732" cy="57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CA" sz="1600" b="1" dirty="0">
                <a:solidFill>
                  <a:srgbClr val="00B0F0"/>
                </a:solidFill>
              </a:rPr>
              <a:t>1 mol </a:t>
            </a:r>
            <a:r>
              <a:rPr lang="fr-CA" sz="1600" dirty="0"/>
              <a:t>réagit </a:t>
            </a:r>
            <a:r>
              <a:rPr lang="fr-CA" sz="1600" b="1" dirty="0">
                <a:solidFill>
                  <a:srgbClr val="00B0F0"/>
                </a:solidFill>
              </a:rPr>
              <a:t>1 mol</a:t>
            </a:r>
            <a:r>
              <a:rPr lang="fr-CA" sz="1600" b="1" dirty="0"/>
              <a:t> </a:t>
            </a:r>
            <a:r>
              <a:rPr lang="fr-CA" sz="1600" dirty="0"/>
              <a:t>pour former </a:t>
            </a:r>
            <a:r>
              <a:rPr lang="fr-CA" sz="1600" b="1" dirty="0">
                <a:solidFill>
                  <a:srgbClr val="FF0000"/>
                </a:solidFill>
              </a:rPr>
              <a:t>2 mol</a:t>
            </a:r>
            <a:endParaRPr lang="fr-CA" sz="1600" b="1" baseline="-25000" dirty="0">
              <a:solidFill>
                <a:srgbClr val="FF0000"/>
              </a:solidFill>
            </a:endParaRPr>
          </a:p>
        </p:txBody>
      </p:sp>
      <p:sp>
        <p:nvSpPr>
          <p:cNvPr id="85" name="Espace réservé du contenu 3">
            <a:extLst>
              <a:ext uri="{FF2B5EF4-FFF2-40B4-BE49-F238E27FC236}">
                <a16:creationId xmlns:a16="http://schemas.microsoft.com/office/drawing/2014/main" id="{165D367E-B254-407E-8B89-BA1877154AA7}"/>
              </a:ext>
            </a:extLst>
          </p:cNvPr>
          <p:cNvSpPr txBox="1">
            <a:spLocks/>
          </p:cNvSpPr>
          <p:nvPr/>
        </p:nvSpPr>
        <p:spPr>
          <a:xfrm>
            <a:off x="98728" y="1966321"/>
            <a:ext cx="4840732" cy="898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CA" sz="3200" dirty="0">
                <a:solidFill>
                  <a:srgbClr val="00B0F0"/>
                </a:solidFill>
              </a:rPr>
              <a:t>H</a:t>
            </a:r>
            <a:r>
              <a:rPr lang="fr-CA" sz="3200" baseline="-25000" dirty="0">
                <a:solidFill>
                  <a:srgbClr val="00B0F0"/>
                </a:solidFill>
              </a:rPr>
              <a:t>2(g)</a:t>
            </a:r>
            <a:r>
              <a:rPr lang="fr-CA" sz="3200" dirty="0">
                <a:solidFill>
                  <a:srgbClr val="00B0F0"/>
                </a:solidFill>
              </a:rPr>
              <a:t> </a:t>
            </a:r>
            <a:r>
              <a:rPr lang="fr-CA" sz="3200" dirty="0"/>
              <a:t>+ </a:t>
            </a:r>
            <a:r>
              <a:rPr lang="fr-CA" sz="3200" dirty="0">
                <a:solidFill>
                  <a:srgbClr val="00B0F0"/>
                </a:solidFill>
              </a:rPr>
              <a:t>I</a:t>
            </a:r>
            <a:r>
              <a:rPr lang="fr-CA" sz="3200" baseline="-25000" dirty="0">
                <a:solidFill>
                  <a:srgbClr val="00B0F0"/>
                </a:solidFill>
              </a:rPr>
              <a:t>2(g)</a:t>
            </a:r>
            <a:r>
              <a:rPr lang="fr-CA" sz="3200" dirty="0">
                <a:solidFill>
                  <a:srgbClr val="00B0F0"/>
                </a:solidFill>
              </a:rPr>
              <a:t> </a:t>
            </a:r>
            <a:r>
              <a:rPr lang="fr-CA" sz="3200" dirty="0">
                <a:sym typeface="Wingdings" panose="05000000000000000000" pitchFamily="2" charset="2"/>
              </a:rPr>
              <a:t> </a:t>
            </a:r>
            <a:r>
              <a:rPr lang="fr-CA" sz="3200" dirty="0">
                <a:solidFill>
                  <a:srgbClr val="FF0000"/>
                </a:solidFill>
                <a:sym typeface="Wingdings" panose="05000000000000000000" pitchFamily="2" charset="2"/>
              </a:rPr>
              <a:t>2 HI</a:t>
            </a:r>
            <a:r>
              <a:rPr lang="fr-CA" sz="3200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(g)</a:t>
            </a:r>
            <a:endParaRPr lang="fr-CA" sz="3200" baseline="-25000" dirty="0">
              <a:solidFill>
                <a:srgbClr val="FF0000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BFED9C4-F748-4B88-BBC7-503A3DD08816}"/>
              </a:ext>
            </a:extLst>
          </p:cNvPr>
          <p:cNvSpPr txBox="1"/>
          <p:nvPr/>
        </p:nvSpPr>
        <p:spPr>
          <a:xfrm>
            <a:off x="9124871" y="3487140"/>
            <a:ext cx="2338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rgbClr val="FF0000"/>
                </a:solidFill>
              </a:rPr>
              <a:t>Concentration de HI</a:t>
            </a: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4C963AE2-22D5-4A05-9A77-05E145ABEE66}"/>
              </a:ext>
            </a:extLst>
          </p:cNvPr>
          <p:cNvSpPr txBox="1"/>
          <p:nvPr/>
        </p:nvSpPr>
        <p:spPr>
          <a:xfrm>
            <a:off x="9056038" y="5406951"/>
            <a:ext cx="2338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rgbClr val="00B0F0"/>
                </a:solidFill>
              </a:rPr>
              <a:t>Concentration de H</a:t>
            </a:r>
            <a:r>
              <a:rPr lang="fr-CA" b="1" baseline="-25000" dirty="0">
                <a:solidFill>
                  <a:srgbClr val="00B0F0"/>
                </a:solidFill>
              </a:rPr>
              <a:t>2</a:t>
            </a:r>
            <a:r>
              <a:rPr lang="fr-CA" b="1" dirty="0">
                <a:solidFill>
                  <a:srgbClr val="00B0F0"/>
                </a:solidFill>
              </a:rPr>
              <a:t> et de I</a:t>
            </a:r>
            <a:r>
              <a:rPr lang="fr-CA" b="1" baseline="-25000" dirty="0">
                <a:solidFill>
                  <a:srgbClr val="00B0F0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Espace réservé du contenu 3">
                <a:extLst>
                  <a:ext uri="{FF2B5EF4-FFF2-40B4-BE49-F238E27FC236}">
                    <a16:creationId xmlns:a16="http://schemas.microsoft.com/office/drawing/2014/main" id="{559DD80E-7E15-4F3C-A182-3CF51BE911E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728" y="4032971"/>
                <a:ext cx="2665894" cy="66512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CA" sz="1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18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fr-CA" sz="18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fr-CA" sz="1800" i="1" baseline="-2500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CA" sz="18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=0,025 </m:t>
                    </m:r>
                    <m:f>
                      <m:fPr>
                        <m:ctrlPr>
                          <a:rPr lang="fr-CA" sz="18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sz="18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𝑚𝑜𝑙</m:t>
                        </m:r>
                      </m:num>
                      <m:den>
                        <m:r>
                          <a:rPr lang="fr-CA" sz="18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fr-CA" sz="18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fr-CA" sz="18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endParaRPr lang="fr-CA" sz="1800" baseline="-250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1" name="Espace réservé du contenu 3">
                <a:extLst>
                  <a:ext uri="{FF2B5EF4-FFF2-40B4-BE49-F238E27FC236}">
                    <a16:creationId xmlns:a16="http://schemas.microsoft.com/office/drawing/2014/main" id="{559DD80E-7E15-4F3C-A182-3CF51BE911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28" y="4032971"/>
                <a:ext cx="2665894" cy="665128"/>
              </a:xfrm>
              <a:prstGeom prst="rect">
                <a:avLst/>
              </a:prstGeom>
              <a:blipFill>
                <a:blip r:embed="rId6"/>
                <a:stretch>
                  <a:fillRect l="-1370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Espace réservé du contenu 3">
                <a:extLst>
                  <a:ext uri="{FF2B5EF4-FFF2-40B4-BE49-F238E27FC236}">
                    <a16:creationId xmlns:a16="http://schemas.microsoft.com/office/drawing/2014/main" id="{6160AB63-D8E6-41E5-A0E5-502D7A9D384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728" y="4577015"/>
                <a:ext cx="2665894" cy="66512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CA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fr-CA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fr-CA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fr-CA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=0,0</m:t>
                    </m:r>
                    <m:r>
                      <a:rPr lang="fr-CA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50</m:t>
                    </m:r>
                    <m:r>
                      <a:rPr lang="fr-CA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fr-CA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𝑚𝑜𝑙</m:t>
                        </m:r>
                      </m:num>
                      <m:den>
                        <m:r>
                          <a:rPr lang="fr-CA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fr-CA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fr-CA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endParaRPr lang="fr-CA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Espace réservé du contenu 3">
                <a:extLst>
                  <a:ext uri="{FF2B5EF4-FFF2-40B4-BE49-F238E27FC236}">
                    <a16:creationId xmlns:a16="http://schemas.microsoft.com/office/drawing/2014/main" id="{6160AB63-D8E6-41E5-A0E5-502D7A9D38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28" y="4577015"/>
                <a:ext cx="2665894" cy="665128"/>
              </a:xfrm>
              <a:prstGeom prst="rect">
                <a:avLst/>
              </a:prstGeom>
              <a:blipFill>
                <a:blip r:embed="rId7"/>
                <a:stretch>
                  <a:fillRect l="-1370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60848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F8CC6B-9156-418F-AD24-C3F5D143429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b="1" dirty="0"/>
              <a:t>Vitesse générale de réaction</a:t>
            </a:r>
          </a:p>
        </p:txBody>
      </p:sp>
      <p:sp>
        <p:nvSpPr>
          <p:cNvPr id="23" name="Titre 1">
            <a:extLst>
              <a:ext uri="{FF2B5EF4-FFF2-40B4-BE49-F238E27FC236}">
                <a16:creationId xmlns:a16="http://schemas.microsoft.com/office/drawing/2014/main" id="{B73DF935-5D1D-4F20-A013-736BF8569073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/>
              <a:t>Chapitre 6</a:t>
            </a:r>
          </a:p>
          <a:p>
            <a:pPr algn="ctr"/>
            <a:r>
              <a:rPr lang="fr-CA" sz="1600" b="1" dirty="0"/>
              <a:t>p.250-251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A32C4248-DB6D-46AA-B91C-5DD9D53C4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233061"/>
            <a:ext cx="9613861" cy="924025"/>
          </a:xfrm>
        </p:spPr>
        <p:txBody>
          <a:bodyPr anchor="ctr"/>
          <a:lstStyle/>
          <a:p>
            <a:pPr marL="0" indent="0">
              <a:buNone/>
            </a:pPr>
            <a:r>
              <a:rPr lang="fr-CA" dirty="0"/>
              <a:t>Ainsi, la vitesse générale de réaction met en relation les différentes vitesses selon le coefficient de l’équation chimique balancée.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Espace réservé du contenu 7">
                <a:extLst>
                  <a:ext uri="{FF2B5EF4-FFF2-40B4-BE49-F238E27FC236}">
                    <a16:creationId xmlns:a16="http://schemas.microsoft.com/office/drawing/2014/main" id="{F38216B4-2937-4539-9D91-1317529F64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0320" y="4676025"/>
                <a:ext cx="9613861" cy="149191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fr-CA" dirty="0"/>
                  <a:t>la vitesse générale de réaction serait: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C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fr-C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fr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fr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r>
                          <a:rPr lang="fr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fr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fr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r>
                          <a:rPr lang="fr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fr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CA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fr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num>
                      <m:den>
                        <m:r>
                          <a:rPr lang="fr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fr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CA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fr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num>
                      <m:den>
                        <m:r>
                          <a:rPr lang="fr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endParaRPr lang="fr-CA" dirty="0"/>
              </a:p>
            </p:txBody>
          </p:sp>
        </mc:Choice>
        <mc:Fallback>
          <p:sp>
            <p:nvSpPr>
              <p:cNvPr id="52" name="Espace réservé du contenu 7">
                <a:extLst>
                  <a:ext uri="{FF2B5EF4-FFF2-40B4-BE49-F238E27FC236}">
                    <a16:creationId xmlns:a16="http://schemas.microsoft.com/office/drawing/2014/main" id="{F38216B4-2937-4539-9D91-1317529F6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20" y="4676025"/>
                <a:ext cx="9613861" cy="1491916"/>
              </a:xfrm>
              <a:prstGeom prst="rect">
                <a:avLst/>
              </a:prstGeom>
              <a:blipFill>
                <a:blip r:embed="rId4"/>
                <a:stretch>
                  <a:fillRect l="-1015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Espace réservé du contenu 7">
            <a:extLst>
              <a:ext uri="{FF2B5EF4-FFF2-40B4-BE49-F238E27FC236}">
                <a16:creationId xmlns:a16="http://schemas.microsoft.com/office/drawing/2014/main" id="{6EFFC693-3875-4C08-A03A-ED4BAC2E9C88}"/>
              </a:ext>
            </a:extLst>
          </p:cNvPr>
          <p:cNvSpPr txBox="1">
            <a:spLocks/>
          </p:cNvSpPr>
          <p:nvPr/>
        </p:nvSpPr>
        <p:spPr>
          <a:xfrm>
            <a:off x="680320" y="3429000"/>
            <a:ext cx="9613861" cy="975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dirty="0"/>
              <a:t>Donc, si nous avons la réaction chimique suivante: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CA" dirty="0" err="1"/>
              <a:t>aA</a:t>
            </a:r>
            <a:r>
              <a:rPr lang="fr-CA" dirty="0"/>
              <a:t> + </a:t>
            </a:r>
            <a:r>
              <a:rPr lang="fr-CA" dirty="0" err="1"/>
              <a:t>bB</a:t>
            </a:r>
            <a:r>
              <a:rPr lang="fr-CA" dirty="0"/>
              <a:t> </a:t>
            </a:r>
            <a:r>
              <a:rPr lang="fr-CA" dirty="0">
                <a:sym typeface="Wingdings" panose="05000000000000000000" pitchFamily="2" charset="2"/>
              </a:rPr>
              <a:t> </a:t>
            </a:r>
            <a:r>
              <a:rPr lang="fr-CA" dirty="0" err="1">
                <a:sym typeface="Wingdings" panose="05000000000000000000" pitchFamily="2" charset="2"/>
              </a:rPr>
              <a:t>cC</a:t>
            </a:r>
            <a:r>
              <a:rPr lang="fr-CA" dirty="0">
                <a:sym typeface="Wingdings" panose="05000000000000000000" pitchFamily="2" charset="2"/>
              </a:rPr>
              <a:t> + </a:t>
            </a:r>
            <a:r>
              <a:rPr lang="fr-CA" dirty="0" err="1">
                <a:sym typeface="Wingdings" panose="05000000000000000000" pitchFamily="2" charset="2"/>
              </a:rPr>
              <a:t>dD</a:t>
            </a:r>
            <a:endParaRPr lang="fr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14C3E3D-26DA-4DDC-8A79-8989F64A2269}"/>
                  </a:ext>
                </a:extLst>
              </p:cNvPr>
              <p:cNvSpPr/>
              <p:nvPr/>
            </p:nvSpPr>
            <p:spPr>
              <a:xfrm>
                <a:off x="7238197" y="4751920"/>
                <a:ext cx="4851133" cy="196637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A" dirty="0">
                    <a:solidFill>
                      <a:schemeClr val="bg1"/>
                    </a:solidFill>
                  </a:rPr>
                  <a:t>v</a:t>
                </a:r>
                <a:r>
                  <a:rPr lang="fr-CA" baseline="-25000" dirty="0">
                    <a:solidFill>
                      <a:schemeClr val="bg1"/>
                    </a:solidFill>
                  </a:rPr>
                  <a:t>g</a:t>
                </a:r>
                <a:r>
                  <a:rPr lang="fr-CA" dirty="0">
                    <a:solidFill>
                      <a:schemeClr val="bg1"/>
                    </a:solidFill>
                  </a:rPr>
                  <a:t>: vitesse générale 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𝑚𝑜𝑙</m:t>
                        </m:r>
                      </m:num>
                      <m:den>
                        <m:r>
                          <a:rPr lang="fr-CA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fr-CA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fr-CA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fr-CA" dirty="0">
                    <a:solidFill>
                      <a:schemeClr val="bg1"/>
                    </a:solidFill>
                  </a:rPr>
                  <a:t> ou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𝑚𝑜𝑙</m:t>
                        </m:r>
                      </m:num>
                      <m:den>
                        <m:r>
                          <a:rPr lang="fr-CA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endParaRPr lang="fr-CA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A" dirty="0" err="1">
                    <a:solidFill>
                      <a:schemeClr val="bg1"/>
                    </a:solidFill>
                  </a:rPr>
                  <a:t>v</a:t>
                </a:r>
                <a:r>
                  <a:rPr lang="fr-CA" baseline="-25000" dirty="0" err="1">
                    <a:solidFill>
                      <a:schemeClr val="bg1"/>
                    </a:solidFill>
                  </a:rPr>
                  <a:t>A</a:t>
                </a:r>
                <a:r>
                  <a:rPr lang="fr-CA" dirty="0">
                    <a:solidFill>
                      <a:schemeClr val="bg1"/>
                    </a:solidFill>
                  </a:rPr>
                  <a:t> ,</a:t>
                </a:r>
                <a:r>
                  <a:rPr lang="fr-CA" dirty="0" err="1">
                    <a:solidFill>
                      <a:schemeClr val="bg1"/>
                    </a:solidFill>
                  </a:rPr>
                  <a:t>v</a:t>
                </a:r>
                <a:r>
                  <a:rPr lang="fr-CA" baseline="-25000" dirty="0" err="1">
                    <a:solidFill>
                      <a:schemeClr val="bg1"/>
                    </a:solidFill>
                  </a:rPr>
                  <a:t>B</a:t>
                </a:r>
                <a:r>
                  <a:rPr lang="fr-CA" dirty="0">
                    <a:solidFill>
                      <a:schemeClr val="bg1"/>
                    </a:solidFill>
                  </a:rPr>
                  <a:t> ,</a:t>
                </a:r>
                <a:r>
                  <a:rPr lang="fr-CA" dirty="0" err="1">
                    <a:solidFill>
                      <a:schemeClr val="bg1"/>
                    </a:solidFill>
                  </a:rPr>
                  <a:t>v</a:t>
                </a:r>
                <a:r>
                  <a:rPr lang="fr-CA" baseline="-25000" dirty="0" err="1">
                    <a:solidFill>
                      <a:schemeClr val="bg1"/>
                    </a:solidFill>
                  </a:rPr>
                  <a:t>C</a:t>
                </a:r>
                <a:r>
                  <a:rPr lang="fr-CA" dirty="0">
                    <a:solidFill>
                      <a:schemeClr val="bg1"/>
                    </a:solidFill>
                  </a:rPr>
                  <a:t> et </a:t>
                </a:r>
                <a:r>
                  <a:rPr lang="fr-CA" dirty="0" err="1">
                    <a:solidFill>
                      <a:schemeClr val="bg1"/>
                    </a:solidFill>
                  </a:rPr>
                  <a:t>v</a:t>
                </a:r>
                <a:r>
                  <a:rPr lang="fr-CA" baseline="-25000" dirty="0" err="1">
                    <a:solidFill>
                      <a:schemeClr val="bg1"/>
                    </a:solidFill>
                  </a:rPr>
                  <a:t>D</a:t>
                </a:r>
                <a:r>
                  <a:rPr lang="fr-CA" baseline="-25000" dirty="0">
                    <a:solidFill>
                      <a:schemeClr val="bg1"/>
                    </a:solidFill>
                  </a:rPr>
                  <a:t> </a:t>
                </a:r>
                <a:r>
                  <a:rPr lang="fr-CA" dirty="0">
                    <a:solidFill>
                      <a:schemeClr val="bg1"/>
                    </a:solidFill>
                  </a:rPr>
                  <a:t>: la vitesse en fonction de chacune des substances en jeu dans la réaction 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𝑚𝑜𝑙</m:t>
                        </m:r>
                      </m:num>
                      <m:den>
                        <m:r>
                          <a:rPr lang="fr-CA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fr-CA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fr-CA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fr-CA" dirty="0">
                    <a:solidFill>
                      <a:schemeClr val="bg1"/>
                    </a:solidFill>
                  </a:rPr>
                  <a:t> ou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𝑚𝑜𝑙</m:t>
                        </m:r>
                      </m:num>
                      <m:den>
                        <m:r>
                          <a:rPr lang="fr-CA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endParaRPr lang="fr-CA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CA" dirty="0">
                    <a:solidFill>
                      <a:schemeClr val="bg1"/>
                    </a:solidFill>
                  </a:rPr>
                  <a:t>a, b, c et d: les coefficients de chaque substance.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14C3E3D-26DA-4DDC-8A79-8989F64A22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8197" y="4751920"/>
                <a:ext cx="4851133" cy="1966370"/>
              </a:xfrm>
              <a:prstGeom prst="rect">
                <a:avLst/>
              </a:prstGeom>
              <a:blipFill>
                <a:blip r:embed="rId5"/>
                <a:stretch>
                  <a:fillRect l="-627" b="-4630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80094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9">
            <a:extLst>
              <a:ext uri="{FF2B5EF4-FFF2-40B4-BE49-F238E27FC236}">
                <a16:creationId xmlns:a16="http://schemas.microsoft.com/office/drawing/2014/main" id="{01CFC1BB-C5B3-4479-9752-C53221627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21">
            <a:extLst>
              <a:ext uri="{FF2B5EF4-FFF2-40B4-BE49-F238E27FC236}">
                <a16:creationId xmlns:a16="http://schemas.microsoft.com/office/drawing/2014/main" id="{5B5FB5AC-39B2-4094-B486-0FCD501D5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19" name="Picture 23">
            <a:extLst>
              <a:ext uri="{FF2B5EF4-FFF2-40B4-BE49-F238E27FC236}">
                <a16:creationId xmlns:a16="http://schemas.microsoft.com/office/drawing/2014/main" id="{7150CFE4-97B0-48C6-ACD6-9399CBA11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21" name="Rectangle 25">
            <a:extLst>
              <a:ext uri="{FF2B5EF4-FFF2-40B4-BE49-F238E27FC236}">
                <a16:creationId xmlns:a16="http://schemas.microsoft.com/office/drawing/2014/main" id="{A3C6F7F0-46EA-4F8E-A112-1B517C2B5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1691A3CC-CDA1-4C3B-9150-FCFB5373D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D22FFD24-A8A1-41E7-9720-1DF32E88138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091" t="23391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25" name="Rectangle 29">
            <a:extLst>
              <a:ext uri="{FF2B5EF4-FFF2-40B4-BE49-F238E27FC236}">
                <a16:creationId xmlns:a16="http://schemas.microsoft.com/office/drawing/2014/main" id="{41704883-D088-4683-A1FD-AEE53B33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6A21BE-F897-40C9-8638-CF8E292ECD9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80322" y="4402667"/>
            <a:ext cx="8133478" cy="9402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/>
              <a:t>Devoir</a:t>
            </a:r>
          </a:p>
        </p:txBody>
      </p:sp>
      <p:sp>
        <p:nvSpPr>
          <p:cNvPr id="27" name="Rectangle 31">
            <a:extLst>
              <a:ext uri="{FF2B5EF4-FFF2-40B4-BE49-F238E27FC236}">
                <a16:creationId xmlns:a16="http://schemas.microsoft.com/office/drawing/2014/main" id="{A9C04EC1-26B9-40BD-84A6-B2C0A913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33">
            <a:extLst>
              <a:ext uri="{FF2B5EF4-FFF2-40B4-BE49-F238E27FC236}">
                <a16:creationId xmlns:a16="http://schemas.microsoft.com/office/drawing/2014/main" id="{9BAB74E2-5A82-47FD-BBB4-BFD47779F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5">
            <a:extLst>
              <a:ext uri="{FF2B5EF4-FFF2-40B4-BE49-F238E27FC236}">
                <a16:creationId xmlns:a16="http://schemas.microsoft.com/office/drawing/2014/main" id="{9C4FFB60-A034-4994-8F55-E38D4F31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9640A42-7BAE-4CF1-97A6-57385C4E8AD7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CA" sz="4000" b="1" dirty="0"/>
              <a:t>Chapitre 6</a:t>
            </a:r>
          </a:p>
        </p:txBody>
      </p:sp>
    </p:spTree>
    <p:extLst>
      <p:ext uri="{BB962C8B-B14F-4D97-AF65-F5344CB8AC3E}">
        <p14:creationId xmlns:p14="http://schemas.microsoft.com/office/powerpoint/2010/main" val="14408485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F5A79800-2270-4ED2-8E64-FA681917E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Devoir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1B9D37D5-1182-4801-8201-3A419D6BF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1453074"/>
          </a:xfrm>
        </p:spPr>
        <p:txBody>
          <a:bodyPr anchor="ctr"/>
          <a:lstStyle/>
          <a:p>
            <a:r>
              <a:rPr lang="fr-CA" dirty="0"/>
              <a:t>Aujourd’hui: p. 253 # 1 à 12 (sauf #5)</a:t>
            </a:r>
          </a:p>
          <a:p>
            <a:r>
              <a:rPr lang="fr-CA" dirty="0"/>
              <a:t>Prochain cours: p. 264 # 1 à 3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6A789F19-64F0-428A-9D9E-F8EE4BF8C415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/>
              <a:t>Chapitre 6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EC8572F5-6C35-48FA-BBF4-8F04A6EBC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09" y="3789947"/>
            <a:ext cx="9144000" cy="260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7858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208473-42FA-44D4-8A21-78C6E2959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Quelles sont les ressemblances et différences entre les images suivantes?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C865D3-E719-4309-941E-E297C45AB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647" y="2255410"/>
            <a:ext cx="3684555" cy="506731"/>
          </a:xfrm>
        </p:spPr>
        <p:txBody>
          <a:bodyPr anchor="ctr">
            <a:normAutofit fontScale="77500" lnSpcReduction="20000"/>
          </a:bodyPr>
          <a:lstStyle/>
          <a:p>
            <a:pPr marL="0" indent="0" algn="ctr">
              <a:buNone/>
            </a:pPr>
            <a:r>
              <a:rPr lang="fr-CA" sz="2800" dirty="0"/>
              <a:t>4 Fe</a:t>
            </a:r>
            <a:r>
              <a:rPr lang="fr-CA" sz="2800" baseline="-25000" dirty="0"/>
              <a:t>(s)</a:t>
            </a:r>
            <a:r>
              <a:rPr lang="fr-CA" sz="2800" dirty="0"/>
              <a:t> + 3 O</a:t>
            </a:r>
            <a:r>
              <a:rPr lang="fr-CA" sz="2800" baseline="-25000" dirty="0"/>
              <a:t>2(g)</a:t>
            </a:r>
            <a:r>
              <a:rPr lang="fr-CA" sz="2800" dirty="0"/>
              <a:t> </a:t>
            </a:r>
            <a:r>
              <a:rPr lang="fr-CA" sz="2800" dirty="0">
                <a:sym typeface="Wingdings" panose="05000000000000000000" pitchFamily="2" charset="2"/>
              </a:rPr>
              <a:t> 2 Fe</a:t>
            </a:r>
            <a:r>
              <a:rPr lang="fr-CA" sz="2800" baseline="-25000" dirty="0">
                <a:sym typeface="Wingdings" panose="05000000000000000000" pitchFamily="2" charset="2"/>
              </a:rPr>
              <a:t>2</a:t>
            </a:r>
            <a:r>
              <a:rPr lang="fr-CA" sz="2800" dirty="0">
                <a:sym typeface="Wingdings" panose="05000000000000000000" pitchFamily="2" charset="2"/>
              </a:rPr>
              <a:t>O</a:t>
            </a:r>
            <a:r>
              <a:rPr lang="fr-CA" sz="2800" baseline="-25000" dirty="0">
                <a:sym typeface="Wingdings" panose="05000000000000000000" pitchFamily="2" charset="2"/>
              </a:rPr>
              <a:t>3(s)</a:t>
            </a:r>
            <a:endParaRPr lang="fr-CA" sz="2800" baseline="-25000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DCE14956-8812-41DF-9960-1651C0F3475E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/>
              <a:t>Chapitre 6</a:t>
            </a:r>
          </a:p>
          <a:p>
            <a:pPr algn="ctr"/>
            <a:r>
              <a:rPr lang="fr-CA" sz="1800" b="1" dirty="0"/>
              <a:t>p. 243 à 252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A1642E5-F7C5-4123-B8F0-5DD95559D6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39"/>
          <a:stretch/>
        </p:blipFill>
        <p:spPr>
          <a:xfrm>
            <a:off x="809647" y="3437617"/>
            <a:ext cx="3684554" cy="316684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234BBC1-D3ED-405F-8237-AF4673D722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624"/>
          <a:stretch/>
        </p:blipFill>
        <p:spPr>
          <a:xfrm>
            <a:off x="7319398" y="3437617"/>
            <a:ext cx="3684554" cy="3166844"/>
          </a:xfrm>
          <a:prstGeom prst="rect">
            <a:avLst/>
          </a:prstGeom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61970524-95DE-4F44-AAF4-A14AF43C21D5}"/>
              </a:ext>
            </a:extLst>
          </p:cNvPr>
          <p:cNvSpPr txBox="1">
            <a:spLocks/>
          </p:cNvSpPr>
          <p:nvPr/>
        </p:nvSpPr>
        <p:spPr>
          <a:xfrm>
            <a:off x="6224633" y="2255409"/>
            <a:ext cx="5874086" cy="506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CA" dirty="0"/>
              <a:t>2 C</a:t>
            </a:r>
            <a:r>
              <a:rPr lang="fr-CA" baseline="-25000" dirty="0"/>
              <a:t>6</a:t>
            </a:r>
            <a:r>
              <a:rPr lang="fr-CA" dirty="0"/>
              <a:t>H</a:t>
            </a:r>
            <a:r>
              <a:rPr lang="fr-CA" baseline="-25000" dirty="0"/>
              <a:t>10</a:t>
            </a:r>
            <a:r>
              <a:rPr lang="fr-CA" dirty="0"/>
              <a:t>O</a:t>
            </a:r>
            <a:r>
              <a:rPr lang="fr-CA" baseline="-25000" dirty="0"/>
              <a:t>5(s)</a:t>
            </a:r>
            <a:r>
              <a:rPr lang="fr-CA" dirty="0"/>
              <a:t> + 12 O</a:t>
            </a:r>
            <a:r>
              <a:rPr lang="fr-CA" baseline="-25000" dirty="0"/>
              <a:t>2(g)</a:t>
            </a:r>
            <a:r>
              <a:rPr lang="fr-CA" dirty="0"/>
              <a:t> </a:t>
            </a:r>
            <a:r>
              <a:rPr lang="fr-CA" dirty="0">
                <a:sym typeface="Wingdings" panose="05000000000000000000" pitchFamily="2" charset="2"/>
              </a:rPr>
              <a:t> 12 CO</a:t>
            </a:r>
            <a:r>
              <a:rPr lang="fr-CA" baseline="-25000" dirty="0">
                <a:sym typeface="Wingdings" panose="05000000000000000000" pitchFamily="2" charset="2"/>
              </a:rPr>
              <a:t>2(g) </a:t>
            </a:r>
            <a:r>
              <a:rPr lang="fr-CA" dirty="0">
                <a:sym typeface="Wingdings" panose="05000000000000000000" pitchFamily="2" charset="2"/>
              </a:rPr>
              <a:t>+ 10 H</a:t>
            </a:r>
            <a:r>
              <a:rPr lang="fr-CA" baseline="-25000" dirty="0">
                <a:sym typeface="Wingdings" panose="05000000000000000000" pitchFamily="2" charset="2"/>
              </a:rPr>
              <a:t>2</a:t>
            </a:r>
            <a:r>
              <a:rPr lang="fr-CA" dirty="0">
                <a:sym typeface="Wingdings" panose="05000000000000000000" pitchFamily="2" charset="2"/>
              </a:rPr>
              <a:t>O</a:t>
            </a:r>
            <a:r>
              <a:rPr lang="fr-CA" baseline="-25000" dirty="0">
                <a:sym typeface="Wingdings" panose="05000000000000000000" pitchFamily="2" charset="2"/>
              </a:rPr>
              <a:t>(g)</a:t>
            </a:r>
            <a:endParaRPr lang="fr-CA" baseline="-25000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C86E2385-52B2-4AD5-8B62-C44362FB9020}"/>
              </a:ext>
            </a:extLst>
          </p:cNvPr>
          <p:cNvSpPr txBox="1">
            <a:spLocks/>
          </p:cNvSpPr>
          <p:nvPr/>
        </p:nvSpPr>
        <p:spPr>
          <a:xfrm>
            <a:off x="809647" y="2255410"/>
            <a:ext cx="3684555" cy="506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CA" sz="2800" dirty="0"/>
              <a:t>4 Fe</a:t>
            </a:r>
            <a:r>
              <a:rPr lang="fr-CA" sz="2800" baseline="-25000" dirty="0"/>
              <a:t>(s)</a:t>
            </a:r>
            <a:r>
              <a:rPr lang="fr-CA" sz="2800" dirty="0"/>
              <a:t> + 3 </a:t>
            </a:r>
            <a:r>
              <a:rPr lang="fr-CA" sz="2800" dirty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O</a:t>
            </a:r>
            <a:r>
              <a:rPr lang="fr-CA" sz="2800" baseline="-25000" dirty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2(g)</a:t>
            </a:r>
            <a:r>
              <a:rPr lang="fr-CA" sz="28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fr-CA" sz="2800" dirty="0">
                <a:sym typeface="Wingdings" panose="05000000000000000000" pitchFamily="2" charset="2"/>
              </a:rPr>
              <a:t> 2 Fe</a:t>
            </a:r>
            <a:r>
              <a:rPr lang="fr-CA" sz="2800" baseline="-25000" dirty="0">
                <a:sym typeface="Wingdings" panose="05000000000000000000" pitchFamily="2" charset="2"/>
              </a:rPr>
              <a:t>2</a:t>
            </a:r>
            <a:r>
              <a:rPr lang="fr-CA" sz="2800" dirty="0">
                <a:sym typeface="Wingdings" panose="05000000000000000000" pitchFamily="2" charset="2"/>
              </a:rPr>
              <a:t>O</a:t>
            </a:r>
            <a:r>
              <a:rPr lang="fr-CA" sz="2800" baseline="-25000" dirty="0">
                <a:sym typeface="Wingdings" panose="05000000000000000000" pitchFamily="2" charset="2"/>
              </a:rPr>
              <a:t>3(s)</a:t>
            </a:r>
            <a:endParaRPr lang="fr-CA" sz="2800" baseline="-25000" dirty="0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3E1EB74D-D9B4-4E9B-B84B-22C1BE53CE4B}"/>
              </a:ext>
            </a:extLst>
          </p:cNvPr>
          <p:cNvSpPr txBox="1">
            <a:spLocks/>
          </p:cNvSpPr>
          <p:nvPr/>
        </p:nvSpPr>
        <p:spPr>
          <a:xfrm>
            <a:off x="6224633" y="2255409"/>
            <a:ext cx="5874086" cy="506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CA" dirty="0"/>
              <a:t>2 C</a:t>
            </a:r>
            <a:r>
              <a:rPr lang="fr-CA" baseline="-25000" dirty="0"/>
              <a:t>6</a:t>
            </a:r>
            <a:r>
              <a:rPr lang="fr-CA" dirty="0"/>
              <a:t>H</a:t>
            </a:r>
            <a:r>
              <a:rPr lang="fr-CA" baseline="-25000" dirty="0"/>
              <a:t>10</a:t>
            </a:r>
            <a:r>
              <a:rPr lang="fr-CA" dirty="0"/>
              <a:t>O</a:t>
            </a:r>
            <a:r>
              <a:rPr lang="fr-CA" baseline="-25000" dirty="0"/>
              <a:t>5(s)</a:t>
            </a:r>
            <a:r>
              <a:rPr lang="fr-CA" dirty="0"/>
              <a:t> + 12 </a:t>
            </a:r>
            <a:r>
              <a:rPr lang="fr-CA" dirty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O</a:t>
            </a:r>
            <a:r>
              <a:rPr lang="fr-CA" baseline="-25000" dirty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2(g)</a:t>
            </a:r>
            <a:r>
              <a:rPr lang="fr-CA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fr-CA" dirty="0">
                <a:sym typeface="Wingdings" panose="05000000000000000000" pitchFamily="2" charset="2"/>
              </a:rPr>
              <a:t> 12 CO</a:t>
            </a:r>
            <a:r>
              <a:rPr lang="fr-CA" baseline="-25000" dirty="0">
                <a:sym typeface="Wingdings" panose="05000000000000000000" pitchFamily="2" charset="2"/>
              </a:rPr>
              <a:t>2(g) </a:t>
            </a:r>
            <a:r>
              <a:rPr lang="fr-CA" dirty="0">
                <a:sym typeface="Wingdings" panose="05000000000000000000" pitchFamily="2" charset="2"/>
              </a:rPr>
              <a:t>+ 10 H</a:t>
            </a:r>
            <a:r>
              <a:rPr lang="fr-CA" baseline="-25000" dirty="0">
                <a:sym typeface="Wingdings" panose="05000000000000000000" pitchFamily="2" charset="2"/>
              </a:rPr>
              <a:t>2</a:t>
            </a:r>
            <a:r>
              <a:rPr lang="fr-CA" dirty="0">
                <a:sym typeface="Wingdings" panose="05000000000000000000" pitchFamily="2" charset="2"/>
              </a:rPr>
              <a:t>O</a:t>
            </a:r>
            <a:r>
              <a:rPr lang="fr-CA" baseline="-25000" dirty="0">
                <a:sym typeface="Wingdings" panose="05000000000000000000" pitchFamily="2" charset="2"/>
              </a:rPr>
              <a:t>(g)</a:t>
            </a:r>
            <a:endParaRPr lang="fr-CA" baseline="-25000" dirty="0"/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B350266F-50CC-40C7-9291-A6D90931BCF9}"/>
              </a:ext>
            </a:extLst>
          </p:cNvPr>
          <p:cNvSpPr/>
          <p:nvPr/>
        </p:nvSpPr>
        <p:spPr>
          <a:xfrm>
            <a:off x="2844720" y="2238157"/>
            <a:ext cx="355681" cy="440728"/>
          </a:xfrm>
          <a:prstGeom prst="rightArrow">
            <a:avLst/>
          </a:prstGeom>
          <a:solidFill>
            <a:srgbClr val="92D050">
              <a:alpha val="40000"/>
            </a:srgbClr>
          </a:solidFill>
          <a:ln>
            <a:solidFill>
              <a:srgbClr val="92D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02C9CF0C-16DD-4AAB-947D-1E9C8CF21213}"/>
              </a:ext>
            </a:extLst>
          </p:cNvPr>
          <p:cNvSpPr/>
          <p:nvPr/>
        </p:nvSpPr>
        <p:spPr>
          <a:xfrm>
            <a:off x="9094564" y="2271713"/>
            <a:ext cx="355681" cy="440728"/>
          </a:xfrm>
          <a:prstGeom prst="rightArrow">
            <a:avLst/>
          </a:prstGeom>
          <a:solidFill>
            <a:srgbClr val="92D050">
              <a:alpha val="40000"/>
            </a:srgbClr>
          </a:solidFill>
          <a:ln>
            <a:solidFill>
              <a:srgbClr val="92D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922E468-3E01-4690-9BC6-952483C11598}"/>
              </a:ext>
            </a:extLst>
          </p:cNvPr>
          <p:cNvSpPr txBox="1"/>
          <p:nvPr/>
        </p:nvSpPr>
        <p:spPr>
          <a:xfrm>
            <a:off x="1164566" y="2860245"/>
            <a:ext cx="3063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dirty="0"/>
              <a:t>Oxydation </a:t>
            </a:r>
            <a:r>
              <a:rPr lang="fr-CA" sz="2800" b="1" u="sng" dirty="0"/>
              <a:t>lente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4AFC7B1-6181-4D73-9F90-05B13C917F16}"/>
              </a:ext>
            </a:extLst>
          </p:cNvPr>
          <p:cNvSpPr txBox="1"/>
          <p:nvPr/>
        </p:nvSpPr>
        <p:spPr>
          <a:xfrm>
            <a:off x="7641996" y="2860245"/>
            <a:ext cx="3063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dirty="0"/>
              <a:t>Oxydation </a:t>
            </a:r>
            <a:r>
              <a:rPr lang="fr-CA" sz="2800" b="1" u="sng" dirty="0"/>
              <a:t>rapide</a:t>
            </a:r>
          </a:p>
        </p:txBody>
      </p:sp>
    </p:spTree>
    <p:extLst>
      <p:ext uri="{BB962C8B-B14F-4D97-AF65-F5344CB8AC3E}">
        <p14:creationId xmlns:p14="http://schemas.microsoft.com/office/powerpoint/2010/main" val="25907460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  <p:bldP spid="11" grpId="0"/>
      <p:bldP spid="8" grpId="0" animBg="1"/>
      <p:bldP spid="13" grpId="0" animBg="1"/>
      <p:bldP spid="12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208473-42FA-44D4-8A21-78C6E2959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b="1" dirty="0"/>
              <a:t>Réaction d’oxydoréduction (enrichissement)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DCE14956-8812-41DF-9960-1651C0F3475E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/>
              <a:t>Chapitre 6</a:t>
            </a:r>
          </a:p>
          <a:p>
            <a:pPr algn="ctr"/>
            <a:r>
              <a:rPr lang="fr-CA" sz="1800" b="1" dirty="0"/>
              <a:t>p. 243 à 252</a:t>
            </a:r>
          </a:p>
        </p:txBody>
      </p:sp>
      <p:sp>
        <p:nvSpPr>
          <p:cNvPr id="14" name="Espace réservé du contenu 13">
            <a:extLst>
              <a:ext uri="{FF2B5EF4-FFF2-40B4-BE49-F238E27FC236}">
                <a16:creationId xmlns:a16="http://schemas.microsoft.com/office/drawing/2014/main" id="{E9509C53-4BFE-4827-A197-DB920573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113472"/>
            <a:ext cx="6427844" cy="382271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CA" dirty="0"/>
              <a:t>Une réaction d’</a:t>
            </a:r>
            <a:r>
              <a:rPr lang="fr-CA" b="1" dirty="0">
                <a:solidFill>
                  <a:srgbClr val="00B0F0"/>
                </a:solidFill>
              </a:rPr>
              <a:t>oxydo</a:t>
            </a:r>
            <a:r>
              <a:rPr lang="fr-CA" b="1" dirty="0">
                <a:solidFill>
                  <a:srgbClr val="FF0000"/>
                </a:solidFill>
              </a:rPr>
              <a:t>réduction</a:t>
            </a:r>
            <a:r>
              <a:rPr lang="fr-CA" dirty="0"/>
              <a:t> (ou réaction rédox) se produit lorsqu’il y a un échange d’électrons. Bref, il y a un échange d’électrons du réducteur à l’oxydant.</a:t>
            </a:r>
          </a:p>
          <a:p>
            <a:pPr marL="0" indent="0">
              <a:buNone/>
            </a:pPr>
            <a:r>
              <a:rPr lang="fr-CA" dirty="0"/>
              <a:t>Lors de cette dernière, il y aura:</a:t>
            </a:r>
          </a:p>
          <a:p>
            <a:r>
              <a:rPr lang="fr-CA" dirty="0"/>
              <a:t>une substance qui capte des électrons (</a:t>
            </a:r>
            <a:r>
              <a:rPr lang="fr-CA" b="1" u="sng" dirty="0">
                <a:solidFill>
                  <a:srgbClr val="00B0F0"/>
                </a:solidFill>
              </a:rPr>
              <a:t>oxydant</a:t>
            </a:r>
            <a:r>
              <a:rPr lang="fr-CA" dirty="0"/>
              <a:t>)</a:t>
            </a:r>
          </a:p>
          <a:p>
            <a:r>
              <a:rPr lang="fr-CA" dirty="0"/>
              <a:t>et une substance qui perd des électrons (</a:t>
            </a:r>
            <a:r>
              <a:rPr lang="fr-CA" b="1" u="sng" dirty="0">
                <a:solidFill>
                  <a:srgbClr val="FF0000"/>
                </a:solidFill>
              </a:rPr>
              <a:t>réducteur</a:t>
            </a:r>
            <a:r>
              <a:rPr lang="fr-CA" dirty="0"/>
              <a:t>).</a:t>
            </a:r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CD816898-8FF8-4475-8993-C36C09BC7034}"/>
              </a:ext>
            </a:extLst>
          </p:cNvPr>
          <p:cNvSpPr txBox="1">
            <a:spLocks/>
          </p:cNvSpPr>
          <p:nvPr/>
        </p:nvSpPr>
        <p:spPr>
          <a:xfrm>
            <a:off x="7973773" y="3214240"/>
            <a:ext cx="4042824" cy="985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sz="2000" u="sng" dirty="0">
                <a:effectLst/>
              </a:rPr>
              <a:t>Demi-réaction d’oxydation: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A" sz="2000" dirty="0"/>
              <a:t>Agent r</a:t>
            </a:r>
            <a:r>
              <a:rPr lang="fr-CA" sz="2000" dirty="0">
                <a:effectLst/>
              </a:rPr>
              <a:t>éducteur </a:t>
            </a:r>
            <a:r>
              <a:rPr lang="fr-CA" sz="2000" dirty="0">
                <a:effectLst/>
                <a:sym typeface="Wingdings" panose="05000000000000000000" pitchFamily="2" charset="2"/>
              </a:rPr>
              <a:t> Oxydé + ne</a:t>
            </a:r>
            <a:r>
              <a:rPr lang="fr-CA" sz="2000" baseline="30000" dirty="0">
                <a:effectLst/>
                <a:sym typeface="Wingdings" panose="05000000000000000000" pitchFamily="2" charset="2"/>
              </a:rPr>
              <a:t>-</a:t>
            </a:r>
            <a:endParaRPr lang="fr-CA" sz="2000" baseline="30000" dirty="0"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Espace réservé du contenu 2">
                <a:extLst>
                  <a:ext uri="{FF2B5EF4-FFF2-40B4-BE49-F238E27FC236}">
                    <a16:creationId xmlns:a16="http://schemas.microsoft.com/office/drawing/2014/main" id="{F5795CEA-02F5-4A3D-A66A-6F51DE5F555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73773" y="4199632"/>
                <a:ext cx="4042824" cy="62972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fr-CA" sz="2800" dirty="0">
                    <a:solidFill>
                      <a:schemeClr val="tx1"/>
                    </a:solidFill>
                    <a:effectLst/>
                  </a:rPr>
                  <a:t>Al</a:t>
                </a:r>
                <a:r>
                  <a:rPr lang="fr-CA" sz="2800" baseline="-25000" dirty="0">
                    <a:solidFill>
                      <a:schemeClr val="tx1"/>
                    </a:solidFill>
                    <a:effectLst/>
                  </a:rPr>
                  <a:t>(s)</a:t>
                </a:r>
                <a:r>
                  <a:rPr lang="fr-CA" sz="2800" dirty="0">
                    <a:solidFill>
                      <a:schemeClr val="tx1"/>
                    </a:solidFill>
                    <a:effectLst/>
                  </a:rPr>
                  <a:t> </a:t>
                </a:r>
                <a:r>
                  <a:rPr lang="fr-CA" sz="2800" dirty="0">
                    <a:solidFill>
                      <a:schemeClr val="tx1"/>
                    </a:solidFill>
                    <a:effectLst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A" sz="28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r>
                          <a:rPr lang="fr-CA" sz="2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𝐴𝑙</m:t>
                        </m:r>
                      </m:e>
                      <m:sub>
                        <m:r>
                          <a:rPr lang="fr-CA" sz="2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(</m:t>
                        </m:r>
                        <m:r>
                          <a:rPr lang="fr-CA" sz="2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𝑎𝑞</m:t>
                        </m:r>
                        <m:r>
                          <a:rPr lang="fr-CA" sz="2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)</m:t>
                        </m:r>
                      </m:sub>
                      <m:sup>
                        <m:r>
                          <a:rPr lang="fr-CA" sz="2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3+</m:t>
                        </m:r>
                      </m:sup>
                    </m:sSubSup>
                    <m:r>
                      <a:rPr lang="fr-CA" sz="28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fr-CA" sz="2800" dirty="0">
                    <a:solidFill>
                      <a:schemeClr val="tx1"/>
                    </a:solidFill>
                    <a:effectLst/>
                    <a:sym typeface="Wingdings" panose="05000000000000000000" pitchFamily="2" charset="2"/>
                  </a:rPr>
                  <a:t>+ 3e</a:t>
                </a:r>
                <a:r>
                  <a:rPr lang="fr-CA" sz="2800" baseline="30000" dirty="0">
                    <a:solidFill>
                      <a:schemeClr val="tx1"/>
                    </a:solidFill>
                    <a:effectLst/>
                    <a:sym typeface="Wingdings" panose="05000000000000000000" pitchFamily="2" charset="2"/>
                  </a:rPr>
                  <a:t>-</a:t>
                </a:r>
                <a:endParaRPr lang="fr-CA" sz="2800" baseline="-25000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7" name="Espace réservé du contenu 2">
                <a:extLst>
                  <a:ext uri="{FF2B5EF4-FFF2-40B4-BE49-F238E27FC236}">
                    <a16:creationId xmlns:a16="http://schemas.microsoft.com/office/drawing/2014/main" id="{F5795CEA-02F5-4A3D-A66A-6F51DE5F55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3773" y="4199632"/>
                <a:ext cx="4042824" cy="629728"/>
              </a:xfrm>
              <a:prstGeom prst="rect">
                <a:avLst/>
              </a:prstGeom>
              <a:blipFill>
                <a:blip r:embed="rId3"/>
                <a:stretch>
                  <a:fillRect l="-3017" t="-8738" b="-11650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A82A042B-D923-43A4-89CF-7DD3E27B4BF5}"/>
              </a:ext>
            </a:extLst>
          </p:cNvPr>
          <p:cNvSpPr txBox="1">
            <a:spLocks/>
          </p:cNvSpPr>
          <p:nvPr/>
        </p:nvSpPr>
        <p:spPr>
          <a:xfrm>
            <a:off x="7973773" y="5068470"/>
            <a:ext cx="4042824" cy="985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sz="2800" u="sng" dirty="0">
                <a:effectLst/>
              </a:rPr>
              <a:t>Demi-réaction de réduction:</a:t>
            </a:r>
          </a:p>
          <a:p>
            <a:pPr marL="0" indent="0">
              <a:buNone/>
            </a:pPr>
            <a:r>
              <a:rPr lang="fr-CA" sz="2800" dirty="0">
                <a:sym typeface="Wingdings" panose="05000000000000000000" pitchFamily="2" charset="2"/>
              </a:rPr>
              <a:t>Agent oxydant + ne</a:t>
            </a:r>
            <a:r>
              <a:rPr lang="fr-CA" sz="2800" baseline="30000" dirty="0">
                <a:sym typeface="Wingdings" panose="05000000000000000000" pitchFamily="2" charset="2"/>
              </a:rPr>
              <a:t>-</a:t>
            </a:r>
            <a:r>
              <a:rPr lang="fr-CA" sz="2800" dirty="0">
                <a:sym typeface="Wingdings" panose="05000000000000000000" pitchFamily="2" charset="2"/>
              </a:rPr>
              <a:t>  </a:t>
            </a:r>
            <a:r>
              <a:rPr lang="fr-CA" sz="2800" dirty="0">
                <a:effectLst/>
              </a:rPr>
              <a:t>Réduit</a:t>
            </a:r>
            <a:endParaRPr lang="fr-CA" sz="2800" baseline="30000" dirty="0"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Espace réservé du contenu 2">
                <a:extLst>
                  <a:ext uri="{FF2B5EF4-FFF2-40B4-BE49-F238E27FC236}">
                    <a16:creationId xmlns:a16="http://schemas.microsoft.com/office/drawing/2014/main" id="{830C7A87-C52A-4D1E-873D-CA1351CC7FF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73773" y="6053862"/>
                <a:ext cx="4042824" cy="62972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fr-CA" sz="28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r>
                          <a:rPr lang="fr-CA" sz="2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𝐶𝑢</m:t>
                        </m:r>
                      </m:e>
                      <m:sub>
                        <m:r>
                          <a:rPr lang="fr-CA" sz="2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(</m:t>
                        </m:r>
                        <m:r>
                          <a:rPr lang="fr-CA" sz="2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𝑎𝑞</m:t>
                        </m:r>
                        <m:r>
                          <a:rPr lang="fr-CA" sz="2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)</m:t>
                        </m:r>
                      </m:sub>
                      <m:sup>
                        <m:r>
                          <a:rPr lang="fr-CA" sz="2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1+</m:t>
                        </m:r>
                      </m:sup>
                    </m:sSubSup>
                    <m:r>
                      <a:rPr lang="fr-CA" sz="28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fr-CA" sz="2800" dirty="0">
                    <a:solidFill>
                      <a:schemeClr val="tx1"/>
                    </a:solidFill>
                    <a:effectLst/>
                    <a:sym typeface="Wingdings" panose="05000000000000000000" pitchFamily="2" charset="2"/>
                  </a:rPr>
                  <a:t>+ 1e</a:t>
                </a:r>
                <a:r>
                  <a:rPr lang="fr-CA" sz="2800" baseline="30000" dirty="0">
                    <a:solidFill>
                      <a:schemeClr val="tx1"/>
                    </a:solidFill>
                    <a:effectLst/>
                    <a:sym typeface="Wingdings" panose="05000000000000000000" pitchFamily="2" charset="2"/>
                  </a:rPr>
                  <a:t>-</a:t>
                </a:r>
                <a:r>
                  <a:rPr lang="fr-CA" sz="2800" dirty="0">
                    <a:solidFill>
                      <a:schemeClr val="tx1"/>
                    </a:solidFill>
                    <a:effectLst/>
                    <a:sym typeface="Wingdings" panose="05000000000000000000" pitchFamily="2" charset="2"/>
                  </a:rPr>
                  <a:t> </a:t>
                </a:r>
                <a:r>
                  <a:rPr lang="fr-CA" sz="28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 Cu</a:t>
                </a:r>
                <a:r>
                  <a:rPr lang="fr-CA" sz="2800" baseline="-25000" dirty="0">
                    <a:solidFill>
                      <a:schemeClr val="tx1"/>
                    </a:solidFill>
                  </a:rPr>
                  <a:t>(s)</a:t>
                </a:r>
                <a:r>
                  <a:rPr lang="fr-CA" sz="2800" dirty="0">
                    <a:solidFill>
                      <a:schemeClr val="tx1"/>
                    </a:solidFill>
                  </a:rPr>
                  <a:t> </a:t>
                </a:r>
                <a:endParaRPr lang="fr-CA" sz="2800" baseline="-25000" dirty="0">
                  <a:effectLst/>
                </a:endParaRPr>
              </a:p>
            </p:txBody>
          </p:sp>
        </mc:Choice>
        <mc:Fallback xmlns="">
          <p:sp>
            <p:nvSpPr>
              <p:cNvPr id="20" name="Espace réservé du contenu 2">
                <a:extLst>
                  <a:ext uri="{FF2B5EF4-FFF2-40B4-BE49-F238E27FC236}">
                    <a16:creationId xmlns:a16="http://schemas.microsoft.com/office/drawing/2014/main" id="{830C7A87-C52A-4D1E-873D-CA1351CC7F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3773" y="6053862"/>
                <a:ext cx="4042824" cy="629728"/>
              </a:xfrm>
              <a:prstGeom prst="rect">
                <a:avLst/>
              </a:prstGeom>
              <a:blipFill>
                <a:blip r:embed="rId4"/>
                <a:stretch>
                  <a:fillRect t="-8738" b="-12621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EC8D3BB2-F1E0-4ACF-BE63-39054E339423}"/>
              </a:ext>
            </a:extLst>
          </p:cNvPr>
          <p:cNvCxnSpPr/>
          <p:nvPr/>
        </p:nvCxnSpPr>
        <p:spPr>
          <a:xfrm>
            <a:off x="7401465" y="4932877"/>
            <a:ext cx="4684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0139DB6E-9CFE-4686-87E2-116CB883BDBE}"/>
              </a:ext>
            </a:extLst>
          </p:cNvPr>
          <p:cNvCxnSpPr/>
          <p:nvPr/>
        </p:nvCxnSpPr>
        <p:spPr>
          <a:xfrm>
            <a:off x="7401465" y="3077801"/>
            <a:ext cx="4684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Espace réservé du contenu 2">
                <a:extLst>
                  <a:ext uri="{FF2B5EF4-FFF2-40B4-BE49-F238E27FC236}">
                    <a16:creationId xmlns:a16="http://schemas.microsoft.com/office/drawing/2014/main" id="{8D0D8BC4-BC00-4001-9ED8-22206A7A685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73773" y="4199632"/>
                <a:ext cx="4042824" cy="62972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fr-CA" sz="2800" dirty="0">
                    <a:solidFill>
                      <a:schemeClr val="tx1"/>
                    </a:solidFill>
                    <a:effectLst/>
                  </a:rPr>
                  <a:t>Al</a:t>
                </a:r>
                <a:r>
                  <a:rPr lang="fr-CA" sz="2800" baseline="-25000" dirty="0">
                    <a:solidFill>
                      <a:schemeClr val="tx1"/>
                    </a:solidFill>
                    <a:effectLst/>
                  </a:rPr>
                  <a:t>(s)</a:t>
                </a:r>
                <a:r>
                  <a:rPr lang="fr-CA" sz="2800" dirty="0">
                    <a:solidFill>
                      <a:schemeClr val="tx1"/>
                    </a:solidFill>
                    <a:effectLst/>
                  </a:rPr>
                  <a:t> </a:t>
                </a:r>
                <a:r>
                  <a:rPr lang="fr-CA" sz="2800" dirty="0">
                    <a:solidFill>
                      <a:schemeClr val="tx1"/>
                    </a:solidFill>
                    <a:effectLst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A" sz="28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r>
                          <a:rPr lang="fr-CA" sz="2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𝐴𝑙</m:t>
                        </m:r>
                      </m:e>
                      <m:sub>
                        <m:r>
                          <a:rPr lang="fr-CA" sz="2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(</m:t>
                        </m:r>
                        <m:r>
                          <a:rPr lang="fr-CA" sz="2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𝑎𝑞</m:t>
                        </m:r>
                        <m:r>
                          <a:rPr lang="fr-CA" sz="2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)</m:t>
                        </m:r>
                      </m:sub>
                      <m:sup>
                        <m:r>
                          <a:rPr lang="fr-CA" sz="2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3+</m:t>
                        </m:r>
                      </m:sup>
                    </m:sSubSup>
                    <m:r>
                      <a:rPr lang="fr-CA" sz="28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fr-CA" sz="2800" dirty="0">
                    <a:solidFill>
                      <a:schemeClr val="tx1"/>
                    </a:solidFill>
                    <a:effectLst/>
                    <a:sym typeface="Wingdings" panose="05000000000000000000" pitchFamily="2" charset="2"/>
                  </a:rPr>
                  <a:t>+ 3e</a:t>
                </a:r>
                <a:r>
                  <a:rPr lang="fr-CA" sz="2800" baseline="30000" dirty="0">
                    <a:solidFill>
                      <a:schemeClr val="tx1"/>
                    </a:solidFill>
                    <a:effectLst/>
                    <a:sym typeface="Wingdings" panose="05000000000000000000" pitchFamily="2" charset="2"/>
                  </a:rPr>
                  <a:t>-</a:t>
                </a:r>
                <a:endParaRPr lang="fr-CA" sz="2800" baseline="-25000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7" name="Espace réservé du contenu 2">
                <a:extLst>
                  <a:ext uri="{FF2B5EF4-FFF2-40B4-BE49-F238E27FC236}">
                    <a16:creationId xmlns:a16="http://schemas.microsoft.com/office/drawing/2014/main" id="{8D0D8BC4-BC00-4001-9ED8-22206A7A68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3773" y="4199632"/>
                <a:ext cx="4042824" cy="629728"/>
              </a:xfrm>
              <a:prstGeom prst="rect">
                <a:avLst/>
              </a:prstGeom>
              <a:blipFill>
                <a:blip r:embed="rId3"/>
                <a:stretch>
                  <a:fillRect l="-3017" t="-8738" b="-11650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Espace réservé du contenu 2">
                <a:extLst>
                  <a:ext uri="{FF2B5EF4-FFF2-40B4-BE49-F238E27FC236}">
                    <a16:creationId xmlns:a16="http://schemas.microsoft.com/office/drawing/2014/main" id="{55BEDDA3-DA42-4C79-8F6C-4A97841ED1D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88249" y="6046955"/>
                <a:ext cx="4042824" cy="62972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fr-CA" sz="2800" dirty="0">
                    <a:solidFill>
                      <a:schemeClr val="tx1"/>
                    </a:solidFill>
                    <a:effectLst/>
                    <a:sym typeface="Wingdings" panose="05000000000000000000" pitchFamily="2" charset="2"/>
                  </a:rPr>
                  <a:t>3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A" sz="28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r>
                          <a:rPr lang="fr-CA" sz="2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𝐶𝑢</m:t>
                        </m:r>
                      </m:e>
                      <m:sub>
                        <m:r>
                          <a:rPr lang="fr-CA" sz="2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(</m:t>
                        </m:r>
                        <m:r>
                          <a:rPr lang="fr-CA" sz="2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𝑎𝑞</m:t>
                        </m:r>
                        <m:r>
                          <a:rPr lang="fr-CA" sz="2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)</m:t>
                        </m:r>
                      </m:sub>
                      <m:sup>
                        <m:r>
                          <a:rPr lang="fr-CA" sz="2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1+</m:t>
                        </m:r>
                      </m:sup>
                    </m:sSubSup>
                    <m:r>
                      <a:rPr lang="fr-CA" sz="28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fr-CA" sz="2800" dirty="0">
                    <a:solidFill>
                      <a:schemeClr val="tx1"/>
                    </a:solidFill>
                    <a:effectLst/>
                    <a:sym typeface="Wingdings" panose="05000000000000000000" pitchFamily="2" charset="2"/>
                  </a:rPr>
                  <a:t>+3e</a:t>
                </a:r>
                <a:r>
                  <a:rPr lang="fr-CA" sz="2800" baseline="30000" dirty="0">
                    <a:solidFill>
                      <a:schemeClr val="tx1"/>
                    </a:solidFill>
                    <a:effectLst/>
                    <a:sym typeface="Wingdings" panose="05000000000000000000" pitchFamily="2" charset="2"/>
                  </a:rPr>
                  <a:t>-</a:t>
                </a:r>
                <a:r>
                  <a:rPr lang="fr-CA" sz="2800" dirty="0">
                    <a:solidFill>
                      <a:schemeClr val="tx1"/>
                    </a:solidFill>
                    <a:effectLst/>
                    <a:sym typeface="Wingdings" panose="05000000000000000000" pitchFamily="2" charset="2"/>
                  </a:rPr>
                  <a:t> </a:t>
                </a:r>
                <a:r>
                  <a:rPr lang="fr-CA" sz="28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 3Cu</a:t>
                </a:r>
                <a:r>
                  <a:rPr lang="fr-CA" sz="2800" baseline="-25000" dirty="0">
                    <a:solidFill>
                      <a:schemeClr val="tx1"/>
                    </a:solidFill>
                  </a:rPr>
                  <a:t>(s)</a:t>
                </a:r>
                <a:r>
                  <a:rPr lang="fr-CA" sz="2800" dirty="0">
                    <a:solidFill>
                      <a:schemeClr val="tx1"/>
                    </a:solidFill>
                  </a:rPr>
                  <a:t> </a:t>
                </a:r>
                <a:endParaRPr lang="fr-CA" sz="2800" baseline="-25000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8" name="Espace réservé du contenu 2">
                <a:extLst>
                  <a:ext uri="{FF2B5EF4-FFF2-40B4-BE49-F238E27FC236}">
                    <a16:creationId xmlns:a16="http://schemas.microsoft.com/office/drawing/2014/main" id="{55BEDDA3-DA42-4C79-8F6C-4A97841ED1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8249" y="6046955"/>
                <a:ext cx="4042824" cy="629728"/>
              </a:xfrm>
              <a:prstGeom prst="rect">
                <a:avLst/>
              </a:prstGeom>
              <a:blipFill>
                <a:blip r:embed="rId5"/>
                <a:stretch>
                  <a:fillRect l="-3017" t="-8738" b="-11650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Espace réservé du contenu 2">
                <a:extLst>
                  <a:ext uri="{FF2B5EF4-FFF2-40B4-BE49-F238E27FC236}">
                    <a16:creationId xmlns:a16="http://schemas.microsoft.com/office/drawing/2014/main" id="{09166A0B-BE41-4A02-BC20-E6D5FAE456D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35614" y="2024613"/>
                <a:ext cx="4280983" cy="98539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fr-CA" dirty="0">
                    <a:effectLst/>
                  </a:rPr>
                  <a:t>Équation d’oxydoréduction:</a:t>
                </a:r>
              </a:p>
              <a:p>
                <a:pPr marL="0" indent="0">
                  <a:buNone/>
                </a:pPr>
                <a:r>
                  <a:rPr lang="fr-CA" dirty="0">
                    <a:solidFill>
                      <a:srgbClr val="FF0000"/>
                    </a:solidFill>
                  </a:rPr>
                  <a:t>Al</a:t>
                </a:r>
                <a:r>
                  <a:rPr lang="fr-CA" baseline="-25000" dirty="0">
                    <a:solidFill>
                      <a:srgbClr val="FF0000"/>
                    </a:solidFill>
                  </a:rPr>
                  <a:t>(s)</a:t>
                </a:r>
                <a:r>
                  <a:rPr lang="fr-CA" dirty="0">
                    <a:solidFill>
                      <a:srgbClr val="FF0000"/>
                    </a:solidFill>
                  </a:rPr>
                  <a:t> </a:t>
                </a:r>
                <a:r>
                  <a:rPr lang="fr-CA" dirty="0"/>
                  <a:t>+ 3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A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r>
                          <a:rPr lang="fr-CA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𝐶𝑢</m:t>
                        </m:r>
                      </m:e>
                      <m:sub>
                        <m:r>
                          <a:rPr lang="fr-CA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(</m:t>
                        </m:r>
                        <m:r>
                          <a:rPr lang="fr-CA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𝑎𝑞</m:t>
                        </m:r>
                        <m:r>
                          <a:rPr lang="fr-CA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)</m:t>
                        </m:r>
                      </m:sub>
                      <m:sup>
                        <m:r>
                          <a:rPr lang="fr-CA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1+</m:t>
                        </m:r>
                      </m:sup>
                    </m:sSubSup>
                  </m:oMath>
                </a14:m>
                <a:r>
                  <a:rPr lang="fr-CA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CA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r>
                          <a:rPr lang="fr-CA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𝐴𝑙</m:t>
                        </m:r>
                      </m:e>
                      <m:sub>
                        <m:r>
                          <a:rPr lang="fr-CA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(</m:t>
                        </m:r>
                        <m:r>
                          <a:rPr lang="fr-CA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𝑎𝑞</m:t>
                        </m:r>
                        <m:r>
                          <a:rPr lang="fr-CA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)</m:t>
                        </m:r>
                      </m:sub>
                      <m:sup>
                        <m:r>
                          <a:rPr lang="fr-CA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3+</m:t>
                        </m:r>
                      </m:sup>
                    </m:sSubSup>
                    <m:r>
                      <a:rPr lang="fr-CA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fr-CA" dirty="0">
                    <a:sym typeface="Wingdings" panose="05000000000000000000" pitchFamily="2" charset="2"/>
                  </a:rPr>
                  <a:t>+ 3</a:t>
                </a:r>
                <a:r>
                  <a:rPr lang="fr-CA" dirty="0">
                    <a:solidFill>
                      <a:srgbClr val="00B0F0"/>
                    </a:solidFill>
                    <a:sym typeface="Wingdings" panose="05000000000000000000" pitchFamily="2" charset="2"/>
                  </a:rPr>
                  <a:t>Cu</a:t>
                </a:r>
                <a:r>
                  <a:rPr lang="fr-CA" baseline="-25000" dirty="0">
                    <a:solidFill>
                      <a:srgbClr val="00B0F0"/>
                    </a:solidFill>
                  </a:rPr>
                  <a:t>(s)</a:t>
                </a:r>
              </a:p>
            </p:txBody>
          </p:sp>
        </mc:Choice>
        <mc:Fallback xmlns="">
          <p:sp>
            <p:nvSpPr>
              <p:cNvPr id="29" name="Espace réservé du contenu 2">
                <a:extLst>
                  <a:ext uri="{FF2B5EF4-FFF2-40B4-BE49-F238E27FC236}">
                    <a16:creationId xmlns:a16="http://schemas.microsoft.com/office/drawing/2014/main" id="{09166A0B-BE41-4A02-BC20-E6D5FAE456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5614" y="2024613"/>
                <a:ext cx="4280983" cy="985392"/>
              </a:xfrm>
              <a:prstGeom prst="rect">
                <a:avLst/>
              </a:prstGeom>
              <a:blipFill>
                <a:blip r:embed="rId6"/>
                <a:stretch>
                  <a:fillRect l="-2279" t="-6790" b="-7407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39879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5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22222E-6 L -0.00078 -0.51782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2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allAtOnce"/>
      <p:bldP spid="16" grpId="0"/>
      <p:bldP spid="17" grpId="0"/>
      <p:bldP spid="19" grpId="0"/>
      <p:bldP spid="20" grpId="0"/>
      <p:bldP spid="27" grpId="0"/>
      <p:bldP spid="27" grpId="1"/>
      <p:bldP spid="27" grpId="2"/>
      <p:bldP spid="28" grpId="0"/>
      <p:bldP spid="28" grpId="1"/>
      <p:bldP spid="28" grpId="2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208473-42FA-44D4-8A21-78C6E2959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b="1" dirty="0"/>
              <a:t>Vitesse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DCE14956-8812-41DF-9960-1651C0F3475E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/>
              <a:t>Chapitre 6</a:t>
            </a:r>
          </a:p>
          <a:p>
            <a:pPr algn="ctr"/>
            <a:r>
              <a:rPr lang="fr-CA" sz="1800" b="1" dirty="0"/>
              <a:t>p. 245</a:t>
            </a:r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693C579C-2037-45D3-AFC7-5D60ADF41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73991"/>
            <a:ext cx="9613861" cy="1080938"/>
          </a:xfrm>
        </p:spPr>
        <p:txBody>
          <a:bodyPr anchor="ctr"/>
          <a:lstStyle/>
          <a:p>
            <a:pPr marL="0" indent="0">
              <a:buNone/>
            </a:pPr>
            <a:r>
              <a:rPr lang="fr-CA" dirty="0"/>
              <a:t>Il existe plusieurs façon de mesurer une vitesse. Normalement, le contexte vous indique l’unité appropriée.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79C95F7-C30E-47A1-BA06-5BEEDCB2B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73" y="3753082"/>
            <a:ext cx="4990637" cy="249531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751BFD5B-66C9-4F96-B8E6-E062408A9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7199" y="3753083"/>
            <a:ext cx="4436122" cy="2495318"/>
          </a:xfrm>
          <a:prstGeom prst="rect">
            <a:avLst/>
          </a:prstGeom>
        </p:spPr>
      </p:pic>
      <p:grpSp>
        <p:nvGrpSpPr>
          <p:cNvPr id="19" name="Groupe 18">
            <a:extLst>
              <a:ext uri="{FF2B5EF4-FFF2-40B4-BE49-F238E27FC236}">
                <a16:creationId xmlns:a16="http://schemas.microsoft.com/office/drawing/2014/main" id="{56D0772F-9FE3-4B4D-BA97-DD7F39AB5BD0}"/>
              </a:ext>
            </a:extLst>
          </p:cNvPr>
          <p:cNvGrpSpPr/>
          <p:nvPr/>
        </p:nvGrpSpPr>
        <p:grpSpPr>
          <a:xfrm>
            <a:off x="4739778" y="4541713"/>
            <a:ext cx="548083" cy="953076"/>
            <a:chOff x="5981350" y="3471034"/>
            <a:chExt cx="808142" cy="109733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FCAEED3-B2E2-412D-AE46-79DA6E0D649E}"/>
                </a:ext>
              </a:extLst>
            </p:cNvPr>
            <p:cNvSpPr/>
            <p:nvPr/>
          </p:nvSpPr>
          <p:spPr>
            <a:xfrm>
              <a:off x="5981350" y="3471034"/>
              <a:ext cx="808142" cy="1097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ZoneTexte 16">
                  <a:extLst>
                    <a:ext uri="{FF2B5EF4-FFF2-40B4-BE49-F238E27FC236}">
                      <a16:creationId xmlns:a16="http://schemas.microsoft.com/office/drawing/2014/main" id="{2985A344-6D75-434B-A502-1B8B07585BD7}"/>
                    </a:ext>
                  </a:extLst>
                </p:cNvPr>
                <p:cNvSpPr txBox="1"/>
                <p:nvPr/>
              </p:nvSpPr>
              <p:spPr>
                <a:xfrm>
                  <a:off x="6165006" y="3627516"/>
                  <a:ext cx="440826" cy="74405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fr-CA" sz="2800" b="1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CA" sz="2800" b="1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num>
                          <m:den>
                            <m:r>
                              <a:rPr lang="fr-CA" sz="2800" b="1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den>
                        </m:f>
                      </m:oMath>
                    </m:oMathPara>
                  </a14:m>
                  <a:endParaRPr lang="fr-CA" sz="2800" b="1" dirty="0">
                    <a:solidFill>
                      <a:srgbClr val="92D05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ZoneTexte 16">
                  <a:extLst>
                    <a:ext uri="{FF2B5EF4-FFF2-40B4-BE49-F238E27FC236}">
                      <a16:creationId xmlns:a16="http://schemas.microsoft.com/office/drawing/2014/main" id="{2985A344-6D75-434B-A502-1B8B07585B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5006" y="3627516"/>
                  <a:ext cx="440826" cy="744050"/>
                </a:xfrm>
                <a:prstGeom prst="rect">
                  <a:avLst/>
                </a:prstGeom>
                <a:blipFill>
                  <a:blip r:embed="rId5"/>
                  <a:stretch>
                    <a:fillRect l="-2041" r="-10204" b="-14151"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7B963CD4-E267-4141-AD91-7E8155C32FFA}"/>
              </a:ext>
            </a:extLst>
          </p:cNvPr>
          <p:cNvGrpSpPr/>
          <p:nvPr/>
        </p:nvGrpSpPr>
        <p:grpSpPr>
          <a:xfrm>
            <a:off x="7559878" y="4540751"/>
            <a:ext cx="887837" cy="953076"/>
            <a:chOff x="5981350" y="3471034"/>
            <a:chExt cx="1309105" cy="109733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B035C22-EC5F-4610-8691-1391F7405E3A}"/>
                </a:ext>
              </a:extLst>
            </p:cNvPr>
            <p:cNvSpPr/>
            <p:nvPr/>
          </p:nvSpPr>
          <p:spPr>
            <a:xfrm>
              <a:off x="5981350" y="3471034"/>
              <a:ext cx="1309105" cy="1097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ZoneTexte 24">
                  <a:extLst>
                    <a:ext uri="{FF2B5EF4-FFF2-40B4-BE49-F238E27FC236}">
                      <a16:creationId xmlns:a16="http://schemas.microsoft.com/office/drawing/2014/main" id="{B8AFED30-4F00-421A-A684-711F470B5F68}"/>
                    </a:ext>
                  </a:extLst>
                </p:cNvPr>
                <p:cNvSpPr txBox="1"/>
                <p:nvPr/>
              </p:nvSpPr>
              <p:spPr>
                <a:xfrm>
                  <a:off x="6148998" y="3548546"/>
                  <a:ext cx="973806" cy="94230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fr-CA" sz="2800" b="1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CA" sz="2800" b="1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𝒌𝒎</m:t>
                            </m:r>
                          </m:num>
                          <m:den>
                            <m:r>
                              <a:rPr lang="fr-CA" sz="2800" b="1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den>
                        </m:f>
                      </m:oMath>
                    </m:oMathPara>
                  </a14:m>
                  <a:endParaRPr lang="fr-CA" sz="2800" b="1" dirty="0">
                    <a:solidFill>
                      <a:srgbClr val="92D05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ZoneTexte 24">
                  <a:extLst>
                    <a:ext uri="{FF2B5EF4-FFF2-40B4-BE49-F238E27FC236}">
                      <a16:creationId xmlns:a16="http://schemas.microsoft.com/office/drawing/2014/main" id="{B8AFED30-4F00-421A-A684-711F470B5F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8998" y="3548546"/>
                  <a:ext cx="973806" cy="94230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484311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208473-42FA-44D4-8A21-78C6E2959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b="1" dirty="0"/>
              <a:t>Vitesse de réaction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DCE14956-8812-41DF-9960-1651C0F3475E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/>
              <a:t>Chapitre 6</a:t>
            </a:r>
          </a:p>
          <a:p>
            <a:pPr algn="ctr"/>
            <a:r>
              <a:rPr lang="fr-CA" sz="1800" b="1" dirty="0"/>
              <a:t>p. 244-245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50715D-CCBF-4741-A31F-500C2C97A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1463340"/>
          </a:xfrm>
        </p:spPr>
        <p:txBody>
          <a:bodyPr/>
          <a:lstStyle/>
          <a:p>
            <a:pPr marL="0" indent="0">
              <a:buNone/>
            </a:pPr>
            <a:r>
              <a:rPr lang="fr-CA" dirty="0"/>
              <a:t>Définition:</a:t>
            </a:r>
          </a:p>
          <a:p>
            <a:pPr marL="0" indent="0">
              <a:buNone/>
            </a:pPr>
            <a:r>
              <a:rPr lang="fr-CA" dirty="0"/>
              <a:t>La vitesse de réaction correspond à la variation de la quantité de produits ou de réactifs par unité de temps.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Espace réservé du contenu 2">
                <a:extLst>
                  <a:ext uri="{FF2B5EF4-FFF2-40B4-BE49-F238E27FC236}">
                    <a16:creationId xmlns:a16="http://schemas.microsoft.com/office/drawing/2014/main" id="{50896EF2-2615-4CA3-9BB7-066B02A2EE3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0321" y="3825380"/>
                <a:ext cx="9613861" cy="25334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fr-CA" dirty="0"/>
                  <a:t>Formule: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fr-CA" dirty="0"/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|"/>
                          <m:endChr m:val="|"/>
                          <m:ctrlPr>
                            <a:rPr lang="fr-CA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CA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fr-CA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CA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𝑞𝑢𝑎𝑛𝑡𝑖𝑡</m:t>
                              </m:r>
                              <m:r>
                                <a:rPr lang="fr-CA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é </m:t>
                              </m:r>
                              <m:r>
                                <a:rPr lang="fr-CA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𝑑𝑒</m:t>
                              </m:r>
                              <m:r>
                                <a:rPr lang="fr-CA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CA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𝑝𝑟𝑜𝑑𝑢𝑖𝑡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fr-CA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fr-CA" sz="3600" dirty="0"/>
              </a:p>
            </p:txBody>
          </p:sp>
        </mc:Choice>
        <mc:Fallback xmlns="">
          <p:sp>
            <p:nvSpPr>
              <p:cNvPr id="6" name="Espace réservé du contenu 2">
                <a:extLst>
                  <a:ext uri="{FF2B5EF4-FFF2-40B4-BE49-F238E27FC236}">
                    <a16:creationId xmlns:a16="http://schemas.microsoft.com/office/drawing/2014/main" id="{50896EF2-2615-4CA3-9BB7-066B02A2E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21" y="3825380"/>
                <a:ext cx="9613861" cy="2533475"/>
              </a:xfrm>
              <a:prstGeom prst="rect">
                <a:avLst/>
              </a:prstGeom>
              <a:blipFill>
                <a:blip r:embed="rId3"/>
                <a:stretch>
                  <a:fillRect l="-1015" t="-3373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Espace réservé du contenu 2">
                <a:extLst>
                  <a:ext uri="{FF2B5EF4-FFF2-40B4-BE49-F238E27FC236}">
                    <a16:creationId xmlns:a16="http://schemas.microsoft.com/office/drawing/2014/main" id="{845AA9D5-3168-4D7C-9B35-4CF5C727764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0321" y="4277990"/>
                <a:ext cx="9613861" cy="160229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endParaRPr lang="fr-CA" dirty="0"/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3600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|"/>
                          <m:endChr m:val="|"/>
                          <m:ctrlPr>
                            <a:rPr lang="fr-CA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CA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sz="36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fr-CA" sz="36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CA" sz="36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𝑞𝑢𝑎𝑛𝑡𝑖𝑡</m:t>
                              </m:r>
                              <m:r>
                                <a:rPr lang="fr-CA" sz="36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é </m:t>
                              </m:r>
                              <m:r>
                                <a:rPr lang="fr-CA" sz="36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𝑑𝑒</m:t>
                              </m:r>
                              <m:r>
                                <a:rPr lang="fr-CA" sz="36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CA" sz="36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𝑝𝑟𝑜𝑑𝑢𝑖𝑡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sz="36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fr-CA" sz="36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fr-CA" sz="3600" dirty="0"/>
              </a:p>
            </p:txBody>
          </p:sp>
        </mc:Choice>
        <mc:Fallback xmlns="">
          <p:sp>
            <p:nvSpPr>
              <p:cNvPr id="7" name="Espace réservé du contenu 2">
                <a:extLst>
                  <a:ext uri="{FF2B5EF4-FFF2-40B4-BE49-F238E27FC236}">
                    <a16:creationId xmlns:a16="http://schemas.microsoft.com/office/drawing/2014/main" id="{845AA9D5-3168-4D7C-9B35-4CF5C72776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21" y="4277990"/>
                <a:ext cx="9613861" cy="16022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e 7">
            <a:extLst>
              <a:ext uri="{FF2B5EF4-FFF2-40B4-BE49-F238E27FC236}">
                <a16:creationId xmlns:a16="http://schemas.microsoft.com/office/drawing/2014/main" id="{3ADB923A-7C6F-4B83-A88C-3560EA79050C}"/>
              </a:ext>
            </a:extLst>
          </p:cNvPr>
          <p:cNvGrpSpPr/>
          <p:nvPr/>
        </p:nvGrpSpPr>
        <p:grpSpPr>
          <a:xfrm>
            <a:off x="548804" y="5023835"/>
            <a:ext cx="2047746" cy="461665"/>
            <a:chOff x="1196355" y="3486012"/>
            <a:chExt cx="2047746" cy="461665"/>
          </a:xfrm>
        </p:grpSpPr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AF41755B-DE87-42D1-B589-173FE1C57498}"/>
                </a:ext>
              </a:extLst>
            </p:cNvPr>
            <p:cNvSpPr txBox="1"/>
            <p:nvPr/>
          </p:nvSpPr>
          <p:spPr>
            <a:xfrm>
              <a:off x="1196355" y="3486012"/>
              <a:ext cx="1280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CA" sz="2400" b="1" dirty="0">
                  <a:solidFill>
                    <a:srgbClr val="92D050"/>
                  </a:solidFill>
                </a:rPr>
                <a:t>Vitesse</a:t>
              </a:r>
            </a:p>
          </p:txBody>
        </p:sp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A7A652A4-FA40-4058-9ADF-333A529D81DA}"/>
                </a:ext>
              </a:extLst>
            </p:cNvPr>
            <p:cNvCxnSpPr>
              <a:cxnSpLocks/>
              <a:stCxn id="9" idx="3"/>
            </p:cNvCxnSpPr>
            <p:nvPr/>
          </p:nvCxnSpPr>
          <p:spPr>
            <a:xfrm>
              <a:off x="2476357" y="3716845"/>
              <a:ext cx="767744" cy="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8C703729-8860-4033-AAEC-CB4CBF7CC40D}"/>
              </a:ext>
            </a:extLst>
          </p:cNvPr>
          <p:cNvGrpSpPr/>
          <p:nvPr/>
        </p:nvGrpSpPr>
        <p:grpSpPr>
          <a:xfrm>
            <a:off x="4606506" y="3666613"/>
            <a:ext cx="7504980" cy="991651"/>
            <a:chOff x="-1968770" y="3486012"/>
            <a:chExt cx="4445127" cy="991651"/>
          </a:xfrm>
        </p:grpSpPr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9709D26E-B61C-444D-8559-1E8EDB3D0B8A}"/>
                </a:ext>
              </a:extLst>
            </p:cNvPr>
            <p:cNvSpPr txBox="1"/>
            <p:nvPr/>
          </p:nvSpPr>
          <p:spPr>
            <a:xfrm>
              <a:off x="-1223841" y="3486012"/>
              <a:ext cx="37001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CA" sz="2400" b="1" dirty="0">
                  <a:solidFill>
                    <a:srgbClr val="00B0F0"/>
                  </a:solidFill>
                </a:rPr>
                <a:t>Variation de la quantité d’un des produits </a:t>
              </a:r>
            </a:p>
            <a:p>
              <a:pPr algn="r"/>
              <a:r>
                <a:rPr lang="fr-CA" sz="1600" b="1" dirty="0">
                  <a:solidFill>
                    <a:srgbClr val="00B0F0"/>
                  </a:solidFill>
                </a:rPr>
                <a:t>(quantité de produit finale – quantité de produit initiale)</a:t>
              </a:r>
            </a:p>
          </p:txBody>
        </p: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B48D9F35-7509-44B0-8139-249213BB9209}"/>
                </a:ext>
              </a:extLst>
            </p:cNvPr>
            <p:cNvCxnSpPr>
              <a:cxnSpLocks/>
              <a:stCxn id="14" idx="1"/>
            </p:cNvCxnSpPr>
            <p:nvPr/>
          </p:nvCxnSpPr>
          <p:spPr>
            <a:xfrm flipH="1">
              <a:off x="-1968770" y="3839955"/>
              <a:ext cx="744929" cy="637708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7F002F9B-8AE5-4CE2-9504-14C6FAEA3183}"/>
              </a:ext>
            </a:extLst>
          </p:cNvPr>
          <p:cNvGrpSpPr/>
          <p:nvPr/>
        </p:nvGrpSpPr>
        <p:grpSpPr>
          <a:xfrm>
            <a:off x="6096000" y="5771072"/>
            <a:ext cx="6015486" cy="873212"/>
            <a:chOff x="-1086557" y="3320686"/>
            <a:chExt cx="3562914" cy="873212"/>
          </a:xfrm>
        </p:grpSpPr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661FE471-DD99-4058-BCC7-068BCFD5D983}"/>
                </a:ext>
              </a:extLst>
            </p:cNvPr>
            <p:cNvSpPr txBox="1"/>
            <p:nvPr/>
          </p:nvSpPr>
          <p:spPr>
            <a:xfrm>
              <a:off x="-338890" y="3486012"/>
              <a:ext cx="28152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CA" sz="2400" b="1" dirty="0">
                  <a:solidFill>
                    <a:schemeClr val="accent5"/>
                  </a:solidFill>
                </a:rPr>
                <a:t>L’intervalle de temps considéré</a:t>
              </a:r>
            </a:p>
            <a:p>
              <a:pPr algn="r"/>
              <a:r>
                <a:rPr lang="fr-CA" sz="1600" b="1" dirty="0">
                  <a:solidFill>
                    <a:schemeClr val="accent5"/>
                  </a:solidFill>
                </a:rPr>
                <a:t>(temps 2 – temps 1)</a:t>
              </a:r>
            </a:p>
          </p:txBody>
        </p: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A1D30F99-85B2-49DD-BD9A-107FA1943DC0}"/>
                </a:ext>
              </a:extLst>
            </p:cNvPr>
            <p:cNvCxnSpPr>
              <a:cxnSpLocks/>
              <a:stCxn id="21" idx="1"/>
            </p:cNvCxnSpPr>
            <p:nvPr/>
          </p:nvCxnSpPr>
          <p:spPr>
            <a:xfrm flipH="1" flipV="1">
              <a:off x="-1086557" y="3320686"/>
              <a:ext cx="747667" cy="519269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B1390FE6-D80E-416E-9E92-C9DED9A81CFA}"/>
              </a:ext>
            </a:extLst>
          </p:cNvPr>
          <p:cNvSpPr/>
          <p:nvPr/>
        </p:nvSpPr>
        <p:spPr>
          <a:xfrm>
            <a:off x="6096000" y="687898"/>
            <a:ext cx="4272793" cy="123892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b="1" dirty="0">
                <a:solidFill>
                  <a:schemeClr val="bg1"/>
                </a:solidFill>
              </a:rPr>
              <a:t>Par convention, les vitesses de réaction sont toujours des valeurs positives. Ceci s’applique aussi pour la vitesse de réaction des réactifs.</a:t>
            </a:r>
          </a:p>
        </p:txBody>
      </p:sp>
    </p:spTree>
    <p:extLst>
      <p:ext uri="{BB962C8B-B14F-4D97-AF65-F5344CB8AC3E}">
        <p14:creationId xmlns:p14="http://schemas.microsoft.com/office/powerpoint/2010/main" val="7535883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C6E5F0-C08F-44B0-8F25-81D5E219E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Vitesse de réaction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D6AC42D-3F8E-4065-A1B8-DDC3FBD8F7A0}"/>
                  </a:ext>
                </a:extLst>
              </p:cNvPr>
              <p:cNvSpPr/>
              <p:nvPr/>
            </p:nvSpPr>
            <p:spPr>
              <a:xfrm>
                <a:off x="0" y="3614468"/>
                <a:ext cx="2390734" cy="3242020"/>
              </a:xfrm>
              <a:prstGeom prst="rect">
                <a:avLst/>
              </a:prstGeom>
              <a:solidFill>
                <a:srgbClr val="92D050">
                  <a:alpha val="50000"/>
                </a:srgbClr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CA" b="1" u="sng" dirty="0"/>
                  <a:t>Masse (m)</a:t>
                </a:r>
              </a:p>
              <a:p>
                <a:endParaRPr lang="fr-CA" dirty="0"/>
              </a:p>
              <a:p>
                <a:r>
                  <a:rPr lang="fr-CA" dirty="0"/>
                  <a:t>Formule: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fr-CA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|"/>
                          <m:endChr m:val="|"/>
                          <m:ctrlPr>
                            <a:rPr lang="fr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CA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fr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fr-CA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fr-CA" dirty="0">
                  <a:solidFill>
                    <a:schemeClr val="tx1"/>
                  </a:solidFill>
                </a:endParaRPr>
              </a:p>
              <a:p>
                <a:endParaRPr lang="fr-CA" dirty="0">
                  <a:solidFill>
                    <a:schemeClr val="tx1"/>
                  </a:solidFill>
                </a:endParaRPr>
              </a:p>
              <a:p>
                <a:r>
                  <a:rPr lang="fr-CA" dirty="0"/>
                  <a:t>Unité: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fr-CA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fr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fr-C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CA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D6AC42D-3F8E-4065-A1B8-DDC3FBD8F7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14468"/>
                <a:ext cx="2390734" cy="3242020"/>
              </a:xfrm>
              <a:prstGeom prst="rect">
                <a:avLst/>
              </a:prstGeom>
              <a:blipFill>
                <a:blip r:embed="rId3"/>
                <a:stretch>
                  <a:fillRect l="-1777"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CF360A9-FC1A-4B0F-813E-FC214F704998}"/>
                  </a:ext>
                </a:extLst>
              </p:cNvPr>
              <p:cNvSpPr/>
              <p:nvPr/>
            </p:nvSpPr>
            <p:spPr>
              <a:xfrm>
                <a:off x="2460970" y="3614468"/>
                <a:ext cx="2390734" cy="3242020"/>
              </a:xfrm>
              <a:prstGeom prst="rect">
                <a:avLst/>
              </a:prstGeom>
              <a:solidFill>
                <a:srgbClr val="F64CF6">
                  <a:alpha val="49804"/>
                </a:srgbClr>
              </a:solidFill>
              <a:ln>
                <a:solidFill>
                  <a:srgbClr val="F64CF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CA" b="1" u="sng" dirty="0"/>
                  <a:t>Volume (V)</a:t>
                </a:r>
              </a:p>
              <a:p>
                <a:endParaRPr lang="fr-CA" dirty="0"/>
              </a:p>
              <a:p>
                <a:r>
                  <a:rPr lang="fr-CA" dirty="0"/>
                  <a:t>Formule: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fr-CA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|"/>
                          <m:endChr m:val="|"/>
                          <m:ctrlPr>
                            <a:rPr lang="fr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CA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fr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fr-CA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fr-CA" dirty="0">
                  <a:solidFill>
                    <a:schemeClr val="tx1"/>
                  </a:solidFill>
                </a:endParaRPr>
              </a:p>
              <a:p>
                <a:endParaRPr lang="fr-CA" dirty="0">
                  <a:solidFill>
                    <a:schemeClr val="tx1"/>
                  </a:solidFill>
                </a:endParaRPr>
              </a:p>
              <a:p>
                <a:r>
                  <a:rPr lang="fr-CA" dirty="0"/>
                  <a:t>Unité: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fr-CA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fr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fr-CA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𝑜𝑢</m:t>
                      </m:r>
                      <m:f>
                        <m:fPr>
                          <m:ctrlPr>
                            <a:rPr lang="fr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fr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fr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fr-CA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CA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CF360A9-FC1A-4B0F-813E-FC214F7049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0970" y="3614468"/>
                <a:ext cx="2390734" cy="3242020"/>
              </a:xfrm>
              <a:prstGeom prst="rect">
                <a:avLst/>
              </a:prstGeom>
              <a:blipFill>
                <a:blip r:embed="rId4"/>
                <a:stretch>
                  <a:fillRect l="-2030"/>
                </a:stretch>
              </a:blipFill>
              <a:ln>
                <a:solidFill>
                  <a:srgbClr val="F64CF6"/>
                </a:solidFill>
              </a:ln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CA4D70F-60D7-40D9-AAF1-85A994B42302}"/>
                  </a:ext>
                </a:extLst>
              </p:cNvPr>
              <p:cNvSpPr/>
              <p:nvPr/>
            </p:nvSpPr>
            <p:spPr>
              <a:xfrm>
                <a:off x="4900632" y="3614468"/>
                <a:ext cx="2390734" cy="3242020"/>
              </a:xfrm>
              <a:prstGeom prst="rect">
                <a:avLst/>
              </a:prstGeom>
              <a:solidFill>
                <a:srgbClr val="00B0F0">
                  <a:alpha val="49804"/>
                </a:srgbClr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CA" b="1" u="sng" dirty="0"/>
                  <a:t>Pression (P)</a:t>
                </a:r>
              </a:p>
              <a:p>
                <a:endParaRPr lang="fr-CA" dirty="0"/>
              </a:p>
              <a:p>
                <a:r>
                  <a:rPr lang="fr-CA" dirty="0"/>
                  <a:t>Formule: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fr-CA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|"/>
                          <m:endChr m:val="|"/>
                          <m:ctrlPr>
                            <a:rPr lang="fr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CA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fr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fr-CA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fr-CA" dirty="0">
                  <a:solidFill>
                    <a:schemeClr val="tx1"/>
                  </a:solidFill>
                </a:endParaRPr>
              </a:p>
              <a:p>
                <a:endParaRPr lang="fr-CA" dirty="0">
                  <a:solidFill>
                    <a:schemeClr val="tx1"/>
                  </a:solidFill>
                </a:endParaRPr>
              </a:p>
              <a:p>
                <a:r>
                  <a:rPr lang="fr-CA" dirty="0"/>
                  <a:t>Unité: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fr-CA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𝑘𝑃𝑎</m:t>
                          </m:r>
                        </m:num>
                        <m:den>
                          <m:r>
                            <a:rPr lang="fr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fr-CA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CA4D70F-60D7-40D9-AAF1-85A994B423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0632" y="3614468"/>
                <a:ext cx="2390734" cy="3242020"/>
              </a:xfrm>
              <a:prstGeom prst="rect">
                <a:avLst/>
              </a:prstGeom>
              <a:blipFill>
                <a:blip r:embed="rId5"/>
                <a:stretch>
                  <a:fillRect l="-203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FFD59BB-2E57-4553-8B63-4106B21C280B}"/>
                  </a:ext>
                </a:extLst>
              </p:cNvPr>
              <p:cNvSpPr/>
              <p:nvPr/>
            </p:nvSpPr>
            <p:spPr>
              <a:xfrm>
                <a:off x="7342554" y="3615980"/>
                <a:ext cx="2390734" cy="3242020"/>
              </a:xfrm>
              <a:prstGeom prst="rect">
                <a:avLst/>
              </a:prstGeom>
              <a:solidFill>
                <a:srgbClr val="FFFF00">
                  <a:alpha val="49804"/>
                </a:srgb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CA" sz="1600" b="1" u="sng" dirty="0"/>
                  <a:t>Concentration molaire (M)</a:t>
                </a:r>
              </a:p>
              <a:p>
                <a:endParaRPr lang="fr-CA" dirty="0"/>
              </a:p>
              <a:p>
                <a:r>
                  <a:rPr lang="fr-CA" dirty="0"/>
                  <a:t>Formule: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fr-CA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|"/>
                          <m:endChr m:val="|"/>
                          <m:ctrlPr>
                            <a:rPr lang="fr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CA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l-G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𝑠𝑢𝑏𝑠𝑡𝑎𝑛𝑐𝑒</m:t>
                                  </m:r>
                                </m:e>
                              </m:d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fr-CA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fr-CA" dirty="0">
                  <a:solidFill>
                    <a:schemeClr val="tx1"/>
                  </a:solidFill>
                </a:endParaRPr>
              </a:p>
              <a:p>
                <a:endParaRPr lang="fr-CA" dirty="0">
                  <a:solidFill>
                    <a:schemeClr val="tx1"/>
                  </a:solidFill>
                </a:endParaRPr>
              </a:p>
              <a:p>
                <a:r>
                  <a:rPr lang="fr-CA" dirty="0"/>
                  <a:t>Unité: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fr-CA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</m:t>
                          </m:r>
                        </m:num>
                        <m:den>
                          <m:r>
                            <a:rPr lang="fr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fr-C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fr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fr-CA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FFD59BB-2E57-4553-8B63-4106B21C2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2554" y="3615980"/>
                <a:ext cx="2390734" cy="3242020"/>
              </a:xfrm>
              <a:prstGeom prst="rect">
                <a:avLst/>
              </a:prstGeom>
              <a:blipFill>
                <a:blip r:embed="rId6"/>
                <a:stretch>
                  <a:fillRect l="-1772" r="-2025"/>
                </a:stretch>
              </a:blipFill>
              <a:ln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7B255D5-1FA6-4D70-982C-702178C56F4E}"/>
                  </a:ext>
                </a:extLst>
              </p:cNvPr>
              <p:cNvSpPr/>
              <p:nvPr/>
            </p:nvSpPr>
            <p:spPr>
              <a:xfrm>
                <a:off x="9801266" y="3614468"/>
                <a:ext cx="2390734" cy="3242020"/>
              </a:xfrm>
              <a:prstGeom prst="rect">
                <a:avLst/>
              </a:prstGeom>
              <a:solidFill>
                <a:srgbClr val="FF0000">
                  <a:alpha val="49804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CA" sz="1600" b="1" u="sng" dirty="0"/>
                  <a:t>Nombre de particules (n)</a:t>
                </a:r>
              </a:p>
              <a:p>
                <a:endParaRPr lang="fr-CA" dirty="0"/>
              </a:p>
              <a:p>
                <a:r>
                  <a:rPr lang="fr-CA" dirty="0"/>
                  <a:t>Formule: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fr-CA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|"/>
                          <m:endChr m:val="|"/>
                          <m:ctrlPr>
                            <a:rPr lang="fr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CA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fr-C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fr-CA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fr-CA" dirty="0">
                  <a:solidFill>
                    <a:schemeClr val="tx1"/>
                  </a:solidFill>
                </a:endParaRPr>
              </a:p>
              <a:p>
                <a:endParaRPr lang="fr-CA" dirty="0">
                  <a:solidFill>
                    <a:schemeClr val="tx1"/>
                  </a:solidFill>
                </a:endParaRPr>
              </a:p>
              <a:p>
                <a:r>
                  <a:rPr lang="fr-CA" dirty="0"/>
                  <a:t>Unité: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fr-CA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</m:t>
                          </m:r>
                        </m:num>
                        <m:den>
                          <m:r>
                            <a:rPr lang="fr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fr-CA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7B255D5-1FA6-4D70-982C-702178C56F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1266" y="3614468"/>
                <a:ext cx="2390734" cy="3242020"/>
              </a:xfrm>
              <a:prstGeom prst="rect">
                <a:avLst/>
              </a:prstGeom>
              <a:blipFill>
                <a:blip r:embed="rId7"/>
                <a:stretch>
                  <a:fillRect l="-2030" r="-50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itre 1">
            <a:extLst>
              <a:ext uri="{FF2B5EF4-FFF2-40B4-BE49-F238E27FC236}">
                <a16:creationId xmlns:a16="http://schemas.microsoft.com/office/drawing/2014/main" id="{500A6B5B-BE3C-4BA2-B928-EC820F42D87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/>
              <a:t>Chapitre 6</a:t>
            </a:r>
          </a:p>
          <a:p>
            <a:pPr algn="ctr"/>
            <a:r>
              <a:rPr lang="fr-CA" sz="1600" b="1" dirty="0"/>
              <a:t>p.246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Espace réservé du contenu 2">
                <a:extLst>
                  <a:ext uri="{FF2B5EF4-FFF2-40B4-BE49-F238E27FC236}">
                    <a16:creationId xmlns:a16="http://schemas.microsoft.com/office/drawing/2014/main" id="{904C95BE-AAE2-475E-A4AF-1334FCE44C9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" y="2008522"/>
                <a:ext cx="12192000" cy="16059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endParaRPr lang="fr-CA" sz="1800" dirty="0">
                  <a:solidFill>
                    <a:schemeClr val="tx1"/>
                  </a:solidFill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fr-CA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|"/>
                          <m:endChr m:val="|"/>
                          <m:ctrlPr>
                            <a:rPr lang="fr-CA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CA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fr-CA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CA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𝑞𝑢𝑎𝑛𝑡𝑖𝑡</m:t>
                              </m:r>
                              <m:r>
                                <a:rPr lang="fr-CA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é </m:t>
                              </m:r>
                              <m:r>
                                <a:rPr lang="fr-CA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𝑑𝑒</m:t>
                              </m:r>
                              <m:r>
                                <a:rPr lang="fr-CA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CA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𝑝𝑟𝑜𝑑𝑢𝑖𝑡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fr-CA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fr-CA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Espace réservé du contenu 2">
                <a:extLst>
                  <a:ext uri="{FF2B5EF4-FFF2-40B4-BE49-F238E27FC236}">
                    <a16:creationId xmlns:a16="http://schemas.microsoft.com/office/drawing/2014/main" id="{904C95BE-AAE2-475E-A4AF-1334FCE44C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2008522"/>
                <a:ext cx="12192000" cy="160594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65760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animBg="1"/>
      <p:bldP spid="17" grpId="0" uiExpand="1" animBg="1"/>
      <p:bldP spid="18" grpId="0" uiExpand="1" animBg="1"/>
      <p:bldP spid="19" grpId="0" uiExpand="1" animBg="1"/>
      <p:bldP spid="20" grpId="0" uiExpan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F8CC6B-9156-418F-AD24-C3F5D143429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b="1" dirty="0"/>
              <a:t>Concentration molaire (M)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FADE0C3E-9982-481F-82ED-A1900349B95B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80320" y="2403250"/>
            <a:ext cx="9613861" cy="965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800" dirty="0"/>
              <a:t>La concentration d’une solution se calcule en prenant le nombre de moles en le divisant par le volume (V).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0" name="Espace réservé du contenu 9">
                <a:extLst>
                  <a:ext uri="{FF2B5EF4-FFF2-40B4-BE49-F238E27FC236}">
                    <a16:creationId xmlns:a16="http://schemas.microsoft.com/office/drawing/2014/main" id="{75C89445-5B5A-4CB7-8737-D83E082CC105}"/>
                  </a:ext>
                </a:extLst>
              </p:cNvPr>
              <p:cNvSpPr txBox="1">
                <a:spLocks/>
              </p:cNvSpPr>
              <p:nvPr>
                <p:custDataLst>
                  <p:tags r:id="rId3"/>
                </p:custDataLst>
              </p:nvPr>
            </p:nvSpPr>
            <p:spPr>
              <a:xfrm>
                <a:off x="4239476" y="3937651"/>
                <a:ext cx="2495550" cy="12001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fr-CA" sz="3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CA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3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fr-CA" sz="3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fr-CA" sz="3600" dirty="0"/>
              </a:p>
            </p:txBody>
          </p:sp>
        </mc:Choice>
        <mc:Fallback xmlns="">
          <p:sp>
            <p:nvSpPr>
              <p:cNvPr id="290" name="Espace réservé du contenu 9">
                <a:extLst>
                  <a:ext uri="{FF2B5EF4-FFF2-40B4-BE49-F238E27FC236}">
                    <a16:creationId xmlns:a16="http://schemas.microsoft.com/office/drawing/2014/main" id="{75C89445-5B5A-4CB7-8737-D83E082CC1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4"/>
                </p:custDataLst>
              </p:nvPr>
            </p:nvSpPr>
            <p:spPr>
              <a:xfrm>
                <a:off x="4239476" y="3937651"/>
                <a:ext cx="2495550" cy="120015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itre 1">
            <a:extLst>
              <a:ext uri="{FF2B5EF4-FFF2-40B4-BE49-F238E27FC236}">
                <a16:creationId xmlns:a16="http://schemas.microsoft.com/office/drawing/2014/main" id="{1324C099-D7CB-4E8F-8CD5-7504782770EE}"/>
              </a:ext>
            </a:extLst>
          </p:cNvPr>
          <p:cNvSpPr txBox="1">
            <a:spLocks/>
          </p:cNvSpPr>
          <p:nvPr/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2000" b="1" dirty="0"/>
              <a:t>Chapitre Révision </a:t>
            </a:r>
          </a:p>
          <a:p>
            <a:pPr algn="ctr"/>
            <a:r>
              <a:rPr lang="fr-CA" sz="1600" b="1" dirty="0"/>
              <a:t>p. 14-15</a:t>
            </a:r>
          </a:p>
        </p:txBody>
      </p:sp>
    </p:spTree>
    <p:extLst>
      <p:ext uri="{BB962C8B-B14F-4D97-AF65-F5344CB8AC3E}">
        <p14:creationId xmlns:p14="http://schemas.microsoft.com/office/powerpoint/2010/main" val="28695626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F8CC6B-9156-418F-AD24-C3F5D143429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b="1" dirty="0"/>
              <a:t>Concentration molaire (M)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1324C099-D7CB-4E8F-8CD5-7504782770EE}"/>
              </a:ext>
            </a:extLst>
          </p:cNvPr>
          <p:cNvSpPr txBox="1">
            <a:spLocks/>
          </p:cNvSpPr>
          <p:nvPr/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2000" b="1" dirty="0"/>
              <a:t>Chapitre Révision </a:t>
            </a:r>
          </a:p>
          <a:p>
            <a:pPr algn="ctr"/>
            <a:r>
              <a:rPr lang="fr-CA" sz="1600" b="1" dirty="0"/>
              <a:t>p. 14-15</a:t>
            </a:r>
          </a:p>
        </p:txBody>
      </p:sp>
      <p:sp>
        <p:nvSpPr>
          <p:cNvPr id="43" name="Espace réservé du contenu 42">
            <a:extLst>
              <a:ext uri="{FF2B5EF4-FFF2-40B4-BE49-F238E27FC236}">
                <a16:creationId xmlns:a16="http://schemas.microsoft.com/office/drawing/2014/main" id="{5D1DEBD1-60E9-41CE-BECD-D61A705F4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328" y="2072425"/>
            <a:ext cx="5933672" cy="89291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CA" sz="1800" dirty="0"/>
              <a:t>La concentration d’une solution se calcule en prenant le nombre de moles en le divisant par le volume (V).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Espace réservé du contenu 9">
                <a:extLst>
                  <a:ext uri="{FF2B5EF4-FFF2-40B4-BE49-F238E27FC236}">
                    <a16:creationId xmlns:a16="http://schemas.microsoft.com/office/drawing/2014/main" id="{B8985655-F741-44F7-9562-3A6889D084CB}"/>
                  </a:ext>
                </a:extLst>
              </p:cNvPr>
              <p:cNvSpPr txBox="1">
                <a:spLocks/>
              </p:cNvSpPr>
              <p:nvPr>
                <p:custDataLst>
                  <p:tags r:id="rId2"/>
                </p:custDataLst>
              </p:nvPr>
            </p:nvSpPr>
            <p:spPr>
              <a:xfrm>
                <a:off x="680321" y="3927231"/>
                <a:ext cx="2468720" cy="1200150"/>
              </a:xfrm>
              <a:prstGeom prst="rect">
                <a:avLst/>
              </a:prstGeom>
              <a:ln>
                <a:noFill/>
              </a:ln>
              <a:effectLst/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fr-CA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CA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fr-CA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fr-CA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Espace réservé du contenu 9">
                <a:extLst>
                  <a:ext uri="{FF2B5EF4-FFF2-40B4-BE49-F238E27FC236}">
                    <a16:creationId xmlns:a16="http://schemas.microsoft.com/office/drawing/2014/main" id="{B8985655-F741-44F7-9562-3A6889D084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680321" y="3927231"/>
                <a:ext cx="2468720" cy="120015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4765702F-04FF-4A6F-A0FA-47852F3DBEDA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896473" y="3927231"/>
            <a:ext cx="2061284" cy="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cxnSp>
      <p:grpSp>
        <p:nvGrpSpPr>
          <p:cNvPr id="8" name="Groupe 7">
            <a:extLst>
              <a:ext uri="{FF2B5EF4-FFF2-40B4-BE49-F238E27FC236}">
                <a16:creationId xmlns:a16="http://schemas.microsoft.com/office/drawing/2014/main" id="{31577AF2-1E4C-4116-B4B3-B572B4DA2B4D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2183748" y="2701496"/>
            <a:ext cx="5308240" cy="1728425"/>
            <a:chOff x="2388072" y="2982813"/>
            <a:chExt cx="5308240" cy="1728425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B1C42328-D97B-4144-A80C-8F5764F8F9B8}"/>
                </a:ext>
              </a:extLst>
            </p:cNvPr>
            <p:cNvGrpSpPr/>
            <p:nvPr/>
          </p:nvGrpSpPr>
          <p:grpSpPr>
            <a:xfrm rot="10800000" flipH="1">
              <a:off x="2388072" y="3000402"/>
              <a:ext cx="4300943" cy="1710836"/>
              <a:chOff x="5648250" y="3378554"/>
              <a:chExt cx="4183952" cy="1710836"/>
            </a:xfrm>
          </p:grpSpPr>
          <p:sp>
            <p:nvSpPr>
              <p:cNvPr id="11" name="Ellipse 10">
                <a:extLst>
                  <a:ext uri="{FF2B5EF4-FFF2-40B4-BE49-F238E27FC236}">
                    <a16:creationId xmlns:a16="http://schemas.microsoft.com/office/drawing/2014/main" id="{F1F4BA66-043F-4526-9966-91089E8E1FB7}"/>
                  </a:ext>
                </a:extLst>
              </p:cNvPr>
              <p:cNvSpPr/>
              <p:nvPr/>
            </p:nvSpPr>
            <p:spPr>
              <a:xfrm>
                <a:off x="5648250" y="3378554"/>
                <a:ext cx="424364" cy="424365"/>
              </a:xfrm>
              <a:prstGeom prst="ellipse">
                <a:avLst/>
              </a:prstGeom>
              <a:noFill/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cxnSp>
            <p:nvCxnSpPr>
              <p:cNvPr id="12" name="Connecteur droit 11">
                <a:extLst>
                  <a:ext uri="{FF2B5EF4-FFF2-40B4-BE49-F238E27FC236}">
                    <a16:creationId xmlns:a16="http://schemas.microsoft.com/office/drawing/2014/main" id="{CB35CE67-8897-42D7-A397-7BBD489B82A1}"/>
                  </a:ext>
                </a:extLst>
              </p:cNvPr>
              <p:cNvCxnSpPr>
                <a:cxnSpLocks/>
                <a:stCxn id="11" idx="6"/>
              </p:cNvCxnSpPr>
              <p:nvPr/>
            </p:nvCxnSpPr>
            <p:spPr>
              <a:xfrm rot="10800000" flipH="1" flipV="1">
                <a:off x="6072614" y="3590737"/>
                <a:ext cx="3759588" cy="1498653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CF47A4CD-A425-4FE9-A253-336E7766E84E}"/>
                </a:ext>
              </a:extLst>
            </p:cNvPr>
            <p:cNvCxnSpPr>
              <a:cxnSpLocks/>
              <a:endCxn id="13" idx="1"/>
            </p:cNvCxnSpPr>
            <p:nvPr/>
          </p:nvCxnSpPr>
          <p:spPr>
            <a:xfrm flipV="1">
              <a:off x="6689015" y="2982813"/>
              <a:ext cx="1007297" cy="1759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E8F5BCB6-23BF-424D-9FFA-839D52478AF7}"/>
                  </a:ext>
                </a:extLst>
              </p:cNvPr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7491988" y="2143041"/>
                <a:ext cx="4579769" cy="111690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fr-CA" sz="2000" b="1" dirty="0">
                    <a:solidFill>
                      <a:srgbClr val="00B0F0"/>
                    </a:solidFill>
                  </a:rPr>
                  <a:t>Nombre de mole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CA" sz="2000" b="1" dirty="0">
                    <a:solidFill>
                      <a:srgbClr val="00B0F0"/>
                    </a:solidFill>
                  </a:rPr>
                  <a:t>Unité: mol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CA" sz="2000" b="1" dirty="0">
                    <a:solidFill>
                      <a:srgbClr val="00B0F0"/>
                    </a:solidFill>
                  </a:rPr>
                  <a:t>Formule: </a:t>
                </a:r>
                <a14:m>
                  <m:oMath xmlns:m="http://schemas.openxmlformats.org/officeDocument/2006/math">
                    <m:r>
                      <a:rPr lang="fr-CA" sz="20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fr-CA" sz="20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fr-CA" sz="20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sz="20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r>
                          <a:rPr lang="fr-CA" sz="20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den>
                    </m:f>
                  </m:oMath>
                </a14:m>
                <a:endParaRPr lang="fr-CA" sz="2000" b="1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E8F5BCB6-23BF-424D-9FFA-839D52478A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7491988" y="2143041"/>
                <a:ext cx="4579769" cy="1116909"/>
              </a:xfrm>
              <a:prstGeom prst="rect">
                <a:avLst/>
              </a:prstGeom>
              <a:blipFill>
                <a:blip r:embed="rId13"/>
                <a:stretch>
                  <a:fillRect l="-1332" t="-3279" b="-2186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e 27">
            <a:extLst>
              <a:ext uri="{FF2B5EF4-FFF2-40B4-BE49-F238E27FC236}">
                <a16:creationId xmlns:a16="http://schemas.microsoft.com/office/drawing/2014/main" id="{36D4B626-52F4-4DB0-8020-4CD054254FF0}"/>
              </a:ext>
            </a:extLst>
          </p:cNvPr>
          <p:cNvGrpSpPr/>
          <p:nvPr/>
        </p:nvGrpSpPr>
        <p:grpSpPr>
          <a:xfrm rot="10800000" flipH="1">
            <a:off x="2183745" y="3579952"/>
            <a:ext cx="5295654" cy="1456542"/>
            <a:chOff x="5648249" y="3378554"/>
            <a:chExt cx="5151606" cy="1456542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9CF250D2-F475-44B0-AF82-62EFE8F5948E}"/>
                </a:ext>
              </a:extLst>
            </p:cNvPr>
            <p:cNvSpPr/>
            <p:nvPr/>
          </p:nvSpPr>
          <p:spPr>
            <a:xfrm>
              <a:off x="5648249" y="3378554"/>
              <a:ext cx="424365" cy="424366"/>
            </a:xfrm>
            <a:prstGeom prst="ellipse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cxnSp>
          <p:nvCxnSpPr>
            <p:cNvPr id="31" name="Connecteur droit 30">
              <a:extLst>
                <a:ext uri="{FF2B5EF4-FFF2-40B4-BE49-F238E27FC236}">
                  <a16:creationId xmlns:a16="http://schemas.microsoft.com/office/drawing/2014/main" id="{303E1D3E-2770-4393-A59A-64399C9B65DB}"/>
                </a:ext>
              </a:extLst>
            </p:cNvPr>
            <p:cNvCxnSpPr>
              <a:cxnSpLocks/>
              <a:stCxn id="30" idx="6"/>
              <a:endCxn id="32" idx="1"/>
            </p:cNvCxnSpPr>
            <p:nvPr/>
          </p:nvCxnSpPr>
          <p:spPr>
            <a:xfrm rot="10800000" flipH="1" flipV="1">
              <a:off x="6072614" y="3590737"/>
              <a:ext cx="4727241" cy="1244359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ZoneTexte 31">
            <a:extLst>
              <a:ext uri="{FF2B5EF4-FFF2-40B4-BE49-F238E27FC236}">
                <a16:creationId xmlns:a16="http://schemas.microsoft.com/office/drawing/2014/main" id="{F36D485E-F3EA-4CCD-81A3-C66FEFB31FB0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7479399" y="3226009"/>
            <a:ext cx="457976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CA" sz="2000" b="1" dirty="0">
                <a:solidFill>
                  <a:srgbClr val="92D050"/>
                </a:solidFill>
              </a:rPr>
              <a:t>Volume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000" b="1" dirty="0">
                <a:solidFill>
                  <a:srgbClr val="92D050"/>
                </a:solidFill>
              </a:rPr>
              <a:t>Unité: 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9EF6B877-E7DF-479A-B50E-8FEFD84E77B2}"/>
                  </a:ext>
                </a:extLst>
              </p:cNvPr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7479399" y="4144486"/>
                <a:ext cx="4579769" cy="249100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fr-CA" sz="2000" b="1" dirty="0">
                    <a:solidFill>
                      <a:schemeClr val="accent5"/>
                    </a:solidFill>
                  </a:rPr>
                  <a:t>Concentration molaire (ou molarité)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CA" sz="2000" b="1" dirty="0">
                    <a:solidFill>
                      <a:schemeClr val="accent5"/>
                    </a:solidFill>
                  </a:rPr>
                  <a:t>Unité: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sz="2000" b="1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sz="2000" b="1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𝒎𝒐𝒍</m:t>
                        </m:r>
                      </m:num>
                      <m:den>
                        <m:r>
                          <a:rPr lang="fr-CA" sz="2000" b="1" i="1" dirty="0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den>
                    </m:f>
                  </m:oMath>
                </a14:m>
                <a:r>
                  <a:rPr lang="fr-CA" sz="2000" b="1" dirty="0">
                    <a:solidFill>
                      <a:schemeClr val="accent5"/>
                    </a:solidFill>
                  </a:rPr>
                  <a:t> ou </a:t>
                </a:r>
                <a:r>
                  <a:rPr lang="fr-CA" sz="2000" b="1" u="sng" dirty="0">
                    <a:solidFill>
                      <a:schemeClr val="accent5"/>
                    </a:solidFill>
                  </a:rPr>
                  <a:t>M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CA" sz="2000" b="1" dirty="0">
                    <a:solidFill>
                      <a:schemeClr val="accent5"/>
                    </a:solidFill>
                  </a:rPr>
                  <a:t>Formule: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sz="200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CA" sz="2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fr-CA" sz="2000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CA" sz="2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sz="2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fr-CA" sz="2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</m:oMath>
                </a14:m>
                <a:endParaRPr lang="fr-CA" sz="2000" dirty="0">
                  <a:solidFill>
                    <a:schemeClr val="accent5"/>
                  </a:solidFill>
                </a:endParaRPr>
              </a:p>
              <a:p>
                <a:endParaRPr lang="fr-CA" sz="1600" dirty="0">
                  <a:solidFill>
                    <a:schemeClr val="accent5"/>
                  </a:solidFill>
                </a:endParaRPr>
              </a:p>
              <a:p>
                <a:r>
                  <a:rPr lang="fr-CA" sz="1600" dirty="0">
                    <a:solidFill>
                      <a:schemeClr val="accent5"/>
                    </a:solidFill>
                  </a:rPr>
                  <a:t>*Les crochets peuvent être utilisés pour signifier la concentration molaire d’une substance. Par exemple, la concentration molaire de </a:t>
                </a:r>
                <a:r>
                  <a:rPr lang="fr-CA" sz="1600" dirty="0" err="1">
                    <a:solidFill>
                      <a:schemeClr val="accent5"/>
                    </a:solidFill>
                  </a:rPr>
                  <a:t>HCl</a:t>
                </a:r>
                <a:r>
                  <a:rPr lang="fr-CA" sz="1600" dirty="0">
                    <a:solidFill>
                      <a:schemeClr val="accent5"/>
                    </a:solidFill>
                  </a:rPr>
                  <a:t> peut s’écrire [</a:t>
                </a:r>
                <a:r>
                  <a:rPr lang="fr-CA" sz="1600" dirty="0" err="1">
                    <a:solidFill>
                      <a:schemeClr val="accent5"/>
                    </a:solidFill>
                  </a:rPr>
                  <a:t>HCl</a:t>
                </a:r>
                <a:r>
                  <a:rPr lang="fr-CA" sz="1600" dirty="0">
                    <a:solidFill>
                      <a:schemeClr val="accent5"/>
                    </a:solidFill>
                  </a:rPr>
                  <a:t>].</a:t>
                </a:r>
                <a:endParaRPr lang="fr-CA" sz="1600" b="1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9EF6B877-E7DF-479A-B50E-8FEFD84E77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5"/>
                </p:custDataLst>
              </p:nvPr>
            </p:nvSpPr>
            <p:spPr>
              <a:xfrm>
                <a:off x="7479399" y="4144486"/>
                <a:ext cx="4579769" cy="2491003"/>
              </a:xfrm>
              <a:prstGeom prst="rect">
                <a:avLst/>
              </a:prstGeom>
              <a:blipFill>
                <a:blip r:embed="rId16"/>
                <a:stretch>
                  <a:fillRect l="-1465" t="-1225" b="-2696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e 37">
            <a:extLst>
              <a:ext uri="{FF2B5EF4-FFF2-40B4-BE49-F238E27FC236}">
                <a16:creationId xmlns:a16="http://schemas.microsoft.com/office/drawing/2014/main" id="{E1F6B890-B2FD-4978-95BA-DDBAF830D22C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1202238" y="4312660"/>
            <a:ext cx="6277161" cy="1088314"/>
            <a:chOff x="2388074" y="4286873"/>
            <a:chExt cx="6277161" cy="1088314"/>
          </a:xfrm>
          <a:scene3d>
            <a:camera prst="orthographicFront">
              <a:rot lat="0" lon="0" rev="0"/>
            </a:camera>
            <a:lightRig rig="threePt" dir="t"/>
          </a:scene3d>
        </p:grpSpPr>
        <p:grpSp>
          <p:nvGrpSpPr>
            <p:cNvPr id="39" name="Groupe 38">
              <a:extLst>
                <a:ext uri="{FF2B5EF4-FFF2-40B4-BE49-F238E27FC236}">
                  <a16:creationId xmlns:a16="http://schemas.microsoft.com/office/drawing/2014/main" id="{E9B334CE-4B37-46F9-9050-7B389C896C6A}"/>
                </a:ext>
              </a:extLst>
            </p:cNvPr>
            <p:cNvGrpSpPr/>
            <p:nvPr/>
          </p:nvGrpSpPr>
          <p:grpSpPr>
            <a:xfrm rot="10800000" flipH="1">
              <a:off x="2388074" y="4286873"/>
              <a:ext cx="1730972" cy="1088314"/>
              <a:chOff x="5648250" y="2714605"/>
              <a:chExt cx="1683887" cy="1088314"/>
            </a:xfrm>
          </p:grpSpPr>
          <p:sp>
            <p:nvSpPr>
              <p:cNvPr id="41" name="Ellipse 40">
                <a:extLst>
                  <a:ext uri="{FF2B5EF4-FFF2-40B4-BE49-F238E27FC236}">
                    <a16:creationId xmlns:a16="http://schemas.microsoft.com/office/drawing/2014/main" id="{5EE8C498-2E4B-416D-AB42-FBCBFB597756}"/>
                  </a:ext>
                </a:extLst>
              </p:cNvPr>
              <p:cNvSpPr/>
              <p:nvPr/>
            </p:nvSpPr>
            <p:spPr>
              <a:xfrm>
                <a:off x="5648250" y="3378554"/>
                <a:ext cx="424364" cy="424365"/>
              </a:xfrm>
              <a:prstGeom prst="ellipse">
                <a:avLst/>
              </a:prstGeom>
              <a:noFill/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cxnSp>
            <p:nvCxnSpPr>
              <p:cNvPr id="42" name="Connecteur droit 41">
                <a:extLst>
                  <a:ext uri="{FF2B5EF4-FFF2-40B4-BE49-F238E27FC236}">
                    <a16:creationId xmlns:a16="http://schemas.microsoft.com/office/drawing/2014/main" id="{63789CF5-B8EA-42D0-9634-5D40EAB68C89}"/>
                  </a:ext>
                </a:extLst>
              </p:cNvPr>
              <p:cNvCxnSpPr>
                <a:cxnSpLocks/>
                <a:stCxn id="41" idx="0"/>
              </p:cNvCxnSpPr>
              <p:nvPr/>
            </p:nvCxnSpPr>
            <p:spPr>
              <a:xfrm rot="10800000" flipH="1">
                <a:off x="5860432" y="2714605"/>
                <a:ext cx="1471705" cy="663949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F86CDC89-D316-40B9-83EE-5BA8D82759B2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 flipV="1">
              <a:off x="4119046" y="5364201"/>
              <a:ext cx="4546189" cy="5977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Espace réservé du contenu 9">
            <a:extLst>
              <a:ext uri="{FF2B5EF4-FFF2-40B4-BE49-F238E27FC236}">
                <a16:creationId xmlns:a16="http://schemas.microsoft.com/office/drawing/2014/main" id="{4C5F5FBE-C379-4A00-9666-F061100877EA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411569" y="5920261"/>
            <a:ext cx="6811352" cy="502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CA" sz="2800" b="1" dirty="0">
                <a:solidFill>
                  <a:srgbClr val="FF0000"/>
                </a:solidFill>
              </a:rPr>
              <a:t>Vous devez respecter les unités de mesure.</a:t>
            </a:r>
          </a:p>
        </p:txBody>
      </p:sp>
    </p:spTree>
    <p:extLst>
      <p:ext uri="{BB962C8B-B14F-4D97-AF65-F5344CB8AC3E}">
        <p14:creationId xmlns:p14="http://schemas.microsoft.com/office/powerpoint/2010/main" val="3163014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repeatCount="200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0.00091 0.20185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009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25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5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75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5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2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5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5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75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50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32" grpId="0" uiExpand="1" build="p"/>
      <p:bldP spid="44" grpId="0" uiExpand="1" build="p"/>
      <p:bldP spid="23" grpId="0"/>
      <p:bldP spid="2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F8CC6B-9156-418F-AD24-C3F5D143429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b="1" dirty="0"/>
              <a:t>Exemple p. 255 #6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Espace réservé du contenu 9">
                <a:extLst>
                  <a:ext uri="{FF2B5EF4-FFF2-40B4-BE49-F238E27FC236}">
                    <a16:creationId xmlns:a16="http://schemas.microsoft.com/office/drawing/2014/main" id="{FADE0C3E-9982-481F-82ED-A1900349B95B}"/>
                  </a:ext>
                </a:extLst>
              </p:cNvPr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680321" y="2095502"/>
                <a:ext cx="11264631" cy="1216105"/>
              </a:xfrm>
            </p:spPr>
            <p:txBody>
              <a:bodyPr anchor="ctr">
                <a:normAutofit/>
              </a:bodyPr>
              <a:lstStyle/>
              <a:p>
                <a:pPr marL="0" indent="0">
                  <a:buNone/>
                </a:pPr>
                <a:r>
                  <a:rPr lang="fr-CA" sz="2000" dirty="0">
                    <a:solidFill>
                      <a:schemeClr val="tx1"/>
                    </a:solidFill>
                  </a:rPr>
                  <a:t>Au cours d’une expérience sur la conversion du dioxyde de carbone en acide carbonique, on note que la concentration molaire du dioxyde de carbone passe de 2,20 x 10</a:t>
                </a:r>
                <a:r>
                  <a:rPr lang="fr-CA" sz="2000" baseline="30000" dirty="0">
                    <a:solidFill>
                      <a:schemeClr val="tx1"/>
                    </a:solidFill>
                  </a:rPr>
                  <a:t>-1</a:t>
                </a:r>
                <a:r>
                  <a:rPr lang="fr-CA" sz="20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𝒎𝒐𝒍</m:t>
                        </m:r>
                      </m:num>
                      <m:den>
                        <m:r>
                          <a:rPr lang="fr-CA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den>
                    </m:f>
                  </m:oMath>
                </a14:m>
                <a:r>
                  <a:rPr lang="fr-CA" sz="2000" dirty="0">
                    <a:solidFill>
                      <a:schemeClr val="tx1"/>
                    </a:solidFill>
                  </a:rPr>
                  <a:t> à 5,6 x 10</a:t>
                </a:r>
                <a:r>
                  <a:rPr lang="fr-CA" sz="2000" baseline="30000" dirty="0">
                    <a:solidFill>
                      <a:schemeClr val="tx1"/>
                    </a:solidFill>
                  </a:rPr>
                  <a:t>-2</a:t>
                </a:r>
                <a:r>
                  <a:rPr lang="fr-CA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𝒎𝒐𝒍</m:t>
                        </m:r>
                      </m:num>
                      <m:den>
                        <m:r>
                          <a:rPr lang="fr-CA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den>
                    </m:f>
                  </m:oMath>
                </a14:m>
                <a:r>
                  <a:rPr lang="fr-CA" sz="2000" dirty="0">
                    <a:solidFill>
                      <a:schemeClr val="tx1"/>
                    </a:solidFill>
                  </a:rPr>
                  <a:t> en 1,22 x 10</a:t>
                </a:r>
                <a:r>
                  <a:rPr lang="fr-CA" sz="2000" baseline="30000" dirty="0">
                    <a:solidFill>
                      <a:schemeClr val="tx1"/>
                    </a:solidFill>
                  </a:rPr>
                  <a:t>4</a:t>
                </a:r>
                <a:r>
                  <a:rPr lang="fr-CA" sz="2000" dirty="0">
                    <a:solidFill>
                      <a:schemeClr val="tx1"/>
                    </a:solidFill>
                  </a:rPr>
                  <a:t> secondes. Quelle est la vitesse de réaction? </a:t>
                </a:r>
              </a:p>
            </p:txBody>
          </p:sp>
        </mc:Choice>
        <mc:Fallback xmlns="">
          <p:sp>
            <p:nvSpPr>
              <p:cNvPr id="10" name="Espace réservé du contenu 9">
                <a:extLst>
                  <a:ext uri="{FF2B5EF4-FFF2-40B4-BE49-F238E27FC236}">
                    <a16:creationId xmlns:a16="http://schemas.microsoft.com/office/drawing/2014/main" id="{FADE0C3E-9982-481F-82ED-A1900349B9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13"/>
                </p:custDataLst>
              </p:nvPr>
            </p:nvSpPr>
            <p:spPr>
              <a:xfrm>
                <a:off x="680321" y="2095502"/>
                <a:ext cx="11264631" cy="1216105"/>
              </a:xfrm>
              <a:blipFill>
                <a:blip r:embed="rId14"/>
                <a:stretch>
                  <a:fillRect l="-596" r="-1137" b="-1508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>
            <a:extLst>
              <a:ext uri="{FF2B5EF4-FFF2-40B4-BE49-F238E27FC236}">
                <a16:creationId xmlns:a16="http://schemas.microsoft.com/office/drawing/2014/main" id="{CB89D521-F111-4720-BB30-29723382591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63613" y="3268717"/>
            <a:ext cx="262494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CA" sz="2000" b="1" dirty="0"/>
              <a:t>1- Données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82450515-B2EF-4C7F-8F62-6937597B5E25}"/>
                  </a:ext>
                </a:extLst>
              </p:cNvPr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163613" y="3753001"/>
                <a:ext cx="3118602" cy="2868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b="1" dirty="0"/>
                  <a:t>v = ?</a:t>
                </a:r>
              </a:p>
              <a:p>
                <a:endParaRPr lang="fr-CA" b="1" dirty="0"/>
              </a:p>
              <a:p>
                <a:r>
                  <a:rPr lang="fr-CA" b="1" dirty="0"/>
                  <a:t>[CO</a:t>
                </a:r>
                <a:r>
                  <a:rPr lang="fr-CA" b="1" baseline="-25000" dirty="0"/>
                  <a:t>2</a:t>
                </a:r>
                <a:r>
                  <a:rPr lang="fr-CA" b="1" dirty="0"/>
                  <a:t>]</a:t>
                </a:r>
                <a:r>
                  <a:rPr lang="fr-CA" b="1" baseline="-25000" dirty="0"/>
                  <a:t>initiale</a:t>
                </a:r>
                <a:r>
                  <a:rPr lang="fr-CA" b="1" dirty="0"/>
                  <a:t> =</a:t>
                </a:r>
                <a:r>
                  <a:rPr lang="fr-CA" dirty="0"/>
                  <a:t> 2,20 x 10</a:t>
                </a:r>
                <a:r>
                  <a:rPr lang="fr-CA" baseline="30000" dirty="0"/>
                  <a:t>-1</a:t>
                </a:r>
                <a:r>
                  <a:rPr lang="fr-CA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b="1" i="1" dirty="0">
                            <a:latin typeface="Cambria Math" panose="02040503050406030204" pitchFamily="18" charset="0"/>
                          </a:rPr>
                          <m:t>𝒎𝒐𝒍</m:t>
                        </m:r>
                      </m:num>
                      <m:den>
                        <m:r>
                          <a:rPr lang="fr-CA" b="1" i="1" dirty="0">
                            <a:latin typeface="Cambria Math" panose="02040503050406030204" pitchFamily="18" charset="0"/>
                          </a:rPr>
                          <m:t>𝑳</m:t>
                        </m:r>
                      </m:den>
                    </m:f>
                  </m:oMath>
                </a14:m>
                <a:endParaRPr lang="fr-CA" b="1" dirty="0"/>
              </a:p>
              <a:p>
                <a:endParaRPr lang="fr-CA" b="1" dirty="0"/>
              </a:p>
              <a:p>
                <a:r>
                  <a:rPr lang="fr-CA" b="1" dirty="0"/>
                  <a:t>[CO</a:t>
                </a:r>
                <a:r>
                  <a:rPr lang="fr-CA" b="1" baseline="-25000" dirty="0"/>
                  <a:t>2</a:t>
                </a:r>
                <a:r>
                  <a:rPr lang="fr-CA" b="1" dirty="0"/>
                  <a:t>]</a:t>
                </a:r>
                <a:r>
                  <a:rPr lang="fr-CA" b="1" baseline="-25000" dirty="0"/>
                  <a:t>finale</a:t>
                </a:r>
                <a:r>
                  <a:rPr lang="fr-CA" b="1" dirty="0"/>
                  <a:t> =</a:t>
                </a:r>
                <a:r>
                  <a:rPr lang="fr-CA" dirty="0"/>
                  <a:t> 5,6 x 10</a:t>
                </a:r>
                <a:r>
                  <a:rPr lang="fr-CA" baseline="30000" dirty="0"/>
                  <a:t>-2</a:t>
                </a:r>
                <a:r>
                  <a:rPr lang="fr-CA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b="1" i="1" dirty="0">
                            <a:latin typeface="Cambria Math" panose="02040503050406030204" pitchFamily="18" charset="0"/>
                          </a:rPr>
                          <m:t>𝒎𝒐𝒍</m:t>
                        </m:r>
                      </m:num>
                      <m:den>
                        <m:r>
                          <a:rPr lang="fr-CA" b="1" i="1" dirty="0">
                            <a:latin typeface="Cambria Math" panose="02040503050406030204" pitchFamily="18" charset="0"/>
                          </a:rPr>
                          <m:t>𝑳</m:t>
                        </m:r>
                      </m:den>
                    </m:f>
                  </m:oMath>
                </a14:m>
                <a:r>
                  <a:rPr lang="fr-CA" dirty="0"/>
                  <a:t> </a:t>
                </a:r>
                <a:endParaRPr lang="fr-CA" b="1" dirty="0"/>
              </a:p>
              <a:p>
                <a:endParaRPr lang="fr-CA" b="1" dirty="0"/>
              </a:p>
              <a:p>
                <a:r>
                  <a:rPr lang="el-GR" b="1" dirty="0"/>
                  <a:t>Δ</a:t>
                </a:r>
                <a:r>
                  <a:rPr lang="fr-CA" b="1" dirty="0"/>
                  <a:t>t</a:t>
                </a:r>
                <a:r>
                  <a:rPr lang="fr-CA" b="1" baseline="-25000" dirty="0"/>
                  <a:t> </a:t>
                </a:r>
                <a:r>
                  <a:rPr lang="fr-CA" b="1" dirty="0"/>
                  <a:t>= </a:t>
                </a:r>
                <a:r>
                  <a:rPr lang="fr-CA" dirty="0"/>
                  <a:t>1,22 x 10</a:t>
                </a:r>
                <a:r>
                  <a:rPr lang="fr-CA" baseline="30000" dirty="0"/>
                  <a:t>4</a:t>
                </a:r>
                <a:r>
                  <a:rPr lang="fr-CA" dirty="0"/>
                  <a:t> secondes</a:t>
                </a:r>
                <a:endParaRPr lang="fr-CA" b="1" dirty="0"/>
              </a:p>
              <a:p>
                <a:endParaRPr lang="fr-CA" b="1" dirty="0"/>
              </a:p>
              <a:p>
                <a:endParaRPr lang="fr-CA" b="1" dirty="0"/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82450515-B2EF-4C7F-8F62-6937597B5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5"/>
                </p:custDataLst>
              </p:nvPr>
            </p:nvSpPr>
            <p:spPr>
              <a:xfrm>
                <a:off x="163613" y="3753001"/>
                <a:ext cx="3118602" cy="2868093"/>
              </a:xfrm>
              <a:prstGeom prst="rect">
                <a:avLst/>
              </a:prstGeom>
              <a:blipFill>
                <a:blip r:embed="rId16"/>
                <a:stretch>
                  <a:fillRect l="-1761" t="-1489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oneTexte 8">
            <a:extLst>
              <a:ext uri="{FF2B5EF4-FFF2-40B4-BE49-F238E27FC236}">
                <a16:creationId xmlns:a16="http://schemas.microsoft.com/office/drawing/2014/main" id="{4C57CD50-9523-448D-ABA7-4EBC93A23EC6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129806" y="3268717"/>
            <a:ext cx="273234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CA" sz="2000" b="1" dirty="0"/>
              <a:t>2- Formule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FD3BD48A-2897-40D0-BB12-BDB21BD47226}"/>
                  </a:ext>
                </a:extLst>
              </p:cNvPr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3129806" y="3734533"/>
                <a:ext cx="2732343" cy="777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A" sz="200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fr-CA" sz="200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|"/>
                          <m:endChr m:val="|"/>
                          <m:ctrlPr>
                            <a:rPr lang="fr-C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CA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l-G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CA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𝐶𝑂</m:t>
                                  </m:r>
                                  <m:r>
                                    <a:rPr lang="fr-CA" sz="2000" b="0" i="1" baseline="-2500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fr-CA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fr-CA" sz="2000" dirty="0"/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FD3BD48A-2897-40D0-BB12-BDB21BD472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7"/>
                </p:custDataLst>
              </p:nvPr>
            </p:nvSpPr>
            <p:spPr>
              <a:xfrm>
                <a:off x="3129806" y="3734533"/>
                <a:ext cx="2732343" cy="77713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oneTexte 11">
            <a:extLst>
              <a:ext uri="{FF2B5EF4-FFF2-40B4-BE49-F238E27FC236}">
                <a16:creationId xmlns:a16="http://schemas.microsoft.com/office/drawing/2014/main" id="{113201A4-0FC1-4C4F-84F7-3DBD5E8445D7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5547905" y="3268717"/>
            <a:ext cx="415077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CA" sz="2000" b="1" dirty="0"/>
              <a:t>3- Calculs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A54ADD85-2ED4-4FB3-80CF-F3D47B994412}"/>
                  </a:ext>
                </a:extLst>
              </p:cNvPr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5547904" y="3753001"/>
                <a:ext cx="4674669" cy="2811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A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fr-CA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|"/>
                          <m:endChr m:val="|"/>
                          <m:ctrlPr>
                            <a:rPr lang="fr-CA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CA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fr-CA" dirty="0"/>
                                <m:t>5,6 </m:t>
                              </m:r>
                              <m:r>
                                <m:rPr>
                                  <m:nor/>
                                </m:rPr>
                                <a:rPr lang="fr-CA" dirty="0"/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fr-CA" dirty="0"/>
                                <m:t> </m:t>
                              </m:r>
                              <m:sSup>
                                <m:sSupPr>
                                  <m:ctrlPr>
                                    <a:rPr lang="fr-CA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CA" b="0" i="1" dirty="0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CA" b="0" i="1" dirty="0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fr-CA" dirty="0" smtClean="0"/>
                                <m:t> </m:t>
                              </m:r>
                              <m:f>
                                <m:fPr>
                                  <m:ctrlPr>
                                    <a:rPr lang="fr-CA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b="1" i="1" dirty="0">
                                      <a:latin typeface="Cambria Math" panose="02040503050406030204" pitchFamily="18" charset="0"/>
                                    </a:rPr>
                                    <m:t>𝒎𝒐𝒍</m:t>
                                  </m:r>
                                </m:num>
                                <m:den>
                                  <m:r>
                                    <a:rPr lang="fr-CA" b="1" i="1" dirty="0"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den>
                              </m:f>
                              <m:r>
                                <a:rPr lang="fr-CA" b="0" i="1" dirty="0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m:rPr>
                                  <m:nor/>
                                </m:rPr>
                                <a:rPr lang="fr-CA" dirty="0"/>
                                <m:t>2,20 </m:t>
                              </m:r>
                              <m:r>
                                <m:rPr>
                                  <m:nor/>
                                </m:rPr>
                                <a:rPr lang="fr-CA" dirty="0"/>
                                <m:t>x</m:t>
                              </m:r>
                              <m:r>
                                <a:rPr lang="fr-CA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fr-CA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CA" i="1" dirty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CA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fr-CA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fr-CA" b="1" dirty="0"/>
                                <m:t> </m:t>
                              </m:r>
                              <m:f>
                                <m:fPr>
                                  <m:ctrlPr>
                                    <a:rPr lang="fr-CA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b="1" i="1" dirty="0">
                                      <a:latin typeface="Cambria Math" panose="02040503050406030204" pitchFamily="18" charset="0"/>
                                    </a:rPr>
                                    <m:t>𝒎𝒐𝒍</m:t>
                                  </m:r>
                                </m:num>
                                <m:den>
                                  <m:r>
                                    <a:rPr lang="fr-CA" b="1" i="1" dirty="0"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den>
                              </m:f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fr-CA" dirty="0"/>
                                <m:t>1,22 </m:t>
                              </m:r>
                              <m:r>
                                <m:rPr>
                                  <m:nor/>
                                </m:rPr>
                                <a:rPr lang="fr-CA" dirty="0"/>
                                <m:t>x</m:t>
                              </m:r>
                              <m:sSup>
                                <m:sSupPr>
                                  <m:ctrlPr>
                                    <a:rPr lang="fr-CA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CA" i="1" dirty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CA" b="0" i="1" dirty="0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fr-CA" dirty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fr-CA" dirty="0"/>
                                <m:t>s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fr-CA" dirty="0"/>
              </a:p>
              <a:p>
                <a:endParaRPr lang="fr-CA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A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fr-CA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|"/>
                          <m:endChr m:val="|"/>
                          <m:ctrlPr>
                            <a:rPr lang="fr-CA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CA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CA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CA" b="0" i="1" dirty="0" smtClean="0">
                                  <a:latin typeface="Cambria Math" panose="02040503050406030204" pitchFamily="18" charset="0"/>
                                </a:rPr>
                                <m:t>0,164</m:t>
                              </m:r>
                              <m:r>
                                <m:rPr>
                                  <m:nor/>
                                </m:rPr>
                                <a:rPr lang="fr-CA" b="1" dirty="0"/>
                                <m:t> </m:t>
                              </m:r>
                              <m:f>
                                <m:fPr>
                                  <m:ctrlPr>
                                    <a:rPr lang="fr-CA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CA" b="1" i="1" dirty="0">
                                      <a:latin typeface="Cambria Math" panose="02040503050406030204" pitchFamily="18" charset="0"/>
                                    </a:rPr>
                                    <m:t>𝒎𝒐𝒍</m:t>
                                  </m:r>
                                </m:num>
                                <m:den>
                                  <m:r>
                                    <a:rPr lang="fr-CA" b="1" i="1" dirty="0"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den>
                              </m:f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fr-CA" dirty="0"/>
                                <m:t>1,22 </m:t>
                              </m:r>
                              <m:r>
                                <m:rPr>
                                  <m:nor/>
                                </m:rPr>
                                <a:rPr lang="fr-CA" dirty="0"/>
                                <m:t>x</m:t>
                              </m:r>
                              <m:sSup>
                                <m:sSupPr>
                                  <m:ctrlPr>
                                    <a:rPr lang="fr-CA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CA" i="1" dirty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CA" b="0" i="1" dirty="0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fr-CA" dirty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fr-CA" dirty="0"/>
                                <m:t>secondes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fr-CA" dirty="0"/>
              </a:p>
              <a:p>
                <a:endParaRPr lang="fr-CA" dirty="0"/>
              </a:p>
              <a:p>
                <a14:m>
                  <m:oMath xmlns:m="http://schemas.openxmlformats.org/officeDocument/2006/math">
                    <m:r>
                      <a:rPr lang="fr-CA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fr-CA" i="1">
                        <a:latin typeface="Cambria Math" panose="02040503050406030204" pitchFamily="18" charset="0"/>
                      </a:rPr>
                      <m:t>=1,344 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sup>
                    </m:sSup>
                    <m:f>
                      <m:f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𝑚𝑜𝑙</m:t>
                        </m:r>
                      </m:num>
                      <m:den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fr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fr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fr-CA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CA" dirty="0"/>
                  <a:t> </a:t>
                </a:r>
              </a:p>
              <a:p>
                <a:endParaRPr lang="fr-CA" dirty="0"/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A54ADD85-2ED4-4FB3-80CF-F3D47B9944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9"/>
                </p:custDataLst>
              </p:nvPr>
            </p:nvSpPr>
            <p:spPr>
              <a:xfrm>
                <a:off x="5547904" y="3753001"/>
                <a:ext cx="4674669" cy="281141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ZoneTexte 13">
            <a:extLst>
              <a:ext uri="{FF2B5EF4-FFF2-40B4-BE49-F238E27FC236}">
                <a16:creationId xmlns:a16="http://schemas.microsoft.com/office/drawing/2014/main" id="{29D8D813-C397-42D2-89F7-F7AC183C50AB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9846644" y="3268717"/>
            <a:ext cx="2280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/>
              <a:t>4- Réponse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D6EF2493-FE9C-4E45-839A-E55A11B03C89}"/>
                  </a:ext>
                </a:extLst>
              </p:cNvPr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9846644" y="3744055"/>
                <a:ext cx="2280427" cy="806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6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fr-CA" sz="1600" i="1">
                          <a:latin typeface="Cambria Math" panose="02040503050406030204" pitchFamily="18" charset="0"/>
                        </a:rPr>
                        <m:t>=1,344 </m:t>
                      </m:r>
                      <m:r>
                        <a:rPr lang="fr-CA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CA" sz="1600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fr-CA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CA" sz="160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CA" sz="1600" i="1">
                              <a:latin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  <m:f>
                        <m:fPr>
                          <m:ctrlPr>
                            <a:rPr lang="fr-CA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1600" i="1">
                              <a:latin typeface="Cambria Math" panose="02040503050406030204" pitchFamily="18" charset="0"/>
                            </a:rPr>
                            <m:t>𝑚𝑜𝑙</m:t>
                          </m:r>
                        </m:num>
                        <m:den>
                          <m:r>
                            <a:rPr lang="fr-CA" sz="1600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fr-CA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fr-CA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fr-CA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CA" sz="1600" dirty="0"/>
                        <m:t> </m:t>
                      </m:r>
                    </m:oMath>
                  </m:oMathPara>
                </a14:m>
                <a:endParaRPr lang="fr-CA" sz="1600" dirty="0"/>
              </a:p>
              <a:p>
                <a:endParaRPr lang="fr-CA" sz="1600" b="1" dirty="0"/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D6EF2493-FE9C-4E45-839A-E55A11B03C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1"/>
                </p:custDataLst>
              </p:nvPr>
            </p:nvSpPr>
            <p:spPr>
              <a:xfrm>
                <a:off x="9846644" y="3744055"/>
                <a:ext cx="2280427" cy="806118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itre 1">
            <a:extLst>
              <a:ext uri="{FF2B5EF4-FFF2-40B4-BE49-F238E27FC236}">
                <a16:creationId xmlns:a16="http://schemas.microsoft.com/office/drawing/2014/main" id="{FDA163CB-082E-4C85-A2BD-F2DF05F18503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/>
              <a:t>Chapitre 6</a:t>
            </a:r>
          </a:p>
          <a:p>
            <a:pPr algn="ctr"/>
            <a:r>
              <a:rPr lang="fr-CA" sz="1600" b="1" dirty="0"/>
              <a:t>p.255 #6</a:t>
            </a:r>
          </a:p>
        </p:txBody>
      </p:sp>
    </p:spTree>
    <p:extLst>
      <p:ext uri="{BB962C8B-B14F-4D97-AF65-F5344CB8AC3E}">
        <p14:creationId xmlns:p14="http://schemas.microsoft.com/office/powerpoint/2010/main" val="30358874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 build="p"/>
      <p:bldP spid="12" grpId="0"/>
      <p:bldP spid="13" grpId="0" build="p"/>
      <p:bldP spid="14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heme/theme1.xml><?xml version="1.0" encoding="utf-8"?>
<a:theme xmlns:a="http://schemas.openxmlformats.org/drawingml/2006/main" name="Berlin">
  <a:themeElements>
    <a:clrScheme name="Personnalisé 18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C00000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</TotalTime>
  <Words>1399</Words>
  <Application>Microsoft Office PowerPoint</Application>
  <PresentationFormat>Grand écran</PresentationFormat>
  <Paragraphs>296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Arial</vt:lpstr>
      <vt:lpstr>Cambria Math</vt:lpstr>
      <vt:lpstr>Trebuchet MS</vt:lpstr>
      <vt:lpstr>Berlin</vt:lpstr>
      <vt:lpstr>Introduction à la vitesse de réaction</vt:lpstr>
      <vt:lpstr>Quelles sont les ressemblances et différences entre les images suivantes?</vt:lpstr>
      <vt:lpstr>Réaction d’oxydoréduction (enrichissement)</vt:lpstr>
      <vt:lpstr>Vitesse</vt:lpstr>
      <vt:lpstr>Vitesse de réaction</vt:lpstr>
      <vt:lpstr>Vitesse de réaction</vt:lpstr>
      <vt:lpstr>Concentration molaire (M)</vt:lpstr>
      <vt:lpstr>Concentration molaire (M)</vt:lpstr>
      <vt:lpstr>Exemple p. 255 #6</vt:lpstr>
      <vt:lpstr>Interprétation graphique de la vitesse</vt:lpstr>
      <vt:lpstr>Vitesse instantanée d’une courbe (enrichissement)</vt:lpstr>
      <vt:lpstr>Vitesse instantanée d’une courbe (enrichissement)</vt:lpstr>
      <vt:lpstr>Vitesse générale de réaction</vt:lpstr>
      <vt:lpstr>Vitesse générale de réaction</vt:lpstr>
      <vt:lpstr>Vitesse générale de réaction</vt:lpstr>
      <vt:lpstr>Vitesse générale de réaction</vt:lpstr>
      <vt:lpstr>Devoir</vt:lpstr>
      <vt:lpstr>Devoir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Vitesse de réaction</dc:title>
  <dc:creator>Bacchi Jonathan</dc:creator>
  <cp:lastModifiedBy>Bacchi Jonathan</cp:lastModifiedBy>
  <cp:revision>92</cp:revision>
  <dcterms:created xsi:type="dcterms:W3CDTF">2020-12-23T18:01:29Z</dcterms:created>
  <dcterms:modified xsi:type="dcterms:W3CDTF">2021-01-12T18:34:49Z</dcterms:modified>
</cp:coreProperties>
</file>