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472" r:id="rId3"/>
    <p:sldId id="464" r:id="rId4"/>
    <p:sldId id="473" r:id="rId5"/>
    <p:sldId id="475" r:id="rId6"/>
    <p:sldId id="477" r:id="rId7"/>
    <p:sldId id="476" r:id="rId8"/>
    <p:sldId id="478" r:id="rId9"/>
    <p:sldId id="482" r:id="rId10"/>
    <p:sldId id="483" r:id="rId11"/>
    <p:sldId id="474" r:id="rId12"/>
    <p:sldId id="481" r:id="rId13"/>
    <p:sldId id="484" r:id="rId14"/>
    <p:sldId id="480" r:id="rId15"/>
    <p:sldId id="48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58" d="100"/>
          <a:sy n="58" d="100"/>
        </p:scale>
        <p:origin x="112" y="2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2130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8437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0756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4940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46673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5645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2381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6428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0054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5156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0318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58303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88455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4648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92087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9301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480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32000">
              <a:schemeClr val="bg1"/>
            </a:gs>
            <a:gs pos="100000">
              <a:schemeClr val="bg1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2640C-BE8C-4C25-8F57-602CDE1311D8}" type="datetimeFigureOut">
              <a:rPr lang="fr-CA" smtClean="0"/>
              <a:t>2020-11-12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B7BCC-B2FE-4D98-9C01-F4353394252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58342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tags" Target="../tags/tag38.xml"/><Relationship Id="rId39" Type="http://schemas.openxmlformats.org/officeDocument/2006/relationships/tags" Target="../tags/tag51.xml"/><Relationship Id="rId21" Type="http://schemas.openxmlformats.org/officeDocument/2006/relationships/tags" Target="../tags/tag33.xml"/><Relationship Id="rId34" Type="http://schemas.openxmlformats.org/officeDocument/2006/relationships/tags" Target="../tags/tag46.xml"/><Relationship Id="rId42" Type="http://schemas.openxmlformats.org/officeDocument/2006/relationships/tags" Target="../tags/tag54.xml"/><Relationship Id="rId7" Type="http://schemas.openxmlformats.org/officeDocument/2006/relationships/tags" Target="../tags/tag19.xml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20" Type="http://schemas.openxmlformats.org/officeDocument/2006/relationships/tags" Target="../tags/tag32.xml"/><Relationship Id="rId29" Type="http://schemas.openxmlformats.org/officeDocument/2006/relationships/tags" Target="../tags/tag41.xml"/><Relationship Id="rId41" Type="http://schemas.openxmlformats.org/officeDocument/2006/relationships/tags" Target="../tags/tag53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24" Type="http://schemas.openxmlformats.org/officeDocument/2006/relationships/tags" Target="../tags/tag36.xml"/><Relationship Id="rId32" Type="http://schemas.openxmlformats.org/officeDocument/2006/relationships/tags" Target="../tags/tag44.xml"/><Relationship Id="rId37" Type="http://schemas.openxmlformats.org/officeDocument/2006/relationships/tags" Target="../tags/tag49.xml"/><Relationship Id="rId40" Type="http://schemas.openxmlformats.org/officeDocument/2006/relationships/tags" Target="../tags/tag52.xml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23" Type="http://schemas.openxmlformats.org/officeDocument/2006/relationships/tags" Target="../tags/tag35.xml"/><Relationship Id="rId28" Type="http://schemas.openxmlformats.org/officeDocument/2006/relationships/tags" Target="../tags/tag40.xml"/><Relationship Id="rId36" Type="http://schemas.openxmlformats.org/officeDocument/2006/relationships/tags" Target="../tags/tag48.xml"/><Relationship Id="rId10" Type="http://schemas.openxmlformats.org/officeDocument/2006/relationships/tags" Target="../tags/tag22.xml"/><Relationship Id="rId19" Type="http://schemas.openxmlformats.org/officeDocument/2006/relationships/tags" Target="../tags/tag31.xml"/><Relationship Id="rId31" Type="http://schemas.openxmlformats.org/officeDocument/2006/relationships/tags" Target="../tags/tag43.xml"/><Relationship Id="rId44" Type="http://schemas.openxmlformats.org/officeDocument/2006/relationships/image" Target="../media/image24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tags" Target="../tags/tag34.xml"/><Relationship Id="rId27" Type="http://schemas.openxmlformats.org/officeDocument/2006/relationships/tags" Target="../tags/tag39.xml"/><Relationship Id="rId30" Type="http://schemas.openxmlformats.org/officeDocument/2006/relationships/tags" Target="../tags/tag42.xml"/><Relationship Id="rId35" Type="http://schemas.openxmlformats.org/officeDocument/2006/relationships/tags" Target="../tags/tag47.xml"/><Relationship Id="rId43" Type="http://schemas.openxmlformats.org/officeDocument/2006/relationships/slideLayout" Target="../slideLayouts/slideLayout14.xml"/><Relationship Id="rId8" Type="http://schemas.openxmlformats.org/officeDocument/2006/relationships/tags" Target="../tags/tag20.xml"/><Relationship Id="rId3" Type="http://schemas.openxmlformats.org/officeDocument/2006/relationships/tags" Target="../tags/tag15.xml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tags" Target="../tags/tag37.xml"/><Relationship Id="rId33" Type="http://schemas.openxmlformats.org/officeDocument/2006/relationships/tags" Target="../tags/tag45.xml"/><Relationship Id="rId38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image" Target="../media/image9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9303C6-454B-4804-A5BF-003EC672A7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9091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06A21BE-F897-40C9-8638-CF8E292ECD9D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0322" y="4402667"/>
            <a:ext cx="8133478" cy="940240"/>
          </a:xfrm>
        </p:spPr>
        <p:txBody>
          <a:bodyPr>
            <a:normAutofit/>
          </a:bodyPr>
          <a:lstStyle/>
          <a:p>
            <a:r>
              <a:rPr lang="fr-CA" sz="4400" b="1"/>
              <a:t>La chaleur et la calorimétrie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9640A42-7BAE-4CF1-97A6-57385C4E8AD7}"/>
              </a:ext>
            </a:extLst>
          </p:cNvPr>
          <p:cNvSpPr txBox="1">
            <a:spLocks/>
          </p:cNvSpPr>
          <p:nvPr/>
        </p:nvSpPr>
        <p:spPr>
          <a:xfrm>
            <a:off x="9093198" y="4241982"/>
            <a:ext cx="3095626" cy="166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fr-CA" sz="4000" b="1" dirty="0">
                <a:solidFill>
                  <a:schemeClr val="bg1"/>
                </a:solidFill>
              </a:rPr>
              <a:t>Chapitre 4</a:t>
            </a:r>
          </a:p>
          <a:p>
            <a:pPr algn="ctr">
              <a:spcAft>
                <a:spcPts val="600"/>
              </a:spcAft>
            </a:pPr>
            <a:r>
              <a:rPr lang="fr-CA" sz="3600" b="1" dirty="0">
                <a:solidFill>
                  <a:schemeClr val="bg1"/>
                </a:solidFill>
              </a:rPr>
              <a:t>p. 150 à 154</a:t>
            </a:r>
            <a:endParaRPr lang="fr-C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75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9CBA3334-BF73-4990-A78C-17324FE9C83A}"/>
              </a:ext>
            </a:extLst>
          </p:cNvPr>
          <p:cNvGrpSpPr/>
          <p:nvPr/>
        </p:nvGrpSpPr>
        <p:grpSpPr>
          <a:xfrm>
            <a:off x="1841234" y="4760054"/>
            <a:ext cx="2412649" cy="1457916"/>
            <a:chOff x="1818062" y="192888"/>
            <a:chExt cx="2412649" cy="1457916"/>
          </a:xfrm>
        </p:grpSpPr>
        <p:pic>
          <p:nvPicPr>
            <p:cNvPr id="2052" name="Picture 4" descr="Smoke PNG">
              <a:extLst>
                <a:ext uri="{FF2B5EF4-FFF2-40B4-BE49-F238E27FC236}">
                  <a16:creationId xmlns:a16="http://schemas.microsoft.com/office/drawing/2014/main" id="{08F21E85-C191-4419-AA3F-3A60CB402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8062" y="192888"/>
              <a:ext cx="2412649" cy="1457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Smoke PNG Image | Smoke texture, Png images, Png">
              <a:extLst>
                <a:ext uri="{FF2B5EF4-FFF2-40B4-BE49-F238E27FC236}">
                  <a16:creationId xmlns:a16="http://schemas.microsoft.com/office/drawing/2014/main" id="{02622345-C8EA-4FA7-AB39-9223A2DA6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136" y="197744"/>
              <a:ext cx="1159883" cy="111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5C6E5F0-C08F-44B0-8F25-81D5E219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Endothermique vs exothermique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DE816C71-B684-4AE2-B748-D1527020E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68" y="2335814"/>
            <a:ext cx="4700059" cy="693135"/>
          </a:xfrm>
        </p:spPr>
        <p:txBody>
          <a:bodyPr anchor="ctr">
            <a:normAutofit fontScale="92500"/>
          </a:bodyPr>
          <a:lstStyle/>
          <a:p>
            <a:pPr algn="ctr"/>
            <a:r>
              <a:rPr lang="fr-CA" sz="3200" u="sng" dirty="0"/>
              <a:t>Réaction endothermique</a:t>
            </a:r>
          </a:p>
        </p:txBody>
      </p:sp>
      <p:sp>
        <p:nvSpPr>
          <p:cNvPr id="20" name="Espace réservé du contenu 19">
            <a:extLst>
              <a:ext uri="{FF2B5EF4-FFF2-40B4-BE49-F238E27FC236}">
                <a16:creationId xmlns:a16="http://schemas.microsoft.com/office/drawing/2014/main" id="{C1B24F05-373E-4CF6-8714-F155B0BEE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672" y="3331076"/>
            <a:ext cx="4698355" cy="13239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r-CA" sz="2200" dirty="0"/>
              <a:t>C’est une transformation de la matière qui absorbe de l’énergie.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84F12ACE-5B9A-4118-B61F-843186C54A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5335" y="2335814"/>
            <a:ext cx="4701847" cy="692076"/>
          </a:xfrm>
        </p:spPr>
        <p:txBody>
          <a:bodyPr anchor="ctr">
            <a:normAutofit fontScale="92500"/>
          </a:bodyPr>
          <a:lstStyle/>
          <a:p>
            <a:pPr algn="ctr"/>
            <a:r>
              <a:rPr lang="fr-CA" sz="3200" u="sng" dirty="0"/>
              <a:t>Réaction exothermique</a:t>
            </a:r>
          </a:p>
        </p:txBody>
      </p:sp>
      <p:sp>
        <p:nvSpPr>
          <p:cNvPr id="22" name="Espace réservé du contenu 21">
            <a:extLst>
              <a:ext uri="{FF2B5EF4-FFF2-40B4-BE49-F238E27FC236}">
                <a16:creationId xmlns:a16="http://schemas.microsoft.com/office/drawing/2014/main" id="{4BE5AC0C-C6EB-41C1-B7D9-AA05EB897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26217" y="3331077"/>
            <a:ext cx="4510965" cy="13239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200" dirty="0"/>
              <a:t>C’est une transformation de la matière qui dégage </a:t>
            </a:r>
            <a:r>
              <a:rPr lang="fr-CA" sz="2200"/>
              <a:t>de l’énergie.</a:t>
            </a:r>
            <a:endParaRPr lang="fr-CA" sz="22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9B09B5A-42BB-4270-9A9E-BBAF71C8C31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72709" y="609599"/>
            <a:ext cx="1619291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 dirty="0">
                <a:solidFill>
                  <a:schemeClr val="bg1"/>
                </a:solidFill>
              </a:rPr>
              <a:t>Chapitre 4</a:t>
            </a:r>
          </a:p>
          <a:p>
            <a:pPr algn="ctr"/>
            <a:r>
              <a:rPr lang="fr-CA" sz="1600" b="1" dirty="0">
                <a:solidFill>
                  <a:schemeClr val="bg1"/>
                </a:solidFill>
              </a:rPr>
              <a:t>p.161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8084FDA-8E64-4183-A880-E058D11E27FA}"/>
              </a:ext>
            </a:extLst>
          </p:cNvPr>
          <p:cNvCxnSpPr>
            <a:cxnSpLocks/>
          </p:cNvCxnSpPr>
          <p:nvPr/>
        </p:nvCxnSpPr>
        <p:spPr>
          <a:xfrm>
            <a:off x="6096000" y="1990722"/>
            <a:ext cx="20571" cy="48672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 descr="Kabal(Mortal Kombat) vs Raiden(Metal Gear) - Battles - Comic Vine">
            <a:extLst>
              <a:ext uri="{FF2B5EF4-FFF2-40B4-BE49-F238E27FC236}">
                <a16:creationId xmlns:a16="http://schemas.microsoft.com/office/drawing/2014/main" id="{25BFE2E4-0EEA-44FF-8E17-DAD99D0BE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25" y="2681852"/>
            <a:ext cx="1619292" cy="215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laque d'eau">
            <a:extLst>
              <a:ext uri="{FF2B5EF4-FFF2-40B4-BE49-F238E27FC236}">
                <a16:creationId xmlns:a16="http://schemas.microsoft.com/office/drawing/2014/main" id="{45FEDEE4-E486-40D2-B49E-D6A2BD2AA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80" y="5746242"/>
            <a:ext cx="2122159" cy="71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Glaçons PNG transparents - StickPNG">
            <a:extLst>
              <a:ext uri="{FF2B5EF4-FFF2-40B4-BE49-F238E27FC236}">
                <a16:creationId xmlns:a16="http://schemas.microsoft.com/office/drawing/2014/main" id="{6AAAEA37-C8B0-4308-9BBD-429B70E5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88" y="5214407"/>
            <a:ext cx="1337139" cy="106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eu intense PNG transparents - StickPNG">
            <a:extLst>
              <a:ext uri="{FF2B5EF4-FFF2-40B4-BE49-F238E27FC236}">
                <a16:creationId xmlns:a16="http://schemas.microsoft.com/office/drawing/2014/main" id="{14EB05FE-394B-4815-8177-3DE1442A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051" y="4647238"/>
            <a:ext cx="1649800" cy="176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DCE6E6F4-3344-4BBF-97AC-865B7D39D14F}"/>
              </a:ext>
            </a:extLst>
          </p:cNvPr>
          <p:cNvGrpSpPr/>
          <p:nvPr/>
        </p:nvGrpSpPr>
        <p:grpSpPr>
          <a:xfrm>
            <a:off x="1235409" y="4426767"/>
            <a:ext cx="3567902" cy="2338269"/>
            <a:chOff x="8566338" y="4436586"/>
            <a:chExt cx="3567902" cy="2338269"/>
          </a:xfrm>
        </p:grpSpPr>
        <p:sp>
          <p:nvSpPr>
            <p:cNvPr id="32" name="Flèche : bas 31">
              <a:extLst>
                <a:ext uri="{FF2B5EF4-FFF2-40B4-BE49-F238E27FC236}">
                  <a16:creationId xmlns:a16="http://schemas.microsoft.com/office/drawing/2014/main" id="{C1564A79-E9F6-4647-A437-9037432E4FE2}"/>
                </a:ext>
              </a:extLst>
            </p:cNvPr>
            <p:cNvSpPr/>
            <p:nvPr/>
          </p:nvSpPr>
          <p:spPr>
            <a:xfrm>
              <a:off x="10176177" y="4436586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3" name="Flèche : bas 32">
              <a:extLst>
                <a:ext uri="{FF2B5EF4-FFF2-40B4-BE49-F238E27FC236}">
                  <a16:creationId xmlns:a16="http://schemas.microsoft.com/office/drawing/2014/main" id="{7E828EAE-047C-497F-8758-6E0072445850}"/>
                </a:ext>
              </a:extLst>
            </p:cNvPr>
            <p:cNvSpPr/>
            <p:nvPr/>
          </p:nvSpPr>
          <p:spPr>
            <a:xfrm rot="10800000">
              <a:off x="10171157" y="6418322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4" name="Flèche : bas 33">
              <a:extLst>
                <a:ext uri="{FF2B5EF4-FFF2-40B4-BE49-F238E27FC236}">
                  <a16:creationId xmlns:a16="http://schemas.microsoft.com/office/drawing/2014/main" id="{9E686D91-B83B-4FB1-8DBB-1366B2F062C6}"/>
                </a:ext>
              </a:extLst>
            </p:cNvPr>
            <p:cNvSpPr/>
            <p:nvPr/>
          </p:nvSpPr>
          <p:spPr>
            <a:xfrm rot="16200000">
              <a:off x="8617113" y="5489666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5" name="Flèche : bas 34">
              <a:extLst>
                <a:ext uri="{FF2B5EF4-FFF2-40B4-BE49-F238E27FC236}">
                  <a16:creationId xmlns:a16="http://schemas.microsoft.com/office/drawing/2014/main" id="{EEC550EA-861D-445F-BAC8-EEB78BC99E59}"/>
                </a:ext>
              </a:extLst>
            </p:cNvPr>
            <p:cNvSpPr/>
            <p:nvPr/>
          </p:nvSpPr>
          <p:spPr>
            <a:xfrm rot="5400000">
              <a:off x="11828482" y="5517001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6AD1710-5B21-45E4-B49E-5212E5ABEF65}"/>
              </a:ext>
            </a:extLst>
          </p:cNvPr>
          <p:cNvGrpSpPr/>
          <p:nvPr/>
        </p:nvGrpSpPr>
        <p:grpSpPr>
          <a:xfrm>
            <a:off x="7475632" y="4371494"/>
            <a:ext cx="3234526" cy="2486506"/>
            <a:chOff x="7475632" y="4371494"/>
            <a:chExt cx="3234526" cy="2486506"/>
          </a:xfrm>
        </p:grpSpPr>
        <p:sp>
          <p:nvSpPr>
            <p:cNvPr id="26" name="Flèche : bas 25">
              <a:extLst>
                <a:ext uri="{FF2B5EF4-FFF2-40B4-BE49-F238E27FC236}">
                  <a16:creationId xmlns:a16="http://schemas.microsoft.com/office/drawing/2014/main" id="{021E2568-5F9D-4BF3-8BA8-2A2919897BFD}"/>
                </a:ext>
              </a:extLst>
            </p:cNvPr>
            <p:cNvSpPr/>
            <p:nvPr/>
          </p:nvSpPr>
          <p:spPr>
            <a:xfrm rot="16200000">
              <a:off x="10297258" y="5463768"/>
              <a:ext cx="344334" cy="481466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6" name="Flèche : bas 35">
              <a:extLst>
                <a:ext uri="{FF2B5EF4-FFF2-40B4-BE49-F238E27FC236}">
                  <a16:creationId xmlns:a16="http://schemas.microsoft.com/office/drawing/2014/main" id="{D84018CB-1FCE-44BC-BE37-C2A53DF17D44}"/>
                </a:ext>
              </a:extLst>
            </p:cNvPr>
            <p:cNvSpPr/>
            <p:nvPr/>
          </p:nvSpPr>
          <p:spPr>
            <a:xfrm rot="10800000">
              <a:off x="8837365" y="4371494"/>
              <a:ext cx="344334" cy="481466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7" name="Flèche : bas 36">
              <a:extLst>
                <a:ext uri="{FF2B5EF4-FFF2-40B4-BE49-F238E27FC236}">
                  <a16:creationId xmlns:a16="http://schemas.microsoft.com/office/drawing/2014/main" id="{2E7A6B6D-17AF-405C-8FE2-459200EF25E6}"/>
                </a:ext>
              </a:extLst>
            </p:cNvPr>
            <p:cNvSpPr/>
            <p:nvPr/>
          </p:nvSpPr>
          <p:spPr>
            <a:xfrm rot="5400000">
              <a:off x="7544198" y="5444715"/>
              <a:ext cx="344334" cy="481466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8" name="Flèche : bas 37">
              <a:extLst>
                <a:ext uri="{FF2B5EF4-FFF2-40B4-BE49-F238E27FC236}">
                  <a16:creationId xmlns:a16="http://schemas.microsoft.com/office/drawing/2014/main" id="{D6F1D411-DACA-47B6-9F41-7046F6570500}"/>
                </a:ext>
              </a:extLst>
            </p:cNvPr>
            <p:cNvSpPr/>
            <p:nvPr/>
          </p:nvSpPr>
          <p:spPr>
            <a:xfrm>
              <a:off x="8837365" y="6376534"/>
              <a:ext cx="344334" cy="481466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702188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  <p:bldP spid="21" grpId="0" build="p"/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6E5F0-C08F-44B0-8F25-81D5E219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Type de systèmes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6910520-B151-4E87-AC56-44348D7F8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859" y="2140288"/>
            <a:ext cx="3070034" cy="576262"/>
          </a:xfrm>
        </p:spPr>
        <p:txBody>
          <a:bodyPr anchor="ctr"/>
          <a:lstStyle/>
          <a:p>
            <a:pPr algn="ctr"/>
            <a:r>
              <a:rPr lang="fr-CA" sz="2800" b="1" u="sng" dirty="0"/>
              <a:t>Système ouvert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455B2B6-BEFD-4B71-BE1E-ABBA8241FEF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82734" y="3022673"/>
            <a:ext cx="3560587" cy="1118778"/>
          </a:xfrm>
        </p:spPr>
        <p:txBody>
          <a:bodyPr>
            <a:normAutofit/>
          </a:bodyPr>
          <a:lstStyle/>
          <a:p>
            <a:r>
              <a:rPr lang="fr-CA" sz="1800" dirty="0"/>
              <a:t>Dans un système ouvert, il peut y avoir un échange de matière et d’énergie avec le milieu environnant.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5F3934A-CFFC-4546-9E99-EBD14539B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1774" y="2140288"/>
            <a:ext cx="3063240" cy="576262"/>
          </a:xfrm>
        </p:spPr>
        <p:txBody>
          <a:bodyPr anchor="ctr"/>
          <a:lstStyle/>
          <a:p>
            <a:pPr algn="ctr"/>
            <a:r>
              <a:rPr lang="fr-CA" sz="2800" b="1" u="sng" dirty="0"/>
              <a:t>Système fermé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C7B6C0B-F6A4-485F-8A6E-4C7757A8033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250718" y="3022673"/>
            <a:ext cx="3576393" cy="1118778"/>
          </a:xfrm>
        </p:spPr>
        <p:txBody>
          <a:bodyPr>
            <a:noAutofit/>
          </a:bodyPr>
          <a:lstStyle/>
          <a:p>
            <a:r>
              <a:rPr lang="fr-CA" sz="1800" dirty="0"/>
              <a:t>Dans un système fermé, il peut y avoir un échange d’énergie avec le milieu environnant, mais pas d’échange de matière.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22B096-D7AD-40EA-A702-CF41A149DA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0771" y="2140288"/>
            <a:ext cx="3070025" cy="576262"/>
          </a:xfrm>
        </p:spPr>
        <p:txBody>
          <a:bodyPr anchor="ctr"/>
          <a:lstStyle/>
          <a:p>
            <a:pPr algn="ctr"/>
            <a:r>
              <a:rPr lang="fr-CA" sz="2800" b="1" u="sng" dirty="0"/>
              <a:t>Système isolé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DA191F96-F4DF-4A22-B7AA-65BF0B249DA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455972" y="3022673"/>
            <a:ext cx="3584315" cy="1118778"/>
          </a:xfrm>
        </p:spPr>
        <p:txBody>
          <a:bodyPr>
            <a:normAutofit/>
          </a:bodyPr>
          <a:lstStyle/>
          <a:p>
            <a:r>
              <a:rPr lang="fr-CA" sz="1800" dirty="0"/>
              <a:t>Dans un système isolé, il ne peut, théoriquement, y avoir aucun échange avec le milieu environnant.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9B09B5A-42BB-4270-9A9E-BBAF71C8C31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72709" y="609599"/>
            <a:ext cx="1619291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 dirty="0">
                <a:solidFill>
                  <a:schemeClr val="bg1"/>
                </a:solidFill>
              </a:rPr>
              <a:t>Chapitre 5</a:t>
            </a:r>
          </a:p>
          <a:p>
            <a:pPr algn="ctr"/>
            <a:r>
              <a:rPr lang="fr-CA" sz="1800" b="1" dirty="0">
                <a:solidFill>
                  <a:schemeClr val="bg1"/>
                </a:solidFill>
              </a:rPr>
              <a:t>p.204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D8F447F-8CF0-4E3D-8D52-41B5CA253FA0}"/>
              </a:ext>
            </a:extLst>
          </p:cNvPr>
          <p:cNvCxnSpPr/>
          <p:nvPr/>
        </p:nvCxnSpPr>
        <p:spPr>
          <a:xfrm>
            <a:off x="3962400" y="1990722"/>
            <a:ext cx="0" cy="48672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D24410A-EA4F-408F-840B-4E0F42F79425}"/>
              </a:ext>
            </a:extLst>
          </p:cNvPr>
          <p:cNvCxnSpPr/>
          <p:nvPr/>
        </p:nvCxnSpPr>
        <p:spPr>
          <a:xfrm>
            <a:off x="8143875" y="1990722"/>
            <a:ext cx="0" cy="48672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A19C760B-F68D-459B-976A-D7E8F9C4E8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2832" y="4549245"/>
            <a:ext cx="3050195" cy="4745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8DFD957-7EC1-4D6D-A9CD-034B0A6A991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32322" y="4538513"/>
            <a:ext cx="3047793" cy="1959718"/>
            <a:chOff x="370428" y="4389121"/>
            <a:chExt cx="3254855" cy="1959718"/>
          </a:xfrm>
        </p:grpSpPr>
        <p:sp>
          <p:nvSpPr>
            <p:cNvPr id="18" name="Cylindre 17">
              <a:extLst>
                <a:ext uri="{FF2B5EF4-FFF2-40B4-BE49-F238E27FC236}">
                  <a16:creationId xmlns:a16="http://schemas.microsoft.com/office/drawing/2014/main" id="{B02B3BC1-31A2-4A57-8746-295DCA4170F6}"/>
                </a:ext>
              </a:extLst>
            </p:cNvPr>
            <p:cNvSpPr/>
            <p:nvPr/>
          </p:nvSpPr>
          <p:spPr>
            <a:xfrm>
              <a:off x="370428" y="4389121"/>
              <a:ext cx="3254855" cy="1959718"/>
            </a:xfrm>
            <a:prstGeom prst="ca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4E5560F7-5A74-40DC-B7DC-94CBF9918450}"/>
                </a:ext>
              </a:extLst>
            </p:cNvPr>
            <p:cNvSpPr/>
            <p:nvPr/>
          </p:nvSpPr>
          <p:spPr>
            <a:xfrm>
              <a:off x="404951" y="5872176"/>
              <a:ext cx="3196581" cy="47559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pic>
        <p:nvPicPr>
          <p:cNvPr id="20" name="Picture 2" descr="Isolated Transparent Circle - Free image on Pixabay">
            <a:extLst>
              <a:ext uri="{FF2B5EF4-FFF2-40B4-BE49-F238E27FC236}">
                <a16:creationId xmlns:a16="http://schemas.microsoft.com/office/drawing/2014/main" id="{BB1A82BB-B8F4-4CF8-ABFA-D72DA4CB7B1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98" y="5769934"/>
            <a:ext cx="271280" cy="23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solated Transparent Circle - Free image on Pixabay">
            <a:extLst>
              <a:ext uri="{FF2B5EF4-FFF2-40B4-BE49-F238E27FC236}">
                <a16:creationId xmlns:a16="http://schemas.microsoft.com/office/drawing/2014/main" id="{B10446D9-4E71-4652-BE5E-CC7ACE0FAEE0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91" y="5404102"/>
            <a:ext cx="271280" cy="23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Isolated Transparent Circle - Free image on Pixabay">
            <a:extLst>
              <a:ext uri="{FF2B5EF4-FFF2-40B4-BE49-F238E27FC236}">
                <a16:creationId xmlns:a16="http://schemas.microsoft.com/office/drawing/2014/main" id="{40F698DF-A02F-458D-869E-C01629753543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4" y="5294971"/>
            <a:ext cx="271280" cy="23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solated Transparent Circle - Free image on Pixabay">
            <a:extLst>
              <a:ext uri="{FF2B5EF4-FFF2-40B4-BE49-F238E27FC236}">
                <a16:creationId xmlns:a16="http://schemas.microsoft.com/office/drawing/2014/main" id="{2DB92C25-4E3A-4BF7-A24A-D9DB32BFDE5E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38" y="5169752"/>
            <a:ext cx="271280" cy="23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0C4C7316-8D7D-42FF-913A-3555E280051C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35866" y="4534323"/>
            <a:ext cx="3047793" cy="1959718"/>
            <a:chOff x="370428" y="4389121"/>
            <a:chExt cx="3254855" cy="1959718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44" name="Cylindre 43">
              <a:extLst>
                <a:ext uri="{FF2B5EF4-FFF2-40B4-BE49-F238E27FC236}">
                  <a16:creationId xmlns:a16="http://schemas.microsoft.com/office/drawing/2014/main" id="{BF6511A9-4BEA-4E69-A53F-4F3D93D1B8E1}"/>
                </a:ext>
              </a:extLst>
            </p:cNvPr>
            <p:cNvSpPr/>
            <p:nvPr/>
          </p:nvSpPr>
          <p:spPr>
            <a:xfrm>
              <a:off x="370428" y="4389121"/>
              <a:ext cx="3254855" cy="1959718"/>
            </a:xfrm>
            <a:prstGeom prst="ca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14C7E8EC-A763-47BF-A0D3-B5B23CD615D5}"/>
                </a:ext>
              </a:extLst>
            </p:cNvPr>
            <p:cNvSpPr/>
            <p:nvPr/>
          </p:nvSpPr>
          <p:spPr>
            <a:xfrm>
              <a:off x="404951" y="5872176"/>
              <a:ext cx="3196581" cy="47559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pic>
        <p:nvPicPr>
          <p:cNvPr id="22" name="Picture 2" descr="Isolated Transparent Circle - Free image on Pixabay">
            <a:extLst>
              <a:ext uri="{FF2B5EF4-FFF2-40B4-BE49-F238E27FC236}">
                <a16:creationId xmlns:a16="http://schemas.microsoft.com/office/drawing/2014/main" id="{D89A3A58-AF0A-4746-8E76-1178D9DF00C0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2" y="5932293"/>
            <a:ext cx="271280" cy="23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solated Transparent Circle - Free image on Pixabay">
            <a:extLst>
              <a:ext uri="{FF2B5EF4-FFF2-40B4-BE49-F238E27FC236}">
                <a16:creationId xmlns:a16="http://schemas.microsoft.com/office/drawing/2014/main" id="{B629CD38-7A04-4CA2-8AD1-E011F3576139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98" y="5769934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solated Transparent Circle - Free image on Pixabay">
            <a:extLst>
              <a:ext uri="{FF2B5EF4-FFF2-40B4-BE49-F238E27FC236}">
                <a16:creationId xmlns:a16="http://schemas.microsoft.com/office/drawing/2014/main" id="{C573BFDC-1618-4FA0-BFD0-759C2CBB1C34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91" y="5404102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solated Transparent Circle - Free image on Pixabay">
            <a:extLst>
              <a:ext uri="{FF2B5EF4-FFF2-40B4-BE49-F238E27FC236}">
                <a16:creationId xmlns:a16="http://schemas.microsoft.com/office/drawing/2014/main" id="{D65D0F59-E32B-4359-8FC9-ECBE610C2167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4" y="5294971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solated Transparent Circle - Free image on Pixabay">
            <a:extLst>
              <a:ext uri="{FF2B5EF4-FFF2-40B4-BE49-F238E27FC236}">
                <a16:creationId xmlns:a16="http://schemas.microsoft.com/office/drawing/2014/main" id="{A2A83E2D-C8A9-468B-9DA1-4C28E3C6761D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38" y="5169752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solated Transparent Circle - Free image on Pixabay">
            <a:extLst>
              <a:ext uri="{FF2B5EF4-FFF2-40B4-BE49-F238E27FC236}">
                <a16:creationId xmlns:a16="http://schemas.microsoft.com/office/drawing/2014/main" id="{C09CF801-7CBB-4B80-8F3E-07B7B4AEEDB3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2" y="5932293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Ellipse 53">
            <a:extLst>
              <a:ext uri="{FF2B5EF4-FFF2-40B4-BE49-F238E27FC236}">
                <a16:creationId xmlns:a16="http://schemas.microsoft.com/office/drawing/2014/main" id="{6BA844ED-6586-4548-B490-10835847D9E3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556708" y="4564167"/>
            <a:ext cx="3050195" cy="4745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C384DC6A-CD59-4C74-A1B6-01CCD22855B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4566198" y="4553435"/>
            <a:ext cx="3047793" cy="1959718"/>
            <a:chOff x="370428" y="4389121"/>
            <a:chExt cx="3254855" cy="1959718"/>
          </a:xfrm>
        </p:grpSpPr>
        <p:sp>
          <p:nvSpPr>
            <p:cNvPr id="56" name="Cylindre 55">
              <a:extLst>
                <a:ext uri="{FF2B5EF4-FFF2-40B4-BE49-F238E27FC236}">
                  <a16:creationId xmlns:a16="http://schemas.microsoft.com/office/drawing/2014/main" id="{8D8D66C7-0FFB-4C80-98E8-F01C2BD4803D}"/>
                </a:ext>
              </a:extLst>
            </p:cNvPr>
            <p:cNvSpPr/>
            <p:nvPr/>
          </p:nvSpPr>
          <p:spPr>
            <a:xfrm>
              <a:off x="370428" y="4389121"/>
              <a:ext cx="3254855" cy="1959718"/>
            </a:xfrm>
            <a:prstGeom prst="ca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46031552-E1D2-4331-8C8D-684391F9D103}"/>
                </a:ext>
              </a:extLst>
            </p:cNvPr>
            <p:cNvSpPr/>
            <p:nvPr/>
          </p:nvSpPr>
          <p:spPr>
            <a:xfrm>
              <a:off x="404951" y="5872176"/>
              <a:ext cx="3196581" cy="47559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pic>
        <p:nvPicPr>
          <p:cNvPr id="58" name="Picture 2" descr="Isolated Transparent Circle - Free image on Pixabay">
            <a:extLst>
              <a:ext uri="{FF2B5EF4-FFF2-40B4-BE49-F238E27FC236}">
                <a16:creationId xmlns:a16="http://schemas.microsoft.com/office/drawing/2014/main" id="{A5E3ADCE-6E16-4D17-9303-D2CF52721D24}"/>
              </a:ext>
            </a:extLst>
          </p:cNvPr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74" y="5784856"/>
            <a:ext cx="271280" cy="23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Isolated Transparent Circle - Free image on Pixabay">
            <a:extLst>
              <a:ext uri="{FF2B5EF4-FFF2-40B4-BE49-F238E27FC236}">
                <a16:creationId xmlns:a16="http://schemas.microsoft.com/office/drawing/2014/main" id="{0C8808C8-58F6-490B-9D56-064A8CAA7E63}"/>
              </a:ext>
            </a:extLst>
          </p:cNvPr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67" y="5419024"/>
            <a:ext cx="271280" cy="23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Isolated Transparent Circle - Free image on Pixabay">
            <a:extLst>
              <a:ext uri="{FF2B5EF4-FFF2-40B4-BE49-F238E27FC236}">
                <a16:creationId xmlns:a16="http://schemas.microsoft.com/office/drawing/2014/main" id="{9CF71DF8-8359-4D31-947F-EBA18DCD7BD2}"/>
              </a:ext>
            </a:extLst>
          </p:cNvPr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090" y="5309893"/>
            <a:ext cx="271280" cy="23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Isolated Transparent Circle - Free image on Pixabay">
            <a:extLst>
              <a:ext uri="{FF2B5EF4-FFF2-40B4-BE49-F238E27FC236}">
                <a16:creationId xmlns:a16="http://schemas.microsoft.com/office/drawing/2014/main" id="{404D1220-3330-4DE5-ACAB-6F145200F0DA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314" y="5184674"/>
            <a:ext cx="271280" cy="23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id="{C3E4191C-CD04-40D7-A718-543EC1EA0425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4569742" y="4549245"/>
            <a:ext cx="3047793" cy="1959718"/>
            <a:chOff x="370428" y="4389121"/>
            <a:chExt cx="3254855" cy="1959718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63" name="Cylindre 62">
              <a:extLst>
                <a:ext uri="{FF2B5EF4-FFF2-40B4-BE49-F238E27FC236}">
                  <a16:creationId xmlns:a16="http://schemas.microsoft.com/office/drawing/2014/main" id="{0D5D7568-1B53-4E0B-9D0A-6D2EDA4A8576}"/>
                </a:ext>
              </a:extLst>
            </p:cNvPr>
            <p:cNvSpPr/>
            <p:nvPr/>
          </p:nvSpPr>
          <p:spPr>
            <a:xfrm>
              <a:off x="370428" y="4389121"/>
              <a:ext cx="3254855" cy="1959718"/>
            </a:xfrm>
            <a:prstGeom prst="ca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F74EA550-2AF8-48B0-8D79-FEF0B5E055A2}"/>
                </a:ext>
              </a:extLst>
            </p:cNvPr>
            <p:cNvSpPr/>
            <p:nvPr/>
          </p:nvSpPr>
          <p:spPr>
            <a:xfrm>
              <a:off x="404951" y="5872176"/>
              <a:ext cx="3196581" cy="47559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pic>
        <p:nvPicPr>
          <p:cNvPr id="65" name="Picture 2" descr="Isolated Transparent Circle - Free image on Pixabay">
            <a:extLst>
              <a:ext uri="{FF2B5EF4-FFF2-40B4-BE49-F238E27FC236}">
                <a16:creationId xmlns:a16="http://schemas.microsoft.com/office/drawing/2014/main" id="{45197690-002A-47B0-A637-0BD97B527286}"/>
              </a:ext>
            </a:extLst>
          </p:cNvPr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08" y="5947215"/>
            <a:ext cx="271280" cy="23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Isolated Transparent Circle - Free image on Pixabay">
            <a:extLst>
              <a:ext uri="{FF2B5EF4-FFF2-40B4-BE49-F238E27FC236}">
                <a16:creationId xmlns:a16="http://schemas.microsoft.com/office/drawing/2014/main" id="{8628F4A7-4DAD-4D00-B84C-BD492B5D12BB}"/>
              </a:ext>
            </a:extLst>
          </p:cNvPr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74" y="5784856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Isolated Transparent Circle - Free image on Pixabay">
            <a:extLst>
              <a:ext uri="{FF2B5EF4-FFF2-40B4-BE49-F238E27FC236}">
                <a16:creationId xmlns:a16="http://schemas.microsoft.com/office/drawing/2014/main" id="{5B25114E-C6C6-48E9-ADC1-4C4C5E9B0F03}"/>
              </a:ext>
            </a:extLst>
          </p:cNvPr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67" y="5419024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Isolated Transparent Circle - Free image on Pixabay">
            <a:extLst>
              <a:ext uri="{FF2B5EF4-FFF2-40B4-BE49-F238E27FC236}">
                <a16:creationId xmlns:a16="http://schemas.microsoft.com/office/drawing/2014/main" id="{B3B60600-1980-4CB7-A1C2-332F87E5AC19}"/>
              </a:ext>
            </a:extLst>
          </p:cNvPr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090" y="5309893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Isolated Transparent Circle - Free image on Pixabay">
            <a:extLst>
              <a:ext uri="{FF2B5EF4-FFF2-40B4-BE49-F238E27FC236}">
                <a16:creationId xmlns:a16="http://schemas.microsoft.com/office/drawing/2014/main" id="{A6DA4A21-BD82-47E8-AA7D-155C04A1A814}"/>
              </a:ext>
            </a:extLst>
          </p:cNvPr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314" y="5184674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Isolated Transparent Circle - Free image on Pixabay">
            <a:extLst>
              <a:ext uri="{FF2B5EF4-FFF2-40B4-BE49-F238E27FC236}">
                <a16:creationId xmlns:a16="http://schemas.microsoft.com/office/drawing/2014/main" id="{F212702B-2B3D-4B72-A4E9-9C61321917DC}"/>
              </a:ext>
            </a:extLst>
          </p:cNvPr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08" y="5947215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Isolated Transparent Circle - Free image on Pixabay">
            <a:extLst>
              <a:ext uri="{FF2B5EF4-FFF2-40B4-BE49-F238E27FC236}">
                <a16:creationId xmlns:a16="http://schemas.microsoft.com/office/drawing/2014/main" id="{473F0047-2A9D-4C71-B5FC-36AFD6AE9087}"/>
              </a:ext>
            </a:extLst>
          </p:cNvPr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98" y="5770759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Isolated Transparent Circle - Free image on Pixabay">
            <a:extLst>
              <a:ext uri="{FF2B5EF4-FFF2-40B4-BE49-F238E27FC236}">
                <a16:creationId xmlns:a16="http://schemas.microsoft.com/office/drawing/2014/main" id="{863C2444-0ED8-49D4-9338-D71B1080EB61}"/>
              </a:ext>
            </a:extLst>
          </p:cNvPr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91" y="5404927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Isolated Transparent Circle - Free image on Pixabay">
            <a:extLst>
              <a:ext uri="{FF2B5EF4-FFF2-40B4-BE49-F238E27FC236}">
                <a16:creationId xmlns:a16="http://schemas.microsoft.com/office/drawing/2014/main" id="{A1FC0778-EE19-48A1-88D4-0DAC0E35A6A4}"/>
              </a:ext>
            </a:extLst>
          </p:cNvPr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4" y="5295796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Isolated Transparent Circle - Free image on Pixabay">
            <a:extLst>
              <a:ext uri="{FF2B5EF4-FFF2-40B4-BE49-F238E27FC236}">
                <a16:creationId xmlns:a16="http://schemas.microsoft.com/office/drawing/2014/main" id="{6995A66A-5FD2-4C6C-9929-EFD248BE7CB1}"/>
              </a:ext>
            </a:extLst>
          </p:cNvPr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38" y="5170577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Isolated Transparent Circle - Free image on Pixabay">
            <a:extLst>
              <a:ext uri="{FF2B5EF4-FFF2-40B4-BE49-F238E27FC236}">
                <a16:creationId xmlns:a16="http://schemas.microsoft.com/office/drawing/2014/main" id="{A42F9050-C967-453F-98AB-88CF090C0151}"/>
              </a:ext>
            </a:extLst>
          </p:cNvPr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2" y="5933118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858090-7C08-4658-AAEE-354AE333A1A3}"/>
              </a:ext>
            </a:extLst>
          </p:cNvPr>
          <p:cNvSpPr/>
          <p:nvPr/>
        </p:nvSpPr>
        <p:spPr>
          <a:xfrm>
            <a:off x="0" y="1990722"/>
            <a:ext cx="3955312" cy="4867277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7216A45-63E3-4D84-BA43-822B8A22A40F}"/>
              </a:ext>
            </a:extLst>
          </p:cNvPr>
          <p:cNvSpPr/>
          <p:nvPr/>
        </p:nvSpPr>
        <p:spPr>
          <a:xfrm>
            <a:off x="3974890" y="1990723"/>
            <a:ext cx="4168983" cy="4867276"/>
          </a:xfrm>
          <a:prstGeom prst="rect">
            <a:avLst/>
          </a:prstGeom>
          <a:solidFill>
            <a:schemeClr val="accent3">
              <a:alpha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C44E9796-FE4A-4B60-813E-1148C6D57A14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8776339" y="4348867"/>
            <a:ext cx="3050195" cy="4745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279C87FA-DDE9-4459-90BB-DE95807F3E13}"/>
              </a:ext>
            </a:extLst>
          </p:cNvPr>
          <p:cNvGrpSpPr/>
          <p:nvPr>
            <p:custDataLst>
              <p:tags r:id="rId34"/>
            </p:custDataLst>
          </p:nvPr>
        </p:nvGrpSpPr>
        <p:grpSpPr>
          <a:xfrm>
            <a:off x="8778741" y="4353879"/>
            <a:ext cx="3047793" cy="1959718"/>
            <a:chOff x="370428" y="4389121"/>
            <a:chExt cx="3254855" cy="1959718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13" name="Cylindre 112">
              <a:extLst>
                <a:ext uri="{FF2B5EF4-FFF2-40B4-BE49-F238E27FC236}">
                  <a16:creationId xmlns:a16="http://schemas.microsoft.com/office/drawing/2014/main" id="{CB2CCF67-B017-4479-849B-34B234960A93}"/>
                </a:ext>
              </a:extLst>
            </p:cNvPr>
            <p:cNvSpPr/>
            <p:nvPr/>
          </p:nvSpPr>
          <p:spPr>
            <a:xfrm>
              <a:off x="370428" y="4389121"/>
              <a:ext cx="3254855" cy="1959718"/>
            </a:xfrm>
            <a:prstGeom prst="ca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02E61BE5-FF27-46C9-85B9-09328CE3EDEA}"/>
                </a:ext>
              </a:extLst>
            </p:cNvPr>
            <p:cNvSpPr/>
            <p:nvPr/>
          </p:nvSpPr>
          <p:spPr>
            <a:xfrm>
              <a:off x="404951" y="5872176"/>
              <a:ext cx="3196581" cy="4755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0E57C0E8-063C-4617-8FCC-3F21AAF5611C}"/>
              </a:ext>
            </a:extLst>
          </p:cNvPr>
          <p:cNvGrpSpPr/>
          <p:nvPr>
            <p:custDataLst>
              <p:tags r:id="rId35"/>
            </p:custDataLst>
          </p:nvPr>
        </p:nvGrpSpPr>
        <p:grpSpPr>
          <a:xfrm>
            <a:off x="8555212" y="4181411"/>
            <a:ext cx="3478758" cy="2676589"/>
            <a:chOff x="370428" y="4389121"/>
            <a:chExt cx="3254855" cy="1959718"/>
          </a:xfrm>
          <a:effectLst/>
        </p:grpSpPr>
        <p:sp>
          <p:nvSpPr>
            <p:cNvPr id="125" name="Cylindre 124">
              <a:extLst>
                <a:ext uri="{FF2B5EF4-FFF2-40B4-BE49-F238E27FC236}">
                  <a16:creationId xmlns:a16="http://schemas.microsoft.com/office/drawing/2014/main" id="{7D7C13B4-04B3-464E-A940-BCA960AE3FA3}"/>
                </a:ext>
              </a:extLst>
            </p:cNvPr>
            <p:cNvSpPr/>
            <p:nvPr/>
          </p:nvSpPr>
          <p:spPr>
            <a:xfrm>
              <a:off x="370428" y="4389121"/>
              <a:ext cx="3254855" cy="1959718"/>
            </a:xfrm>
            <a:prstGeom prst="ca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C3A63A52-54DD-4F44-8445-4728ED48AD00}"/>
                </a:ext>
              </a:extLst>
            </p:cNvPr>
            <p:cNvSpPr/>
            <p:nvPr/>
          </p:nvSpPr>
          <p:spPr>
            <a:xfrm>
              <a:off x="404951" y="5872176"/>
              <a:ext cx="3196581" cy="47559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F243C12D-E0D2-4A2F-A33A-E20BB7E6259F}"/>
              </a:ext>
            </a:extLst>
          </p:cNvPr>
          <p:cNvGrpSpPr/>
          <p:nvPr>
            <p:custDataLst>
              <p:tags r:id="rId36"/>
            </p:custDataLst>
          </p:nvPr>
        </p:nvGrpSpPr>
        <p:grpSpPr>
          <a:xfrm>
            <a:off x="8778741" y="4350099"/>
            <a:ext cx="3047793" cy="1959718"/>
            <a:chOff x="370428" y="4389121"/>
            <a:chExt cx="3254855" cy="1959718"/>
          </a:xfrm>
        </p:grpSpPr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BAECB785-B803-4ECC-8295-16526B544767}"/>
                </a:ext>
              </a:extLst>
            </p:cNvPr>
            <p:cNvSpPr/>
            <p:nvPr/>
          </p:nvSpPr>
          <p:spPr>
            <a:xfrm>
              <a:off x="404951" y="5872176"/>
              <a:ext cx="3196581" cy="47559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06" name="Cylindre 105">
              <a:extLst>
                <a:ext uri="{FF2B5EF4-FFF2-40B4-BE49-F238E27FC236}">
                  <a16:creationId xmlns:a16="http://schemas.microsoft.com/office/drawing/2014/main" id="{FE0D8B04-3F78-49E7-B570-C646B0CA8555}"/>
                </a:ext>
              </a:extLst>
            </p:cNvPr>
            <p:cNvSpPr/>
            <p:nvPr/>
          </p:nvSpPr>
          <p:spPr>
            <a:xfrm>
              <a:off x="370428" y="4389121"/>
              <a:ext cx="3254855" cy="1959718"/>
            </a:xfrm>
            <a:prstGeom prst="ca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pic>
        <p:nvPicPr>
          <p:cNvPr id="116" name="Picture 2" descr="Isolated Transparent Circle - Free image on Pixabay">
            <a:extLst>
              <a:ext uri="{FF2B5EF4-FFF2-40B4-BE49-F238E27FC236}">
                <a16:creationId xmlns:a16="http://schemas.microsoft.com/office/drawing/2014/main" id="{DF0E8711-A306-45DF-A7AC-9369122E07DA}"/>
              </a:ext>
            </a:extLst>
          </p:cNvPr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148" y="5593729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Isolated Transparent Circle - Free image on Pixabay">
            <a:extLst>
              <a:ext uri="{FF2B5EF4-FFF2-40B4-BE49-F238E27FC236}">
                <a16:creationId xmlns:a16="http://schemas.microsoft.com/office/drawing/2014/main" id="{C872E85D-5D33-4057-95F1-FACB34DE3834}"/>
              </a:ext>
            </a:extLst>
          </p:cNvPr>
          <p:cNvPicPr>
            <a:picLocks noChangeAspect="1" noChangeArrowheads="1"/>
          </p:cNvPicPr>
          <p:nvPr>
            <p:custDataLst>
              <p:tags r:id="rId38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141" y="5227897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Isolated Transparent Circle - Free image on Pixabay">
            <a:extLst>
              <a:ext uri="{FF2B5EF4-FFF2-40B4-BE49-F238E27FC236}">
                <a16:creationId xmlns:a16="http://schemas.microsoft.com/office/drawing/2014/main" id="{516EC19A-A342-4CB0-95CA-36B1D7003F39}"/>
              </a:ext>
            </a:extLst>
          </p:cNvPr>
          <p:cNvPicPr>
            <a:picLocks noChangeAspect="1" noChangeArrowheads="1"/>
          </p:cNvPicPr>
          <p:nvPr>
            <p:custDataLst>
              <p:tags r:id="rId39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564" y="5118766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Isolated Transparent Circle - Free image on Pixabay">
            <a:extLst>
              <a:ext uri="{FF2B5EF4-FFF2-40B4-BE49-F238E27FC236}">
                <a16:creationId xmlns:a16="http://schemas.microsoft.com/office/drawing/2014/main" id="{EBE420F2-C4F8-4AEB-9A97-D29C59FD33B0}"/>
              </a:ext>
            </a:extLst>
          </p:cNvPr>
          <p:cNvPicPr>
            <a:picLocks noChangeAspect="1" noChangeArrowheads="1"/>
          </p:cNvPicPr>
          <p:nvPr>
            <p:custDataLst>
              <p:tags r:id="rId40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788" y="4993547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Isolated Transparent Circle - Free image on Pixabay">
            <a:extLst>
              <a:ext uri="{FF2B5EF4-FFF2-40B4-BE49-F238E27FC236}">
                <a16:creationId xmlns:a16="http://schemas.microsoft.com/office/drawing/2014/main" id="{3A61EAC9-62C5-4C0B-B259-1478D41AB4E4}"/>
              </a:ext>
            </a:extLst>
          </p:cNvPr>
          <p:cNvPicPr>
            <a:picLocks noChangeAspect="1" noChangeArrowheads="1"/>
          </p:cNvPicPr>
          <p:nvPr>
            <p:custDataLst>
              <p:tags r:id="rId41"/>
            </p:custDataLst>
          </p:nvPr>
        </p:nvPicPr>
        <p:blipFill>
          <a:blip r:embed="rId4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182" y="5756088"/>
            <a:ext cx="271280" cy="23561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42F9DAB5-6F27-4F80-AAE9-15F3CA862D9F}"/>
              </a:ext>
            </a:extLst>
          </p:cNvPr>
          <p:cNvSpPr/>
          <p:nvPr/>
        </p:nvSpPr>
        <p:spPr>
          <a:xfrm>
            <a:off x="8161653" y="1989260"/>
            <a:ext cx="4030347" cy="4867276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4DD82F91-5D2D-4911-A277-C0D718FB6C92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8574300" y="4202950"/>
            <a:ext cx="3434285" cy="6205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85919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7 L 0.02084 -0.14838 L 0.04128 0.05833 L 0.07787 -0.14537 L 0.18373 -0.05348 L -0.0651 -0.04514 L -0.00065 -0.0007 Z " pathEditMode="relative" rAng="0" ptsTypes="AAAAA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444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093 L -0.14831 -0.04236 L -0.20651 -0.01759 L 0.04362 0.05255 L -0.20755 0.08774 L -0.05586 0.17477 L 0.00117 -0.0074 L 0.00117 0.00093 Z " pathEditMode="relative" rAng="0" ptsTypes="AAAAAAAA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652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115 L -0.05742 -0.07546 L -0.12018 -0.00208 L -0.07669 0.12824 L 0.12695 0.05162 L 0.07448 -0.07639 L -0.00156 -0.00115 Z " pathEditMode="relative" rAng="0" ptsTypes="AAAAA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70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069 L -0.04479 -0.12569 L -0.04076 0.08311 L 0.05469 -0.0949 L -0.19297 -0.10717 L 0.05404 0.00232 L -0.19297 0.01065 L 0.00117 -0.00069 Z " pathEditMode="relative" rAng="0" ptsTypes="AAAA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206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0.04922 -0.05648 L 0.2155 0.00532 L 0.15847 0.14907 L 0.09453 0.07986 L 0.0306 0.14792 L -0.03502 0.04676 L 0.08867 -0.0162 L -0.00078 0.00232 Z " pathEditMode="relative" rAng="0" ptsTypes="AAAAAAA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7 L 0.02084 -0.14838 L 0.04128 0.05833 L 0.07787 -0.14537 L 0.18373 -0.05348 L -0.0651 -0.04514 L -0.00065 -0.0007 Z " pathEditMode="relative" rAng="0" ptsTypes="AAAAAAA">
                                      <p:cBhvr>
                                        <p:cTn id="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444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093 L -0.14831 -0.04236 L -0.20651 -0.01759 L 0.04362 0.05255 L -0.20755 0.08774 L -0.05586 0.17477 L 0.00117 -0.0074 L 0.00117 0.00093 Z " pathEditMode="relative" rAng="0" ptsTypes="AAAAAAAA">
                                      <p:cBhvr>
                                        <p:cTn id="7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652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115 L -0.05742 -0.07546 L -0.12018 -0.00208 L -0.07669 0.12824 L 0.12695 0.05162 L 0.07435 -0.07639 L -0.00156 -0.00115 Z " pathEditMode="relative" rAng="0" ptsTypes="AAAAAAA">
                                      <p:cBhvr>
                                        <p:cTn id="7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70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069 L -0.04479 -0.12569 L -0.04076 0.08311 L 0.05469 -0.0949 L -0.19297 -0.10717 L 0.05404 0.00232 L -0.19297 0.01065 L 0.00117 -0.00069 Z " pathEditMode="relative" rAng="0" ptsTypes="AAAAAAAA">
                                      <p:cBhvr>
                                        <p:cTn id="7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206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0.04922 -0.05648 L 0.2155 0.00532 L 0.15847 0.14907 L 0.09453 0.07986 L 0.0306 0.14792 L -0.03502 0.04676 L 0.08867 -0.0162 L -0.00078 0.00232 Z " pathEditMode="relative" rAng="0" ptsTypes="AAAAAAAAA">
                                      <p:cBhvr>
                                        <p:cTn id="7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0.00138 L 0.21836 -0.40834 L 0.08724 -0.58982 L -0.10065 -0.41482 L 0.21927 -0.21713 L -0.10065 -0.02292 L -0.0013 0.10902 L -0.0013 0.00138 Z " pathEditMode="relative" ptsTypes="AAAAAAAA">
                                      <p:cBhvr>
                                        <p:cTn id="111" dur="4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7 0.00139 L -0.09206 -0.48032 L 0.0806 -0.3905 L -0.24193 -0.23634 L -0.07578 0.16065 L 0.03711 0.09792 L -0.0017 0.00139 Z " pathEditMode="relative" ptsTypes="AAAAAAA">
                                      <p:cBhvr>
                                        <p:cTn id="113" dur="4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7 -0.00231 L -0.0918 -0.51134 L -0.15052 -0.38611 L 0.16393 -0.2449 L -0.0901 0.10533 L 0.05274 0.12315 L -0.00417 -0.00231 Z " pathEditMode="relative" ptsTypes="AAAAAAA">
                                      <p:cBhvr>
                                        <p:cTn id="115" dur="4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3 -0.00092 L -0.11966 -0.56782 L -0.20091 0.11644 L 0.08828 0.01991 L -0.22617 -0.3655 L -0.03112 0.07292 L 0.05117 0.03612 L -0.0013 -0.00092 Z " pathEditMode="relative" ptsTypes="AAAAAAAA">
                                      <p:cBhvr>
                                        <p:cTn id="117" dur="4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0.00093 L 0.2444 -0.49213 L -0.06107 -0.46342 L 0.16836 0.13426 L -0.02773 0.02824 L -0.00052 0.00093 Z " pathEditMode="relative" ptsTypes="AAAAAA">
                                      <p:cBhvr>
                                        <p:cTn id="119" dur="4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7 L 0.02083 -0.14838 L 0.04127 0.05833 L 0.07786 -0.14537 L 0.18372 -0.05347 L -0.06511 -0.04514 L -0.00065 -0.0007 Z " pathEditMode="relative" rAng="0" ptsTypes="AAAAAAA">
                                      <p:cBhvr>
                                        <p:cTn id="15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4444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092 L -0.14831 -0.04236 L -0.20651 -0.01759 L 0.04362 0.05254 L -0.20755 0.08773 L -0.05586 0.17477 L 0.00117 -0.00741 L 0.00117 0.00092 Z " pathEditMode="relative" rAng="0" ptsTypes="AAAAAAAA">
                                      <p:cBhvr>
                                        <p:cTn id="16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6528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116 L -0.05742 -0.07547 L -0.12018 -0.00209 L -0.07669 0.12824 L 0.12696 0.05162 L 0.07448 -0.07639 L -0.00156 -0.00116 Z " pathEditMode="relative" rAng="0" ptsTypes="AAAAAAA">
                                      <p:cBhvr>
                                        <p:cTn id="16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708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07 L -0.04479 -0.1257 L -0.04075 0.0831 L 0.05469 -0.09491 L -0.19297 -0.10718 L 0.05404 0.00231 L -0.19297 0.01065 L 0.00117 -0.0007 Z " pathEditMode="relative" rAng="0" ptsTypes="AAAAAAAA">
                                      <p:cBhvr>
                                        <p:cTn id="1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2060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1 L 0.04922 -0.05649 L 0.2155 0.00532 L 0.15847 0.14907 L 0.09454 0.07986 L 0.0306 0.14791 L -0.03502 0.04675 L 0.08868 -0.01621 L -0.00078 0.00231 Z " pathEditMode="relative" rAng="0" ptsTypes="AAAAAAAAA">
                                      <p:cBhvr>
                                        <p:cTn id="16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65 -0.0007 L 0.02083 -0.14838 L 0.04127 0.05833 L 0.07786 -0.14537 L 0.18372 -0.05347 L -0.06511 -0.04514 L -0.00065 -0.0007 Z " pathEditMode="relative" rAng="0" ptsTypes="AAAAAAA">
                                      <p:cBhvr>
                                        <p:cTn id="19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4444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17 0.00092 L -0.14831 -0.04236 L -0.20651 -0.01759 L 0.04362 0.05254 L -0.20755 0.08773 L -0.05586 0.17477 L 0.00117 -0.00741 L 0.00117 0.00092 Z " pathEditMode="relative" rAng="0" ptsTypes="AAAAAAAA">
                                      <p:cBhvr>
                                        <p:cTn id="19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6528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56 -0.00116 L -0.05742 -0.07547 L -0.12018 -0.00209 L -0.07669 0.12824 L 0.12696 0.05162 L 0.07435 -0.07639 L -0.00156 -0.00116 Z " pathEditMode="relative" rAng="0" ptsTypes="AAAAAAA">
                                      <p:cBhvr>
                                        <p:cTn id="19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708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17 -0.0007 L -0.04479 -0.1257 L -0.04075 0.0831 L 0.05469 -0.09491 L -0.19297 -0.10718 L 0.05404 0.00231 L -0.19297 0.01065 L 0.00117 -0.0007 Z " pathEditMode="relative" rAng="0" ptsTypes="AAAAAAAA">
                                      <p:cBhvr>
                                        <p:cTn id="19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2060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231 L 0.04922 -0.05649 L 0.2155 0.00532 L 0.15847 0.14907 L 0.09454 0.07986 L 0.0306 0.14791 L -0.03502 0.04675 L 0.08868 -0.01621 L -0.00078 0.00231 Z " pathEditMode="relative" rAng="0" ptsTypes="AAAAAAAAA">
                                      <p:cBhvr>
                                        <p:cTn id="19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5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66 -0.0007 L 0.02083 -0.14838 L 0.04127 0.05833 L 0.07786 -0.14537 L 0.18372 -0.05348 L -0.06511 -0.04514 L -0.00066 -0.0007 Z " pathEditMode="relative" rAng="0" ptsTypes="AAAAAAA">
                                      <p:cBhvr>
                                        <p:cTn id="241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4444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17 0.00093 L -0.14831 -0.04236 L -0.20651 -0.01759 L 0.04362 0.05255 L -0.20755 0.08774 L -0.05586 0.17477 L 0.00117 -0.0074 L 0.00117 0.00093 Z " pathEditMode="relative" rAng="0" ptsTypes="AAAAAAAA">
                                      <p:cBhvr>
                                        <p:cTn id="24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6528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56 -0.00115 L -0.05742 -0.07546 L -0.12018 -0.00208 L -0.07669 0.12824 L 0.12696 0.05162 L 0.07435 -0.07638 L -0.00156 -0.00115 Z " pathEditMode="relative" rAng="0" ptsTypes="AAAAAAA">
                                      <p:cBhvr>
                                        <p:cTn id="24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70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117 -0.00069 L -0.04479 -0.12569 L -0.04075 0.08311 L 0.05469 -0.0949 L -0.19297 -0.10717 L 0.05404 0.00232 L -0.19297 0.01065 L 0.00117 -0.00069 Z " pathEditMode="relative" rAng="0" ptsTypes="AAAAAAAA">
                                      <p:cBhvr>
                                        <p:cTn id="247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2060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0.00232 L 0.04922 -0.05648 L 0.2155 0.00533 L 0.15847 0.14908 L 0.09453 0.07986 L 0.0306 0.14792 L -0.03502 0.04676 L 0.08868 -0.0162 L -0.00078 0.00232 Z " pathEditMode="relative" rAng="0" ptsTypes="AAAAAAAAA">
                                      <p:cBhvr>
                                        <p:cTn id="249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3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build="p"/>
      <p:bldP spid="9" grpId="0" build="p"/>
      <p:bldP spid="12" grpId="0" build="p"/>
      <p:bldP spid="10" grpId="0" build="p"/>
      <p:bldP spid="13" grpId="0" build="p"/>
      <p:bldP spid="14" grpId="0" animBg="1"/>
      <p:bldP spid="14" grpId="1" animBg="1"/>
      <p:bldP spid="54" grpId="0" animBg="1"/>
      <p:bldP spid="3" grpId="0" animBg="1"/>
      <p:bldP spid="103" grpId="0" animBg="1"/>
      <p:bldP spid="104" grpId="0" animBg="1"/>
      <p:bldP spid="128" grpId="0" animBg="1"/>
      <p:bldP spid="1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6E5F0-C08F-44B0-8F25-81D5E219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Exemple: type de systèmes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6910520-B151-4E87-AC56-44348D7F8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859" y="2140288"/>
            <a:ext cx="3070034" cy="576262"/>
          </a:xfrm>
        </p:spPr>
        <p:txBody>
          <a:bodyPr anchor="ctr"/>
          <a:lstStyle/>
          <a:p>
            <a:pPr algn="ctr"/>
            <a:r>
              <a:rPr lang="fr-CA" sz="2800" b="1" u="sng" dirty="0"/>
              <a:t>Système ouvert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455B2B6-BEFD-4B71-BE1E-ABBA8241FEF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82734" y="3022673"/>
            <a:ext cx="3560587" cy="1118778"/>
          </a:xfrm>
        </p:spPr>
        <p:txBody>
          <a:bodyPr>
            <a:normAutofit/>
          </a:bodyPr>
          <a:lstStyle/>
          <a:p>
            <a:r>
              <a:rPr lang="fr-CA" sz="1800" dirty="0"/>
              <a:t>Dans un système ouvert, il peut y avoir un échange de matière et d’énergie avec le milieu environnant.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5F3934A-CFFC-4546-9E99-EBD14539B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1774" y="2140288"/>
            <a:ext cx="3063240" cy="576262"/>
          </a:xfrm>
        </p:spPr>
        <p:txBody>
          <a:bodyPr anchor="ctr"/>
          <a:lstStyle/>
          <a:p>
            <a:pPr algn="ctr"/>
            <a:r>
              <a:rPr lang="fr-CA" sz="2800" b="1" u="sng" dirty="0"/>
              <a:t>Système fermé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C7B6C0B-F6A4-485F-8A6E-4C7757A8033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250718" y="3022673"/>
            <a:ext cx="3576393" cy="1118778"/>
          </a:xfrm>
        </p:spPr>
        <p:txBody>
          <a:bodyPr>
            <a:noAutofit/>
          </a:bodyPr>
          <a:lstStyle/>
          <a:p>
            <a:r>
              <a:rPr lang="fr-CA" sz="1800" dirty="0"/>
              <a:t>Dans un système fermé, il peut y avoir un échange d’énergie avec le milieu environnant, mais pas d’échange de matière.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22B096-D7AD-40EA-A702-CF41A149DA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0771" y="2140288"/>
            <a:ext cx="3070025" cy="576262"/>
          </a:xfrm>
        </p:spPr>
        <p:txBody>
          <a:bodyPr anchor="ctr"/>
          <a:lstStyle/>
          <a:p>
            <a:pPr algn="ctr"/>
            <a:r>
              <a:rPr lang="fr-CA" sz="2800" b="1" u="sng" dirty="0"/>
              <a:t>Système isolé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DA191F96-F4DF-4A22-B7AA-65BF0B249DA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455972" y="3022673"/>
            <a:ext cx="3584315" cy="1118778"/>
          </a:xfrm>
        </p:spPr>
        <p:txBody>
          <a:bodyPr>
            <a:normAutofit/>
          </a:bodyPr>
          <a:lstStyle/>
          <a:p>
            <a:r>
              <a:rPr lang="fr-CA" sz="1800" dirty="0"/>
              <a:t>Dans un système isolé, il ne peut, théoriquement, y avoir aucun échange avec le milieu environnant.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D8F447F-8CF0-4E3D-8D52-41B5CA253FA0}"/>
              </a:ext>
            </a:extLst>
          </p:cNvPr>
          <p:cNvCxnSpPr/>
          <p:nvPr/>
        </p:nvCxnSpPr>
        <p:spPr>
          <a:xfrm>
            <a:off x="3962400" y="1990722"/>
            <a:ext cx="0" cy="48672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D24410A-EA4F-408F-840B-4E0F42F79425}"/>
              </a:ext>
            </a:extLst>
          </p:cNvPr>
          <p:cNvCxnSpPr/>
          <p:nvPr/>
        </p:nvCxnSpPr>
        <p:spPr>
          <a:xfrm>
            <a:off x="8143875" y="1990722"/>
            <a:ext cx="0" cy="48672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1AC65766-03E4-4281-BF21-84DC40DB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69" y="4582900"/>
            <a:ext cx="3043115" cy="203058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EE631B-3A15-49FA-BFFE-F7BF30FF6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3" y="4582900"/>
            <a:ext cx="2679921" cy="20116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77A1AC-54AD-46AE-9357-4536D8327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825" y="4582900"/>
            <a:ext cx="2016627" cy="2016627"/>
          </a:xfrm>
          <a:prstGeom prst="rect">
            <a:avLst/>
          </a:prstGeom>
        </p:spPr>
      </p:pic>
      <p:sp>
        <p:nvSpPr>
          <p:cNvPr id="73" name="Titre 1">
            <a:extLst>
              <a:ext uri="{FF2B5EF4-FFF2-40B4-BE49-F238E27FC236}">
                <a16:creationId xmlns:a16="http://schemas.microsoft.com/office/drawing/2014/main" id="{33DAC64D-9402-4060-B9F9-2C84D4E38BE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72709" y="609599"/>
            <a:ext cx="1619291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 dirty="0">
                <a:solidFill>
                  <a:schemeClr val="bg1"/>
                </a:solidFill>
              </a:rPr>
              <a:t>Chapitre 5</a:t>
            </a:r>
          </a:p>
          <a:p>
            <a:pPr algn="ctr"/>
            <a:r>
              <a:rPr lang="fr-CA" sz="1800" b="1" dirty="0">
                <a:solidFill>
                  <a:schemeClr val="bg1"/>
                </a:solidFill>
              </a:rPr>
              <a:t>p.204</a:t>
            </a:r>
          </a:p>
        </p:txBody>
      </p:sp>
    </p:spTree>
    <p:extLst>
      <p:ext uri="{BB962C8B-B14F-4D97-AF65-F5344CB8AC3E}">
        <p14:creationId xmlns:p14="http://schemas.microsoft.com/office/powerpoint/2010/main" val="419840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1CFC1BB-C5B3-4479-9752-C53221627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5FB5AC-39B2-4094-B486-0FCD501D5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50CFE4-97B0-48C6-ACD6-9399CBA11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3C6F7F0-46EA-4F8E-A112-1B517C2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91A3CC-CDA1-4C3B-9150-FCFB5373D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9303C6-454B-4804-A5BF-003EC672A7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91" r="9091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06A21BE-F897-40C9-8638-CF8E292ECD9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80322" y="4402667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dirty="0"/>
              <a:t>Devoir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89640A42-7BAE-4CF1-97A6-57385C4E8AD7}"/>
              </a:ext>
            </a:extLst>
          </p:cNvPr>
          <p:cNvSpPr txBox="1">
            <a:spLocks/>
          </p:cNvSpPr>
          <p:nvPr/>
        </p:nvSpPr>
        <p:spPr>
          <a:xfrm>
            <a:off x="9093198" y="4241982"/>
            <a:ext cx="3095626" cy="1660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fr-CA" sz="4000" b="1" dirty="0">
                <a:solidFill>
                  <a:schemeClr val="bg1"/>
                </a:solidFill>
              </a:rPr>
              <a:t>Chapitre 4</a:t>
            </a:r>
          </a:p>
        </p:txBody>
      </p:sp>
    </p:spTree>
    <p:extLst>
      <p:ext uri="{BB962C8B-B14F-4D97-AF65-F5344CB8AC3E}">
        <p14:creationId xmlns:p14="http://schemas.microsoft.com/office/powerpoint/2010/main" val="144084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4EF38-DAD0-471F-BD4A-185E0C5B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Mise à jour de la liste de concepts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F1DEE8-B317-47C8-9F5A-08CEC79DC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7" y="2133600"/>
            <a:ext cx="11742821" cy="4507832"/>
          </a:xfrm>
        </p:spPr>
        <p:txBody>
          <a:bodyPr numCol="3">
            <a:noAutofit/>
          </a:bodyPr>
          <a:lstStyle/>
          <a:p>
            <a:pPr marL="342900" indent="-342900"/>
            <a:r>
              <a:rPr lang="fr-CA" sz="2000" dirty="0"/>
              <a:t>Énergie thermique</a:t>
            </a:r>
            <a:endParaRPr lang="en-US" sz="2000" dirty="0"/>
          </a:p>
          <a:p>
            <a:pPr marL="342900" indent="-342900"/>
            <a:r>
              <a:rPr lang="fr-CA" sz="2000" dirty="0"/>
              <a:t>Chaleur</a:t>
            </a:r>
            <a:endParaRPr lang="en-US" sz="2000" dirty="0"/>
          </a:p>
          <a:p>
            <a:pPr marL="342900" indent="-342900"/>
            <a:r>
              <a:rPr lang="fr-CA" sz="2000" dirty="0"/>
              <a:t>Réaction endothermique</a:t>
            </a:r>
            <a:endParaRPr lang="en-US" sz="2000" dirty="0"/>
          </a:p>
          <a:p>
            <a:pPr marL="342900" indent="-342900"/>
            <a:r>
              <a:rPr lang="fr-CA" sz="2000" dirty="0"/>
              <a:t>Réaction exothermique</a:t>
            </a:r>
            <a:endParaRPr lang="en-US" sz="2000" dirty="0"/>
          </a:p>
          <a:p>
            <a:pPr marL="342900" indent="-342900"/>
            <a:r>
              <a:rPr lang="fr-CA" sz="2000" dirty="0"/>
              <a:t>Énergie dégagée</a:t>
            </a:r>
            <a:endParaRPr lang="en-US" sz="2000" dirty="0"/>
          </a:p>
          <a:p>
            <a:pPr marL="342900" indent="-342900"/>
            <a:r>
              <a:rPr lang="fr-CA" sz="2000" dirty="0"/>
              <a:t>Énergie absorbée</a:t>
            </a:r>
            <a:endParaRPr lang="en-US" sz="2000" dirty="0"/>
          </a:p>
          <a:p>
            <a:pPr marL="342900" indent="-342900"/>
            <a:r>
              <a:rPr lang="fr-CA" sz="2000" dirty="0"/>
              <a:t>Système isolé</a:t>
            </a:r>
            <a:endParaRPr lang="en-US" sz="2000" dirty="0"/>
          </a:p>
          <a:p>
            <a:pPr marL="342900" indent="-342900"/>
            <a:r>
              <a:rPr lang="fr-CA" sz="2000" dirty="0"/>
              <a:t>Milieu environnant</a:t>
            </a:r>
            <a:endParaRPr lang="en-US" sz="2000" dirty="0"/>
          </a:p>
          <a:p>
            <a:pPr marL="342900" indent="-342900"/>
            <a:r>
              <a:rPr lang="fr-CA" sz="2000" dirty="0"/>
              <a:t>Système ouvert</a:t>
            </a:r>
            <a:endParaRPr lang="en-US" sz="2000" dirty="0"/>
          </a:p>
          <a:p>
            <a:pPr marL="342900" indent="-342900"/>
            <a:r>
              <a:rPr lang="fr-CA" sz="2000" dirty="0"/>
              <a:t>Système fermé</a:t>
            </a:r>
            <a:endParaRPr lang="en-US" sz="2000" dirty="0"/>
          </a:p>
          <a:p>
            <a:pPr marL="342900" indent="-342900"/>
            <a:r>
              <a:rPr lang="fr-CA" sz="2000" dirty="0"/>
              <a:t>Variation de température</a:t>
            </a:r>
            <a:endParaRPr lang="en-US" sz="2000" dirty="0"/>
          </a:p>
          <a:p>
            <a:pPr marL="342900" indent="-342900"/>
            <a:r>
              <a:rPr lang="fr-CA" sz="2000" dirty="0"/>
              <a:t>Température finale</a:t>
            </a:r>
            <a:endParaRPr lang="en-US" sz="2000" dirty="0"/>
          </a:p>
          <a:p>
            <a:pPr marL="342900" indent="-342900"/>
            <a:r>
              <a:rPr lang="fr-CA" sz="2000" dirty="0"/>
              <a:t>Température initiale</a:t>
            </a:r>
            <a:endParaRPr lang="en-US" sz="2000" dirty="0"/>
          </a:p>
          <a:p>
            <a:pPr marL="342900" indent="-342900"/>
            <a:r>
              <a:rPr lang="fr-CA" sz="2000" dirty="0"/>
              <a:t>Degré Celsius</a:t>
            </a:r>
            <a:endParaRPr lang="en-US" sz="2000" dirty="0"/>
          </a:p>
          <a:p>
            <a:pPr marL="342900" indent="-342900"/>
            <a:r>
              <a:rPr lang="fr-CA" sz="2000" dirty="0"/>
              <a:t>J / g °C</a:t>
            </a:r>
            <a:endParaRPr lang="en-US" sz="2000" dirty="0"/>
          </a:p>
          <a:p>
            <a:pPr marL="342900" indent="-342900"/>
            <a:r>
              <a:rPr lang="fr-CA" sz="2000" dirty="0"/>
              <a:t>Joules</a:t>
            </a:r>
            <a:endParaRPr lang="en-US" sz="2000" dirty="0"/>
          </a:p>
          <a:p>
            <a:pPr marL="342900" indent="-342900"/>
            <a:r>
              <a:rPr lang="fr-CA" sz="2000" dirty="0"/>
              <a:t>Réchauffe</a:t>
            </a:r>
            <a:endParaRPr lang="en-US" sz="2000" dirty="0"/>
          </a:p>
          <a:p>
            <a:pPr marL="342900" indent="-342900"/>
            <a:r>
              <a:rPr lang="fr-CA" sz="2000" dirty="0"/>
              <a:t>Refroidi</a:t>
            </a:r>
            <a:endParaRPr lang="en-US" sz="2000" dirty="0"/>
          </a:p>
          <a:p>
            <a:pPr marL="342900" indent="-342900"/>
            <a:r>
              <a:rPr lang="fr-CA" sz="2000" dirty="0"/>
              <a:t>Chaleur dégagée </a:t>
            </a:r>
            <a:endParaRPr lang="en-US" sz="2000" dirty="0"/>
          </a:p>
          <a:p>
            <a:pPr marL="342900" indent="-342900"/>
            <a:r>
              <a:rPr lang="fr-CA" sz="2000" dirty="0"/>
              <a:t>Chaleur absorbée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réaction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milieu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calorimètre</a:t>
            </a:r>
            <a:endParaRPr lang="en-US" sz="2000" dirty="0"/>
          </a:p>
          <a:p>
            <a:pPr marL="342900" indent="-342900"/>
            <a:r>
              <a:rPr lang="fr-CA" sz="2000" dirty="0"/>
              <a:t>Calorimètre</a:t>
            </a:r>
            <a:endParaRPr lang="en-US" sz="2000" dirty="0"/>
          </a:p>
          <a:p>
            <a:pPr marL="342900" indent="-342900"/>
            <a:r>
              <a:rPr lang="fr-CA" sz="2000" dirty="0"/>
              <a:t>Eau</a:t>
            </a:r>
            <a:endParaRPr lang="en-US" sz="2000" dirty="0"/>
          </a:p>
          <a:p>
            <a:pPr marL="342900" indent="-342900"/>
            <a:r>
              <a:rPr lang="fr-CA" sz="2000" dirty="0"/>
              <a:t>Capacité thermique massique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réaction</a:t>
            </a:r>
            <a:r>
              <a:rPr lang="fr-CA" sz="2000" dirty="0"/>
              <a:t> positif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réaction</a:t>
            </a:r>
            <a:r>
              <a:rPr lang="fr-CA" sz="2000" dirty="0"/>
              <a:t> négatif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calorimètre</a:t>
            </a:r>
            <a:r>
              <a:rPr lang="fr-CA" sz="2000" dirty="0"/>
              <a:t> négatif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calorimètre</a:t>
            </a:r>
            <a:r>
              <a:rPr lang="fr-CA" sz="2000" dirty="0"/>
              <a:t> positif</a:t>
            </a:r>
            <a:endParaRPr lang="en-US" sz="2000" dirty="0"/>
          </a:p>
          <a:p>
            <a:pPr marL="342900" indent="-342900"/>
            <a:r>
              <a:rPr lang="fr-CA" sz="2000" dirty="0"/>
              <a:t>ΔT négatif</a:t>
            </a:r>
            <a:endParaRPr lang="en-US" sz="2000" dirty="0"/>
          </a:p>
          <a:p>
            <a:pPr marL="342900" indent="-342900"/>
            <a:r>
              <a:rPr lang="fr-CA" sz="2000" dirty="0"/>
              <a:t>ΔT positif</a:t>
            </a:r>
            <a:endParaRPr lang="en-US" sz="2000" dirty="0"/>
          </a:p>
          <a:p>
            <a:pPr marL="342900" indent="-342900"/>
            <a:r>
              <a:rPr lang="fr-CA" sz="2000" dirty="0"/>
              <a:t>Q=</a:t>
            </a:r>
            <a:r>
              <a:rPr lang="fr-CA" sz="2000" dirty="0" err="1"/>
              <a:t>mcΔT</a:t>
            </a:r>
            <a:r>
              <a:rPr lang="fr-CA" sz="2000" dirty="0"/>
              <a:t>«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6A796E-FF47-4384-AADA-6943E30A54B9}"/>
              </a:ext>
            </a:extLst>
          </p:cNvPr>
          <p:cNvSpPr/>
          <p:nvPr/>
        </p:nvSpPr>
        <p:spPr>
          <a:xfrm>
            <a:off x="200025" y="2570198"/>
            <a:ext cx="3571875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4E384-0889-4CB3-92DF-CA1B2EF2E1D5}"/>
              </a:ext>
            </a:extLst>
          </p:cNvPr>
          <p:cNvSpPr/>
          <p:nvPr/>
        </p:nvSpPr>
        <p:spPr>
          <a:xfrm>
            <a:off x="7915275" y="6179420"/>
            <a:ext cx="3987968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9E11587-5ECC-420D-AD0C-414DFAB31D3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72709" y="609599"/>
            <a:ext cx="1619291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 dirty="0">
                <a:solidFill>
                  <a:schemeClr val="bg1"/>
                </a:solidFill>
              </a:rPr>
              <a:t>Chapitre 4</a:t>
            </a:r>
          </a:p>
          <a:p>
            <a:pPr algn="ctr"/>
            <a:r>
              <a:rPr lang="fr-CA" sz="1600" b="1" dirty="0">
                <a:solidFill>
                  <a:schemeClr val="bg1"/>
                </a:solidFill>
              </a:rPr>
              <a:t>p.150 à 154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E7852D-B766-410A-8701-7236689F4B89}"/>
              </a:ext>
            </a:extLst>
          </p:cNvPr>
          <p:cNvSpPr/>
          <p:nvPr/>
        </p:nvSpPr>
        <p:spPr>
          <a:xfrm>
            <a:off x="200025" y="2136935"/>
            <a:ext cx="3571875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E08540-3F69-41E3-A251-7503C07C68BF}"/>
              </a:ext>
            </a:extLst>
          </p:cNvPr>
          <p:cNvSpPr/>
          <p:nvPr/>
        </p:nvSpPr>
        <p:spPr>
          <a:xfrm>
            <a:off x="200023" y="4542077"/>
            <a:ext cx="3571875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E9C16B-8864-4873-832D-158B8C923113}"/>
              </a:ext>
            </a:extLst>
          </p:cNvPr>
          <p:cNvSpPr/>
          <p:nvPr/>
        </p:nvSpPr>
        <p:spPr>
          <a:xfrm>
            <a:off x="200024" y="4963657"/>
            <a:ext cx="3571875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40646D-6900-4CBB-A48C-6CF960BAB490}"/>
              </a:ext>
            </a:extLst>
          </p:cNvPr>
          <p:cNvSpPr/>
          <p:nvPr/>
        </p:nvSpPr>
        <p:spPr>
          <a:xfrm>
            <a:off x="200024" y="5382900"/>
            <a:ext cx="3571875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949F97-AC42-4F2B-975D-C1384B9D41C5}"/>
              </a:ext>
            </a:extLst>
          </p:cNvPr>
          <p:cNvSpPr/>
          <p:nvPr/>
        </p:nvSpPr>
        <p:spPr>
          <a:xfrm>
            <a:off x="200023" y="5803020"/>
            <a:ext cx="3571875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4B1275-CBA6-4039-9152-608AB621F818}"/>
              </a:ext>
            </a:extLst>
          </p:cNvPr>
          <p:cNvSpPr/>
          <p:nvPr/>
        </p:nvSpPr>
        <p:spPr>
          <a:xfrm>
            <a:off x="200023" y="6227765"/>
            <a:ext cx="3571875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43CCD-06CD-4D3E-8A50-719B585A6D76}"/>
              </a:ext>
            </a:extLst>
          </p:cNvPr>
          <p:cNvSpPr/>
          <p:nvPr/>
        </p:nvSpPr>
        <p:spPr>
          <a:xfrm>
            <a:off x="4125527" y="2122928"/>
            <a:ext cx="3571875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05B935-6222-4AAC-BC0A-EBB51A3F5651}"/>
              </a:ext>
            </a:extLst>
          </p:cNvPr>
          <p:cNvSpPr/>
          <p:nvPr/>
        </p:nvSpPr>
        <p:spPr>
          <a:xfrm>
            <a:off x="4125528" y="2544508"/>
            <a:ext cx="3571875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AB33FD-A6AF-4836-BC20-311CCEDB84FC}"/>
              </a:ext>
            </a:extLst>
          </p:cNvPr>
          <p:cNvSpPr/>
          <p:nvPr/>
        </p:nvSpPr>
        <p:spPr>
          <a:xfrm>
            <a:off x="7915275" y="3361051"/>
            <a:ext cx="3987968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4B5306-26D4-417A-A6A2-6697391086E7}"/>
              </a:ext>
            </a:extLst>
          </p:cNvPr>
          <p:cNvSpPr/>
          <p:nvPr/>
        </p:nvSpPr>
        <p:spPr>
          <a:xfrm>
            <a:off x="7915275" y="5380426"/>
            <a:ext cx="3987968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88D2F8-E964-4894-A47C-14E7EDD5B786}"/>
              </a:ext>
            </a:extLst>
          </p:cNvPr>
          <p:cNvSpPr/>
          <p:nvPr/>
        </p:nvSpPr>
        <p:spPr>
          <a:xfrm>
            <a:off x="7915276" y="5802006"/>
            <a:ext cx="3987968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77413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5A79800-2270-4ED2-8E64-FA681917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Devoir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B9D37D5-1182-4801-8201-3A419D6BF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1453074"/>
          </a:xfrm>
        </p:spPr>
        <p:txBody>
          <a:bodyPr/>
          <a:lstStyle/>
          <a:p>
            <a:r>
              <a:rPr lang="fr-CA" dirty="0"/>
              <a:t>Mise à jour carte mentale</a:t>
            </a:r>
          </a:p>
          <a:p>
            <a:r>
              <a:rPr lang="fr-CA" dirty="0"/>
              <a:t>Aujourd’hui:</a:t>
            </a:r>
          </a:p>
          <a:p>
            <a:r>
              <a:rPr lang="fr-CA" dirty="0"/>
              <a:t>p. 157 #1, 3 à 10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A789F19-64F0-428A-9D9E-F8EE4BF8C41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72709" y="609599"/>
            <a:ext cx="1619291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 dirty="0">
                <a:solidFill>
                  <a:schemeClr val="bg1"/>
                </a:solidFill>
              </a:rPr>
              <a:t>Chapitre 4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8645E33-02B3-4E15-AA89-8D5A9C472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190585"/>
            <a:ext cx="8382000" cy="191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85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4EF38-DAD0-471F-BD4A-185E0C5B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Liste de concepts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F1DEE8-B317-47C8-9F5A-08CEC79DC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7" y="2133600"/>
            <a:ext cx="11742821" cy="4507832"/>
          </a:xfrm>
        </p:spPr>
        <p:txBody>
          <a:bodyPr numCol="3">
            <a:noAutofit/>
          </a:bodyPr>
          <a:lstStyle/>
          <a:p>
            <a:pPr marL="342900" indent="-342900"/>
            <a:r>
              <a:rPr lang="fr-CA" sz="2000" dirty="0"/>
              <a:t>Énergie thermique</a:t>
            </a:r>
            <a:endParaRPr lang="en-US" sz="2000" dirty="0"/>
          </a:p>
          <a:p>
            <a:pPr marL="342900" indent="-342900"/>
            <a:r>
              <a:rPr lang="fr-CA" sz="2000" dirty="0"/>
              <a:t>Chaleur</a:t>
            </a:r>
            <a:endParaRPr lang="en-US" sz="2000" dirty="0"/>
          </a:p>
          <a:p>
            <a:pPr marL="342900" indent="-342900"/>
            <a:r>
              <a:rPr lang="fr-CA" sz="2000" dirty="0"/>
              <a:t>Réaction endothermique</a:t>
            </a:r>
            <a:endParaRPr lang="en-US" sz="2000" dirty="0"/>
          </a:p>
          <a:p>
            <a:pPr marL="342900" indent="-342900"/>
            <a:r>
              <a:rPr lang="fr-CA" sz="2000" dirty="0"/>
              <a:t>Réaction exothermique</a:t>
            </a:r>
            <a:endParaRPr lang="en-US" sz="2000" dirty="0"/>
          </a:p>
          <a:p>
            <a:pPr marL="342900" indent="-342900"/>
            <a:r>
              <a:rPr lang="fr-CA" sz="2000" dirty="0"/>
              <a:t>Énergie dégagée</a:t>
            </a:r>
            <a:endParaRPr lang="en-US" sz="2000" dirty="0"/>
          </a:p>
          <a:p>
            <a:pPr marL="342900" indent="-342900"/>
            <a:r>
              <a:rPr lang="fr-CA" sz="2000" dirty="0"/>
              <a:t>Énergie absorbée</a:t>
            </a:r>
            <a:endParaRPr lang="en-US" sz="2000" dirty="0"/>
          </a:p>
          <a:p>
            <a:pPr marL="342900" indent="-342900"/>
            <a:r>
              <a:rPr lang="fr-CA" sz="2000" dirty="0"/>
              <a:t>Système isolé</a:t>
            </a:r>
            <a:endParaRPr lang="en-US" sz="2000" dirty="0"/>
          </a:p>
          <a:p>
            <a:pPr marL="342900" indent="-342900"/>
            <a:r>
              <a:rPr lang="fr-CA" sz="2000" dirty="0"/>
              <a:t>Milieu environnant</a:t>
            </a:r>
            <a:endParaRPr lang="en-US" sz="2000" dirty="0"/>
          </a:p>
          <a:p>
            <a:pPr marL="342900" indent="-342900"/>
            <a:r>
              <a:rPr lang="fr-CA" sz="2000" dirty="0"/>
              <a:t>Système ouvert</a:t>
            </a:r>
            <a:endParaRPr lang="en-US" sz="2000" dirty="0"/>
          </a:p>
          <a:p>
            <a:pPr marL="342900" indent="-342900"/>
            <a:r>
              <a:rPr lang="fr-CA" sz="2000" dirty="0"/>
              <a:t>Système fermé</a:t>
            </a:r>
            <a:endParaRPr lang="en-US" sz="2000" dirty="0"/>
          </a:p>
          <a:p>
            <a:pPr marL="342900" indent="-342900"/>
            <a:r>
              <a:rPr lang="fr-CA" sz="2000" dirty="0"/>
              <a:t>Variation de température</a:t>
            </a:r>
            <a:endParaRPr lang="en-US" sz="2000" dirty="0"/>
          </a:p>
          <a:p>
            <a:pPr marL="342900" indent="-342900"/>
            <a:r>
              <a:rPr lang="fr-CA" sz="2000" dirty="0"/>
              <a:t>Température finale</a:t>
            </a:r>
            <a:endParaRPr lang="en-US" sz="2000" dirty="0"/>
          </a:p>
          <a:p>
            <a:pPr marL="342900" indent="-342900"/>
            <a:r>
              <a:rPr lang="fr-CA" sz="2000" dirty="0"/>
              <a:t>Température initiale</a:t>
            </a:r>
            <a:endParaRPr lang="en-US" sz="2000" dirty="0"/>
          </a:p>
          <a:p>
            <a:pPr marL="342900" indent="-342900"/>
            <a:r>
              <a:rPr lang="fr-CA" sz="2000" dirty="0"/>
              <a:t>Degré Celsius</a:t>
            </a:r>
            <a:endParaRPr lang="en-US" sz="2000" dirty="0"/>
          </a:p>
          <a:p>
            <a:pPr marL="342900" indent="-342900"/>
            <a:r>
              <a:rPr lang="fr-CA" sz="2000" dirty="0"/>
              <a:t>J / g °C</a:t>
            </a:r>
            <a:endParaRPr lang="en-US" sz="2000" dirty="0"/>
          </a:p>
          <a:p>
            <a:pPr marL="342900" indent="-342900"/>
            <a:r>
              <a:rPr lang="fr-CA" sz="2000" dirty="0"/>
              <a:t>Joules</a:t>
            </a:r>
            <a:endParaRPr lang="en-US" sz="2000" dirty="0"/>
          </a:p>
          <a:p>
            <a:pPr marL="342900" indent="-342900"/>
            <a:r>
              <a:rPr lang="fr-CA" sz="2000" dirty="0"/>
              <a:t>Réchauffe</a:t>
            </a:r>
            <a:endParaRPr lang="en-US" sz="2000" dirty="0"/>
          </a:p>
          <a:p>
            <a:pPr marL="342900" indent="-342900"/>
            <a:r>
              <a:rPr lang="fr-CA" sz="2000" dirty="0"/>
              <a:t>Refroidi</a:t>
            </a:r>
            <a:endParaRPr lang="en-US" sz="2000" dirty="0"/>
          </a:p>
          <a:p>
            <a:pPr marL="342900" indent="-342900"/>
            <a:r>
              <a:rPr lang="fr-CA" sz="2000" dirty="0"/>
              <a:t>Chaleur dégagée </a:t>
            </a:r>
            <a:endParaRPr lang="en-US" sz="2000" dirty="0"/>
          </a:p>
          <a:p>
            <a:pPr marL="342900" indent="-342900"/>
            <a:r>
              <a:rPr lang="fr-CA" sz="2000" dirty="0"/>
              <a:t>Chaleur absorbée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réaction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milieu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calorimètre</a:t>
            </a:r>
            <a:endParaRPr lang="en-US" sz="2000" dirty="0"/>
          </a:p>
          <a:p>
            <a:pPr marL="342900" indent="-342900"/>
            <a:r>
              <a:rPr lang="fr-CA" sz="2000" dirty="0"/>
              <a:t>Calorimètre</a:t>
            </a:r>
            <a:endParaRPr lang="en-US" sz="2000" dirty="0"/>
          </a:p>
          <a:p>
            <a:pPr marL="342900" indent="-342900"/>
            <a:r>
              <a:rPr lang="fr-CA" sz="2000" dirty="0"/>
              <a:t>Eau</a:t>
            </a:r>
            <a:endParaRPr lang="en-US" sz="2000" dirty="0"/>
          </a:p>
          <a:p>
            <a:pPr marL="342900" indent="-342900"/>
            <a:r>
              <a:rPr lang="fr-CA" sz="2000" dirty="0"/>
              <a:t>Capacité thermique massique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réaction</a:t>
            </a:r>
            <a:r>
              <a:rPr lang="fr-CA" sz="2000" dirty="0"/>
              <a:t> positif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réaction</a:t>
            </a:r>
            <a:r>
              <a:rPr lang="fr-CA" sz="2000" dirty="0"/>
              <a:t> négatif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calorimètre</a:t>
            </a:r>
            <a:r>
              <a:rPr lang="fr-CA" sz="2000" dirty="0"/>
              <a:t> négatif</a:t>
            </a:r>
            <a:endParaRPr lang="en-US" sz="2000" dirty="0"/>
          </a:p>
          <a:p>
            <a:pPr marL="342900" indent="-342900"/>
            <a:r>
              <a:rPr lang="fr-CA" sz="2000" dirty="0" err="1"/>
              <a:t>Q</a:t>
            </a:r>
            <a:r>
              <a:rPr lang="fr-CA" sz="2000" baseline="-25000" dirty="0" err="1"/>
              <a:t>calorimètre</a:t>
            </a:r>
            <a:r>
              <a:rPr lang="fr-CA" sz="2000" dirty="0"/>
              <a:t> positif</a:t>
            </a:r>
            <a:endParaRPr lang="en-US" sz="2000" dirty="0"/>
          </a:p>
          <a:p>
            <a:pPr marL="342900" indent="-342900"/>
            <a:r>
              <a:rPr lang="fr-CA" sz="2000" dirty="0"/>
              <a:t>ΔT négatif</a:t>
            </a:r>
            <a:endParaRPr lang="en-US" sz="2000" dirty="0"/>
          </a:p>
          <a:p>
            <a:pPr marL="342900" indent="-342900"/>
            <a:r>
              <a:rPr lang="fr-CA" sz="2000" dirty="0"/>
              <a:t>ΔT positif</a:t>
            </a:r>
            <a:endParaRPr lang="en-US" sz="2000" dirty="0"/>
          </a:p>
          <a:p>
            <a:pPr marL="342900" indent="-342900"/>
            <a:r>
              <a:rPr lang="fr-CA" sz="2000" dirty="0"/>
              <a:t>Q=</a:t>
            </a:r>
            <a:r>
              <a:rPr lang="fr-CA" sz="2000" dirty="0" err="1"/>
              <a:t>mcΔT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6A796E-FF47-4384-AADA-6943E30A54B9}"/>
              </a:ext>
            </a:extLst>
          </p:cNvPr>
          <p:cNvSpPr/>
          <p:nvPr/>
        </p:nvSpPr>
        <p:spPr>
          <a:xfrm>
            <a:off x="200025" y="2570198"/>
            <a:ext cx="3571875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44E384-0889-4CB3-92DF-CA1B2EF2E1D5}"/>
              </a:ext>
            </a:extLst>
          </p:cNvPr>
          <p:cNvSpPr/>
          <p:nvPr/>
        </p:nvSpPr>
        <p:spPr>
          <a:xfrm>
            <a:off x="7915275" y="6179420"/>
            <a:ext cx="3571875" cy="28875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9E11587-5ECC-420D-AD0C-414DFAB31D3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72709" y="609599"/>
            <a:ext cx="1619291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 dirty="0">
                <a:solidFill>
                  <a:schemeClr val="bg1"/>
                </a:solidFill>
              </a:rPr>
              <a:t>Chapitre 4</a:t>
            </a:r>
          </a:p>
          <a:p>
            <a:pPr algn="ctr"/>
            <a:r>
              <a:rPr lang="fr-CA" sz="1600" b="1" dirty="0">
                <a:solidFill>
                  <a:schemeClr val="bg1"/>
                </a:solidFill>
              </a:rPr>
              <a:t>p.150 à 154</a:t>
            </a:r>
          </a:p>
        </p:txBody>
      </p:sp>
    </p:spTree>
    <p:extLst>
      <p:ext uri="{BB962C8B-B14F-4D97-AF65-F5344CB8AC3E}">
        <p14:creationId xmlns:p14="http://schemas.microsoft.com/office/powerpoint/2010/main" val="461133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6E5F0-C08F-44B0-8F25-81D5E219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Définitions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6910520-B151-4E87-AC56-44348D7F8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859" y="2140288"/>
            <a:ext cx="3070034" cy="576262"/>
          </a:xfrm>
        </p:spPr>
        <p:txBody>
          <a:bodyPr anchor="ctr"/>
          <a:lstStyle/>
          <a:p>
            <a:pPr algn="ctr"/>
            <a:r>
              <a:rPr lang="fr-CA" sz="2800" b="1" dirty="0"/>
              <a:t>Énergie (E)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455B2B6-BEFD-4B71-BE1E-ABBA8241FEF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228786" y="2822562"/>
            <a:ext cx="3560587" cy="1118778"/>
          </a:xfrm>
        </p:spPr>
        <p:txBody>
          <a:bodyPr>
            <a:normAutofit/>
          </a:bodyPr>
          <a:lstStyle/>
          <a:p>
            <a:r>
              <a:rPr lang="fr-CA" sz="1800" dirty="0"/>
              <a:t>L’énergie est la capacité d’accomplir un travail ou de provoquer un changement.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5F3934A-CFFC-4546-9E99-EBD14539B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1774" y="2140288"/>
            <a:ext cx="3063240" cy="576262"/>
          </a:xfrm>
        </p:spPr>
        <p:txBody>
          <a:bodyPr anchor="ctr"/>
          <a:lstStyle/>
          <a:p>
            <a:pPr algn="ctr"/>
            <a:r>
              <a:rPr lang="fr-CA" sz="2800" b="1" dirty="0"/>
              <a:t>Température (T)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C7B6C0B-F6A4-485F-8A6E-4C7757A8033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296770" y="2822562"/>
            <a:ext cx="3576393" cy="1118778"/>
          </a:xfrm>
        </p:spPr>
        <p:txBody>
          <a:bodyPr>
            <a:noAutofit/>
          </a:bodyPr>
          <a:lstStyle/>
          <a:p>
            <a:r>
              <a:rPr lang="fr-CA" sz="1800" dirty="0"/>
              <a:t>Mesurée en degrés Celsius (</a:t>
            </a:r>
            <a:r>
              <a:rPr lang="fr-CA" sz="1800" baseline="30000" dirty="0" err="1"/>
              <a:t>o</a:t>
            </a:r>
            <a:r>
              <a:rPr lang="fr-CA" sz="1800" dirty="0" err="1"/>
              <a:t>C</a:t>
            </a:r>
            <a:r>
              <a:rPr lang="fr-CA" sz="1800" dirty="0"/>
              <a:t>) ou en Kelvin (K), la température mesure le degré d’agitation des particules.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22B096-D7AD-40EA-A702-CF41A149DA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40771" y="2140288"/>
            <a:ext cx="3070025" cy="576262"/>
          </a:xfrm>
        </p:spPr>
        <p:txBody>
          <a:bodyPr anchor="ctr"/>
          <a:lstStyle/>
          <a:p>
            <a:pPr algn="ctr"/>
            <a:r>
              <a:rPr lang="fr-CA" sz="2800" b="1" dirty="0"/>
              <a:t>Chaleur (Q)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DA191F96-F4DF-4A22-B7AA-65BF0B249DA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502024" y="2822562"/>
            <a:ext cx="3584315" cy="1118778"/>
          </a:xfrm>
        </p:spPr>
        <p:txBody>
          <a:bodyPr>
            <a:normAutofit/>
          </a:bodyPr>
          <a:lstStyle/>
          <a:p>
            <a:r>
              <a:rPr lang="fr-CA" sz="1800" dirty="0"/>
              <a:t>La chaleur est un transfert d’énergie thermique entre deux milieux de températures différentes.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9B09B5A-42BB-4270-9A9E-BBAF71C8C31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72709" y="609599"/>
            <a:ext cx="1619291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 dirty="0">
                <a:solidFill>
                  <a:schemeClr val="bg1"/>
                </a:solidFill>
              </a:rPr>
              <a:t>Chapitre 4</a:t>
            </a:r>
          </a:p>
          <a:p>
            <a:pPr algn="ctr"/>
            <a:r>
              <a:rPr lang="fr-CA" sz="1600" b="1" dirty="0">
                <a:solidFill>
                  <a:schemeClr val="bg1"/>
                </a:solidFill>
              </a:rPr>
              <a:t>p.150 à 154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D8F447F-8CF0-4E3D-8D52-41B5CA253FA0}"/>
              </a:ext>
            </a:extLst>
          </p:cNvPr>
          <p:cNvCxnSpPr/>
          <p:nvPr/>
        </p:nvCxnSpPr>
        <p:spPr>
          <a:xfrm>
            <a:off x="3962400" y="1990722"/>
            <a:ext cx="0" cy="48672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D24410A-EA4F-408F-840B-4E0F42F79425}"/>
              </a:ext>
            </a:extLst>
          </p:cNvPr>
          <p:cNvCxnSpPr/>
          <p:nvPr/>
        </p:nvCxnSpPr>
        <p:spPr>
          <a:xfrm>
            <a:off x="8143875" y="1990722"/>
            <a:ext cx="0" cy="48672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47117E66-8067-45A4-A9C3-843966C1D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5428" y="4047352"/>
            <a:ext cx="2460343" cy="13839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F20FED-7945-4B94-A6D3-F712EB435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835" y="5517181"/>
            <a:ext cx="2266115" cy="1274690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B62DA6D-FECB-449A-8055-CB416D949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98" y="4047352"/>
            <a:ext cx="1274690" cy="127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ylindre 76">
            <a:extLst>
              <a:ext uri="{FF2B5EF4-FFF2-40B4-BE49-F238E27FC236}">
                <a16:creationId xmlns:a16="http://schemas.microsoft.com/office/drawing/2014/main" id="{2A5064C5-CBC4-42FF-88B8-6500CBB9B03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79773" y="4773181"/>
            <a:ext cx="3047793" cy="1625768"/>
          </a:xfrm>
          <a:prstGeom prst="can">
            <a:avLst>
              <a:gd name="adj" fmla="val 36931"/>
            </a:avLst>
          </a:prstGeom>
          <a:solidFill>
            <a:srgbClr val="00B0F0">
              <a:alpha val="4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D869EC22-2DCD-401F-820F-DE3ECD51A1A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784413" y="4451437"/>
            <a:ext cx="3047793" cy="1959718"/>
            <a:chOff x="3932302" y="4424361"/>
            <a:chExt cx="3047793" cy="1959718"/>
          </a:xfrm>
        </p:grpSpPr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0698A601-9DD7-48D8-B588-8C37F980DF01}"/>
                </a:ext>
              </a:extLst>
            </p:cNvPr>
            <p:cNvSpPr/>
            <p:nvPr/>
          </p:nvSpPr>
          <p:spPr>
            <a:xfrm>
              <a:off x="3945262" y="5897102"/>
              <a:ext cx="3030193" cy="47559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80" name="Cylindre 79">
              <a:extLst>
                <a:ext uri="{FF2B5EF4-FFF2-40B4-BE49-F238E27FC236}">
                  <a16:creationId xmlns:a16="http://schemas.microsoft.com/office/drawing/2014/main" id="{10AF309F-F74E-400C-BC64-A065FD432D37}"/>
                </a:ext>
              </a:extLst>
            </p:cNvPr>
            <p:cNvSpPr/>
            <p:nvPr/>
          </p:nvSpPr>
          <p:spPr>
            <a:xfrm>
              <a:off x="3932302" y="4424361"/>
              <a:ext cx="3047793" cy="1959718"/>
            </a:xfrm>
            <a:prstGeom prst="ca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pic>
        <p:nvPicPr>
          <p:cNvPr id="1030" name="Picture 6" descr="Glaçons PNG transparents - StickPNG">
            <a:extLst>
              <a:ext uri="{FF2B5EF4-FFF2-40B4-BE49-F238E27FC236}">
                <a16:creationId xmlns:a16="http://schemas.microsoft.com/office/drawing/2014/main" id="{13376707-FDCA-4F83-9C99-36E10743C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981" y="5231003"/>
            <a:ext cx="1101538" cy="8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6" descr="Glaçons PNG transparents - StickPNG">
            <a:extLst>
              <a:ext uri="{FF2B5EF4-FFF2-40B4-BE49-F238E27FC236}">
                <a16:creationId xmlns:a16="http://schemas.microsoft.com/office/drawing/2014/main" id="{E4C0F4A8-3322-4AFF-8FFC-71DAFE9F2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3802">
            <a:off x="9854456" y="5213887"/>
            <a:ext cx="1101538" cy="8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Glaçons PNG transparents - StickPNG">
            <a:extLst>
              <a:ext uri="{FF2B5EF4-FFF2-40B4-BE49-F238E27FC236}">
                <a16:creationId xmlns:a16="http://schemas.microsoft.com/office/drawing/2014/main" id="{DFCA6EC6-0F37-4317-B9CD-5C2FE7282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98858">
            <a:off x="10648936" y="5191905"/>
            <a:ext cx="1101538" cy="8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A72AB320-CACB-4E3F-B6CB-251FF29AF3B4}"/>
              </a:ext>
            </a:extLst>
          </p:cNvPr>
          <p:cNvGrpSpPr/>
          <p:nvPr/>
        </p:nvGrpSpPr>
        <p:grpSpPr>
          <a:xfrm>
            <a:off x="8970791" y="5111386"/>
            <a:ext cx="2743429" cy="1221406"/>
            <a:chOff x="8970791" y="5111386"/>
            <a:chExt cx="2743429" cy="1221406"/>
          </a:xfrm>
        </p:grpSpPr>
        <p:sp>
          <p:nvSpPr>
            <p:cNvPr id="26" name="Flèche : bas 25">
              <a:extLst>
                <a:ext uri="{FF2B5EF4-FFF2-40B4-BE49-F238E27FC236}">
                  <a16:creationId xmlns:a16="http://schemas.microsoft.com/office/drawing/2014/main" id="{A1AB3ACF-80A6-481B-986E-84B43428A13C}"/>
                </a:ext>
              </a:extLst>
            </p:cNvPr>
            <p:cNvSpPr/>
            <p:nvPr/>
          </p:nvSpPr>
          <p:spPr>
            <a:xfrm>
              <a:off x="10155948" y="5111386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88" name="Flèche : bas 87">
              <a:extLst>
                <a:ext uri="{FF2B5EF4-FFF2-40B4-BE49-F238E27FC236}">
                  <a16:creationId xmlns:a16="http://schemas.microsoft.com/office/drawing/2014/main" id="{ED38994D-0A8F-4479-A745-AB786044E362}"/>
                </a:ext>
              </a:extLst>
            </p:cNvPr>
            <p:cNvSpPr/>
            <p:nvPr/>
          </p:nvSpPr>
          <p:spPr>
            <a:xfrm rot="10800000">
              <a:off x="10176177" y="5976259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89" name="Flèche : bas 88">
              <a:extLst>
                <a:ext uri="{FF2B5EF4-FFF2-40B4-BE49-F238E27FC236}">
                  <a16:creationId xmlns:a16="http://schemas.microsoft.com/office/drawing/2014/main" id="{A5E05B9A-981B-4A43-B4F4-7BFE65F056A6}"/>
                </a:ext>
              </a:extLst>
            </p:cNvPr>
            <p:cNvSpPr/>
            <p:nvPr/>
          </p:nvSpPr>
          <p:spPr>
            <a:xfrm rot="16200000">
              <a:off x="9021566" y="5517000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90" name="Flèche : bas 89">
              <a:extLst>
                <a:ext uri="{FF2B5EF4-FFF2-40B4-BE49-F238E27FC236}">
                  <a16:creationId xmlns:a16="http://schemas.microsoft.com/office/drawing/2014/main" id="{4538D898-1F86-407B-B996-05CEC1052B8A}"/>
                </a:ext>
              </a:extLst>
            </p:cNvPr>
            <p:cNvSpPr/>
            <p:nvPr/>
          </p:nvSpPr>
          <p:spPr>
            <a:xfrm rot="5400000">
              <a:off x="11408462" y="5513963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B3A5C274-30EB-4AC1-B802-CD766D5AA7B3}"/>
              </a:ext>
            </a:extLst>
          </p:cNvPr>
          <p:cNvSpPr txBox="1"/>
          <p:nvPr/>
        </p:nvSpPr>
        <p:spPr>
          <a:xfrm>
            <a:off x="696207" y="3941340"/>
            <a:ext cx="2832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Énergie cinétique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Énergie potentielle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Énergie électrique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Énergie chimique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Énergie thermique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0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676856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build="p"/>
      <p:bldP spid="9" grpId="0" build="p"/>
      <p:bldP spid="12" grpId="0" build="p"/>
      <p:bldP spid="10" grpId="0" build="p"/>
      <p:bldP spid="13" grpId="0" build="p"/>
      <p:bldP spid="77" grpId="0" animBg="1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6E5F0-C08F-44B0-8F25-81D5E219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Chaleur (Q)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777A08-C612-4A74-9F81-B92DE154A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45" y="2613266"/>
            <a:ext cx="9613861" cy="1257299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fr-CA" sz="6000" b="1" dirty="0"/>
              <a:t>Q = mc</a:t>
            </a:r>
            <a:r>
              <a:rPr lang="el-GR" sz="6000" b="1" dirty="0"/>
              <a:t>Δ</a:t>
            </a:r>
            <a:r>
              <a:rPr lang="fr-CA" sz="6000" b="1" dirty="0"/>
              <a:t>T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897FA06-7F10-4961-AD8D-F4D1BC22A5DA}"/>
              </a:ext>
            </a:extLst>
          </p:cNvPr>
          <p:cNvSpPr txBox="1">
            <a:spLocks/>
          </p:cNvSpPr>
          <p:nvPr/>
        </p:nvSpPr>
        <p:spPr>
          <a:xfrm>
            <a:off x="356468" y="4915012"/>
            <a:ext cx="11567711" cy="1627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fr-CA" dirty="0"/>
              <a:t>NB: La chaleur se déplace toujours d’un milieu où la température est élevée vers un milieu où la température est plus basse. Ceci se produit jusqu’à l’équilibre de température des deux milieux.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E701F78-5732-42D1-A82D-B132AA0EAA2B}"/>
              </a:ext>
            </a:extLst>
          </p:cNvPr>
          <p:cNvSpPr txBox="1">
            <a:spLocks/>
          </p:cNvSpPr>
          <p:nvPr/>
        </p:nvSpPr>
        <p:spPr>
          <a:xfrm>
            <a:off x="213368" y="2615828"/>
            <a:ext cx="9613861" cy="1257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r-CA" sz="6000" b="1" dirty="0">
                <a:solidFill>
                  <a:srgbClr val="92D050"/>
                </a:solidFill>
              </a:rPr>
              <a:t>Q</a:t>
            </a:r>
            <a:r>
              <a:rPr lang="fr-CA" sz="6000" b="1" dirty="0"/>
              <a:t> = </a:t>
            </a:r>
            <a:r>
              <a:rPr lang="fr-CA" sz="6000" b="1" dirty="0">
                <a:solidFill>
                  <a:srgbClr val="FFFF00"/>
                </a:solidFill>
              </a:rPr>
              <a:t>m</a:t>
            </a:r>
            <a:r>
              <a:rPr lang="fr-CA" sz="6000" b="1" dirty="0">
                <a:solidFill>
                  <a:srgbClr val="00B0F0"/>
                </a:solidFill>
              </a:rPr>
              <a:t>c</a:t>
            </a:r>
            <a:r>
              <a:rPr lang="el-GR" sz="6000" b="1" dirty="0">
                <a:solidFill>
                  <a:schemeClr val="accent5"/>
                </a:solidFill>
              </a:rPr>
              <a:t>Δ</a:t>
            </a:r>
            <a:r>
              <a:rPr lang="fr-CA" sz="6000" b="1" dirty="0">
                <a:solidFill>
                  <a:schemeClr val="accent5"/>
                </a:solidFill>
              </a:rPr>
              <a:t>T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32349A2-A721-4B49-8435-399A4574B748}"/>
              </a:ext>
            </a:extLst>
          </p:cNvPr>
          <p:cNvGrpSpPr/>
          <p:nvPr/>
        </p:nvGrpSpPr>
        <p:grpSpPr>
          <a:xfrm>
            <a:off x="47506" y="2068213"/>
            <a:ext cx="4972792" cy="965560"/>
            <a:chOff x="508105" y="2952505"/>
            <a:chExt cx="4972792" cy="965560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B1DCFAC-7D8E-4A6E-8B94-83E4C0B00AA8}"/>
                </a:ext>
              </a:extLst>
            </p:cNvPr>
            <p:cNvSpPr txBox="1"/>
            <p:nvPr/>
          </p:nvSpPr>
          <p:spPr>
            <a:xfrm>
              <a:off x="508105" y="2952505"/>
              <a:ext cx="4972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400" b="1" dirty="0">
                  <a:solidFill>
                    <a:srgbClr val="92D050"/>
                  </a:solidFill>
                </a:rPr>
                <a:t>Chaleur absorbée ou dégagée (J)</a:t>
              </a: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E8AD778B-EE2A-4F9C-B06F-59E93B15ADCB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2994501" y="3414170"/>
              <a:ext cx="770304" cy="503895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240F94B-4EEA-4360-BF0B-CAA929DBF6DE}"/>
              </a:ext>
            </a:extLst>
          </p:cNvPr>
          <p:cNvGrpSpPr/>
          <p:nvPr/>
        </p:nvGrpSpPr>
        <p:grpSpPr>
          <a:xfrm>
            <a:off x="1713320" y="3654144"/>
            <a:ext cx="3306978" cy="664091"/>
            <a:chOff x="673967" y="3274960"/>
            <a:chExt cx="3306978" cy="664091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5B7150D-40AF-48AD-8C85-AC73B4823358}"/>
                </a:ext>
              </a:extLst>
            </p:cNvPr>
            <p:cNvSpPr txBox="1"/>
            <p:nvPr/>
          </p:nvSpPr>
          <p:spPr>
            <a:xfrm>
              <a:off x="673967" y="3477386"/>
              <a:ext cx="23318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CA" sz="2400" b="1" dirty="0">
                  <a:solidFill>
                    <a:srgbClr val="FFFF00"/>
                  </a:solidFill>
                </a:rPr>
                <a:t>Masse (g)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957EDD62-178C-4FF8-80F4-BCD664318786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3005854" y="3274960"/>
              <a:ext cx="975091" cy="43325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5EE6FA5-42C6-4325-9015-21D3B3E37831}"/>
              </a:ext>
            </a:extLst>
          </p:cNvPr>
          <p:cNvGrpSpPr/>
          <p:nvPr/>
        </p:nvGrpSpPr>
        <p:grpSpPr>
          <a:xfrm>
            <a:off x="5677852" y="3614798"/>
            <a:ext cx="5995564" cy="1184392"/>
            <a:chOff x="-86294" y="3138421"/>
            <a:chExt cx="4134223" cy="11843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3E1FEBC0-37B2-4C6C-A02A-FE1D04245F64}"/>
                    </a:ext>
                  </a:extLst>
                </p:cNvPr>
                <p:cNvSpPr txBox="1"/>
                <p:nvPr/>
              </p:nvSpPr>
              <p:spPr>
                <a:xfrm>
                  <a:off x="410860" y="3282207"/>
                  <a:ext cx="3637069" cy="1040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A" sz="2400" b="1" dirty="0">
                      <a:solidFill>
                        <a:srgbClr val="00B0F0"/>
                      </a:solidFill>
                    </a:rPr>
                    <a:t>Capacité thermique massique 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CA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num>
                        <m:den>
                          <m:r>
                            <a:rPr lang="fr-CA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fr-CA" sz="2400" b="1" i="1" baseline="3000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  <m:r>
                            <a:rPr lang="fr-CA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den>
                      </m:f>
                    </m:oMath>
                  </a14:m>
                  <a:r>
                    <a:rPr lang="fr-CA" sz="2400" b="1" dirty="0">
                      <a:solidFill>
                        <a:srgbClr val="00B0F0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3E1FEBC0-37B2-4C6C-A02A-FE1D04245F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860" y="3282207"/>
                  <a:ext cx="3637069" cy="1040606"/>
                </a:xfrm>
                <a:prstGeom prst="rect">
                  <a:avLst/>
                </a:prstGeom>
                <a:blipFill>
                  <a:blip r:embed="rId3"/>
                  <a:stretch>
                    <a:fillRect l="-1850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1B0366D9-A854-4712-873F-C1EEB2ACB7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86294" y="3138421"/>
              <a:ext cx="497154" cy="39760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508A29C-30D2-405F-8EBF-97D2E75C00C6}"/>
              </a:ext>
            </a:extLst>
          </p:cNvPr>
          <p:cNvGrpSpPr/>
          <p:nvPr/>
        </p:nvGrpSpPr>
        <p:grpSpPr>
          <a:xfrm>
            <a:off x="6664282" y="2046004"/>
            <a:ext cx="5259897" cy="880109"/>
            <a:chOff x="-96338" y="3477386"/>
            <a:chExt cx="5259897" cy="880109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F3A6B34-DEC9-4474-AE11-35DA6C42CB98}"/>
                </a:ext>
              </a:extLst>
            </p:cNvPr>
            <p:cNvSpPr txBox="1"/>
            <p:nvPr/>
          </p:nvSpPr>
          <p:spPr>
            <a:xfrm>
              <a:off x="673966" y="3477386"/>
              <a:ext cx="44895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400" b="1" dirty="0">
                  <a:solidFill>
                    <a:schemeClr val="accent5"/>
                  </a:solidFill>
                </a:rPr>
                <a:t>Variation de température (</a:t>
              </a:r>
              <a:r>
                <a:rPr lang="fr-CA" sz="2400" b="1" baseline="30000" dirty="0" err="1">
                  <a:solidFill>
                    <a:schemeClr val="accent5"/>
                  </a:solidFill>
                </a:rPr>
                <a:t>o</a:t>
              </a:r>
              <a:r>
                <a:rPr lang="fr-CA" sz="2400" b="1" dirty="0" err="1">
                  <a:solidFill>
                    <a:schemeClr val="accent5"/>
                  </a:solidFill>
                </a:rPr>
                <a:t>C</a:t>
              </a:r>
              <a:r>
                <a:rPr lang="fr-CA" sz="2400" b="1" dirty="0">
                  <a:solidFill>
                    <a:schemeClr val="accent5"/>
                  </a:solidFill>
                </a:rPr>
                <a:t>)</a:t>
              </a:r>
            </a:p>
          </p:txBody>
        </p: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84CEE9A5-7946-4B1C-8012-FAA4DBD90A2E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>
              <a:off x="-96338" y="3708219"/>
              <a:ext cx="770304" cy="649276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re 1">
            <a:extLst>
              <a:ext uri="{FF2B5EF4-FFF2-40B4-BE49-F238E27FC236}">
                <a16:creationId xmlns:a16="http://schemas.microsoft.com/office/drawing/2014/main" id="{CBD4244B-D863-48BC-A5E7-F86283A0A65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72709" y="609599"/>
            <a:ext cx="1619291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 dirty="0">
                <a:solidFill>
                  <a:schemeClr val="bg1"/>
                </a:solidFill>
              </a:rPr>
              <a:t>Chapitre 4</a:t>
            </a:r>
          </a:p>
          <a:p>
            <a:pPr algn="ctr"/>
            <a:r>
              <a:rPr lang="fr-CA" sz="1600" b="1" dirty="0">
                <a:solidFill>
                  <a:schemeClr val="bg1"/>
                </a:solidFill>
              </a:rPr>
              <a:t>p.150 à 154</a:t>
            </a:r>
          </a:p>
        </p:txBody>
      </p:sp>
    </p:spTree>
    <p:extLst>
      <p:ext uri="{BB962C8B-B14F-4D97-AF65-F5344CB8AC3E}">
        <p14:creationId xmlns:p14="http://schemas.microsoft.com/office/powerpoint/2010/main" val="572282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6E5F0-C08F-44B0-8F25-81D5E219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Chaleur (Q)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1AE0B928-9B99-4111-B072-935CDA1D0BBD}"/>
              </a:ext>
            </a:extLst>
          </p:cNvPr>
          <p:cNvSpPr txBox="1">
            <a:spLocks/>
          </p:cNvSpPr>
          <p:nvPr/>
        </p:nvSpPr>
        <p:spPr>
          <a:xfrm>
            <a:off x="160158" y="2044535"/>
            <a:ext cx="11567711" cy="2166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fr-CA" sz="6600" b="1" dirty="0"/>
              <a:t>RESPECTEZ LES UNITÉS DE MESURE!</a:t>
            </a:r>
          </a:p>
        </p:txBody>
      </p:sp>
      <p:sp>
        <p:nvSpPr>
          <p:cNvPr id="66" name="Espace réservé du contenu 2">
            <a:extLst>
              <a:ext uri="{FF2B5EF4-FFF2-40B4-BE49-F238E27FC236}">
                <a16:creationId xmlns:a16="http://schemas.microsoft.com/office/drawing/2014/main" id="{4C7B0BE0-B5E7-4A11-B3EE-8ADF1162743C}"/>
              </a:ext>
            </a:extLst>
          </p:cNvPr>
          <p:cNvSpPr txBox="1">
            <a:spLocks/>
          </p:cNvSpPr>
          <p:nvPr/>
        </p:nvSpPr>
        <p:spPr>
          <a:xfrm>
            <a:off x="396248" y="4777334"/>
            <a:ext cx="9613861" cy="1257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r-CA" sz="6000" b="1" dirty="0">
                <a:solidFill>
                  <a:srgbClr val="92D050"/>
                </a:solidFill>
              </a:rPr>
              <a:t>Q</a:t>
            </a:r>
            <a:r>
              <a:rPr lang="fr-CA" sz="6000" b="1" dirty="0"/>
              <a:t> = </a:t>
            </a:r>
            <a:r>
              <a:rPr lang="fr-CA" sz="6000" b="1" dirty="0">
                <a:solidFill>
                  <a:srgbClr val="FFFF00"/>
                </a:solidFill>
              </a:rPr>
              <a:t>m</a:t>
            </a:r>
            <a:r>
              <a:rPr lang="fr-CA" sz="6000" b="1" dirty="0">
                <a:solidFill>
                  <a:srgbClr val="00B0F0"/>
                </a:solidFill>
              </a:rPr>
              <a:t>c</a:t>
            </a:r>
            <a:r>
              <a:rPr lang="el-GR" sz="6000" b="1" dirty="0">
                <a:solidFill>
                  <a:schemeClr val="accent5"/>
                </a:solidFill>
              </a:rPr>
              <a:t>Δ</a:t>
            </a:r>
            <a:r>
              <a:rPr lang="fr-CA" sz="6000" b="1" dirty="0">
                <a:solidFill>
                  <a:schemeClr val="accent5"/>
                </a:solidFill>
              </a:rPr>
              <a:t>T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14DEBBA4-9910-404A-8635-277210AAB17F}"/>
              </a:ext>
            </a:extLst>
          </p:cNvPr>
          <p:cNvGrpSpPr/>
          <p:nvPr/>
        </p:nvGrpSpPr>
        <p:grpSpPr>
          <a:xfrm>
            <a:off x="230386" y="4229719"/>
            <a:ext cx="4972792" cy="965560"/>
            <a:chOff x="508105" y="2952505"/>
            <a:chExt cx="4972792" cy="965560"/>
          </a:xfrm>
        </p:grpSpPr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39B94FCA-DE71-4406-BB97-46F864C4EF0A}"/>
                </a:ext>
              </a:extLst>
            </p:cNvPr>
            <p:cNvSpPr txBox="1"/>
            <p:nvPr/>
          </p:nvSpPr>
          <p:spPr>
            <a:xfrm>
              <a:off x="508105" y="2952505"/>
              <a:ext cx="4972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400" b="1" dirty="0">
                  <a:solidFill>
                    <a:srgbClr val="92D050"/>
                  </a:solidFill>
                </a:rPr>
                <a:t>Chaleur absorbée ou dégagée (J)</a:t>
              </a:r>
            </a:p>
          </p:txBody>
        </p: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7953D2DB-7424-494D-B73D-710C0893E50C}"/>
                </a:ext>
              </a:extLst>
            </p:cNvPr>
            <p:cNvCxnSpPr>
              <a:cxnSpLocks/>
              <a:stCxn id="68" idx="2"/>
            </p:cNvCxnSpPr>
            <p:nvPr/>
          </p:nvCxnSpPr>
          <p:spPr>
            <a:xfrm>
              <a:off x="2994501" y="3414170"/>
              <a:ext cx="770304" cy="503895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C8BBC76E-4213-4727-99E3-A6F07A719185}"/>
              </a:ext>
            </a:extLst>
          </p:cNvPr>
          <p:cNvGrpSpPr/>
          <p:nvPr/>
        </p:nvGrpSpPr>
        <p:grpSpPr>
          <a:xfrm>
            <a:off x="1896200" y="5815650"/>
            <a:ext cx="3306978" cy="664091"/>
            <a:chOff x="673967" y="3274960"/>
            <a:chExt cx="3306978" cy="664091"/>
          </a:xfrm>
        </p:grpSpPr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C96FF82E-D010-46AD-977C-0A916FA8A4D1}"/>
                </a:ext>
              </a:extLst>
            </p:cNvPr>
            <p:cNvSpPr txBox="1"/>
            <p:nvPr/>
          </p:nvSpPr>
          <p:spPr>
            <a:xfrm>
              <a:off x="673967" y="3477386"/>
              <a:ext cx="23318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CA" sz="2400" b="1" dirty="0">
                  <a:solidFill>
                    <a:srgbClr val="FFFF00"/>
                  </a:solidFill>
                </a:rPr>
                <a:t>Masse (g)</a:t>
              </a:r>
            </a:p>
          </p:txBody>
        </p: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CF7413E8-2F72-4D1D-91E3-CE6B71A2D709}"/>
                </a:ext>
              </a:extLst>
            </p:cNvPr>
            <p:cNvCxnSpPr>
              <a:cxnSpLocks/>
              <a:stCxn id="71" idx="3"/>
            </p:cNvCxnSpPr>
            <p:nvPr/>
          </p:nvCxnSpPr>
          <p:spPr>
            <a:xfrm flipV="1">
              <a:off x="3005854" y="3274960"/>
              <a:ext cx="975091" cy="43325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E7CCE9B5-294C-472B-BD87-387DB82BEFF5}"/>
              </a:ext>
            </a:extLst>
          </p:cNvPr>
          <p:cNvGrpSpPr/>
          <p:nvPr/>
        </p:nvGrpSpPr>
        <p:grpSpPr>
          <a:xfrm>
            <a:off x="5860732" y="5776304"/>
            <a:ext cx="5995564" cy="1184392"/>
            <a:chOff x="-86294" y="3138421"/>
            <a:chExt cx="4134223" cy="11843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ZoneTexte 73">
                  <a:extLst>
                    <a:ext uri="{FF2B5EF4-FFF2-40B4-BE49-F238E27FC236}">
                      <a16:creationId xmlns:a16="http://schemas.microsoft.com/office/drawing/2014/main" id="{D9F411AE-9CE7-4A66-A7A1-C7C06C4EE6D1}"/>
                    </a:ext>
                  </a:extLst>
                </p:cNvPr>
                <p:cNvSpPr txBox="1"/>
                <p:nvPr/>
              </p:nvSpPr>
              <p:spPr>
                <a:xfrm>
                  <a:off x="410860" y="3282207"/>
                  <a:ext cx="3637069" cy="1040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A" sz="2400" b="1" dirty="0">
                      <a:solidFill>
                        <a:srgbClr val="00B0F0"/>
                      </a:solidFill>
                    </a:rPr>
                    <a:t>Capacité thermique massique (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fr-CA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𝑱</m:t>
                          </m:r>
                        </m:num>
                        <m:den>
                          <m:r>
                            <a:rPr lang="fr-CA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  <m:r>
                            <a:rPr lang="fr-CA" sz="2400" b="1" i="1" baseline="3000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  <m:r>
                            <a:rPr lang="fr-CA" sz="2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den>
                      </m:f>
                    </m:oMath>
                  </a14:m>
                  <a:r>
                    <a:rPr lang="fr-CA" sz="2400" b="1" dirty="0">
                      <a:solidFill>
                        <a:srgbClr val="00B0F0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4" name="ZoneTexte 73">
                  <a:extLst>
                    <a:ext uri="{FF2B5EF4-FFF2-40B4-BE49-F238E27FC236}">
                      <a16:creationId xmlns:a16="http://schemas.microsoft.com/office/drawing/2014/main" id="{D9F411AE-9CE7-4A66-A7A1-C7C06C4EE6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860" y="3282207"/>
                  <a:ext cx="3637069" cy="1040606"/>
                </a:xfrm>
                <a:prstGeom prst="rect">
                  <a:avLst/>
                </a:prstGeom>
                <a:blipFill>
                  <a:blip r:embed="rId3"/>
                  <a:stretch>
                    <a:fillRect l="-1850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F7F1584D-5319-401E-9E58-9E24383064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86294" y="3138421"/>
              <a:ext cx="497154" cy="39760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D49F7FB8-C8EE-4510-A57E-881F4A7E534E}"/>
              </a:ext>
            </a:extLst>
          </p:cNvPr>
          <p:cNvGrpSpPr/>
          <p:nvPr/>
        </p:nvGrpSpPr>
        <p:grpSpPr>
          <a:xfrm>
            <a:off x="6847162" y="4207510"/>
            <a:ext cx="5259897" cy="880109"/>
            <a:chOff x="-96338" y="3477386"/>
            <a:chExt cx="5259897" cy="880109"/>
          </a:xfrm>
        </p:grpSpPr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9224D037-E640-462B-9ABE-4E90FAC4D287}"/>
                </a:ext>
              </a:extLst>
            </p:cNvPr>
            <p:cNvSpPr txBox="1"/>
            <p:nvPr/>
          </p:nvSpPr>
          <p:spPr>
            <a:xfrm>
              <a:off x="673966" y="3477386"/>
              <a:ext cx="44895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400" b="1" dirty="0">
                  <a:solidFill>
                    <a:schemeClr val="accent5"/>
                  </a:solidFill>
                </a:rPr>
                <a:t>Variation de température (</a:t>
              </a:r>
              <a:r>
                <a:rPr lang="fr-CA" sz="2400" b="1" baseline="30000" dirty="0" err="1">
                  <a:solidFill>
                    <a:schemeClr val="accent5"/>
                  </a:solidFill>
                </a:rPr>
                <a:t>o</a:t>
              </a:r>
              <a:r>
                <a:rPr lang="fr-CA" sz="2400" b="1" dirty="0" err="1">
                  <a:solidFill>
                    <a:schemeClr val="accent5"/>
                  </a:solidFill>
                </a:rPr>
                <a:t>C</a:t>
              </a:r>
              <a:r>
                <a:rPr lang="fr-CA" sz="2400" b="1" dirty="0">
                  <a:solidFill>
                    <a:schemeClr val="accent5"/>
                  </a:solidFill>
                </a:rPr>
                <a:t>)</a:t>
              </a:r>
            </a:p>
          </p:txBody>
        </p: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BCC3C112-AC1C-4A01-AED8-0B9C12BADF48}"/>
                </a:ext>
              </a:extLst>
            </p:cNvPr>
            <p:cNvCxnSpPr>
              <a:cxnSpLocks/>
              <a:stCxn id="77" idx="1"/>
            </p:cNvCxnSpPr>
            <p:nvPr/>
          </p:nvCxnSpPr>
          <p:spPr>
            <a:xfrm flipH="1">
              <a:off x="-96338" y="3708219"/>
              <a:ext cx="770304" cy="649276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re 1">
            <a:extLst>
              <a:ext uri="{FF2B5EF4-FFF2-40B4-BE49-F238E27FC236}">
                <a16:creationId xmlns:a16="http://schemas.microsoft.com/office/drawing/2014/main" id="{8E41DB14-6133-43D1-96DF-61A0DB13C1A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72709" y="609599"/>
            <a:ext cx="1619291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 dirty="0">
                <a:solidFill>
                  <a:schemeClr val="bg1"/>
                </a:solidFill>
              </a:rPr>
              <a:t>Chapitre 4</a:t>
            </a:r>
          </a:p>
          <a:p>
            <a:pPr algn="ctr"/>
            <a:r>
              <a:rPr lang="fr-CA" sz="1600" b="1" dirty="0">
                <a:solidFill>
                  <a:schemeClr val="bg1"/>
                </a:solidFill>
              </a:rPr>
              <a:t>p.150 à 154</a:t>
            </a:r>
          </a:p>
        </p:txBody>
      </p:sp>
    </p:spTree>
    <p:extLst>
      <p:ext uri="{BB962C8B-B14F-4D97-AF65-F5344CB8AC3E}">
        <p14:creationId xmlns:p14="http://schemas.microsoft.com/office/powerpoint/2010/main" val="139116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35C6E5F0-C08F-44B0-8F25-81D5E219E6E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fr-CA" b="1" dirty="0"/>
                  <a:t>Capacité thermique massique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A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b="1" i="1" dirty="0">
                            <a:latin typeface="Cambria Math" panose="02040503050406030204" pitchFamily="18" charset="0"/>
                          </a:rPr>
                          <m:t>𝑱</m:t>
                        </m:r>
                      </m:num>
                      <m:den>
                        <m:r>
                          <a:rPr lang="fr-CA" b="1" i="1" dirty="0"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a:rPr lang="fr-CA" b="1" i="1" baseline="30000" dirty="0">
                            <a:latin typeface="Cambria Math" panose="02040503050406030204" pitchFamily="18" charset="0"/>
                          </a:rPr>
                          <m:t>𝒐</m:t>
                        </m:r>
                        <m:r>
                          <a:rPr lang="fr-CA" b="1" i="1" dirty="0">
                            <a:latin typeface="Cambria Math" panose="02040503050406030204" pitchFamily="18" charset="0"/>
                          </a:rPr>
                          <m:t>𝑪</m:t>
                        </m:r>
                      </m:den>
                    </m:f>
                  </m:oMath>
                </a14:m>
                <a:r>
                  <a:rPr lang="fr-CA" b="1" dirty="0"/>
                  <a:t>)</a:t>
                </a:r>
              </a:p>
            </p:txBody>
          </p:sp>
        </mc:Choice>
        <mc:Fallback xmlns="">
          <p:sp>
            <p:nvSpPr>
              <p:cNvPr id="2" name="Titre 1">
                <a:extLst>
                  <a:ext uri="{FF2B5EF4-FFF2-40B4-BE49-F238E27FC236}">
                    <a16:creationId xmlns:a16="http://schemas.microsoft.com/office/drawing/2014/main" id="{35C6E5F0-C08F-44B0-8F25-81D5E219E6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96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37BA17-4315-43FE-8DD1-CA8B2B562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145" y="2336873"/>
            <a:ext cx="6362299" cy="3911528"/>
          </a:xfrm>
        </p:spPr>
        <p:txBody>
          <a:bodyPr anchor="ctr"/>
          <a:lstStyle/>
          <a:p>
            <a:r>
              <a:rPr lang="fr-CA" dirty="0"/>
              <a:t>La capacité thermique est l’énergie nécessaire qu’il faut fournir à un gramme de substance pour augmenter  sa température d’un degré Celsius.</a:t>
            </a:r>
          </a:p>
          <a:p>
            <a:r>
              <a:rPr lang="fr-CA" dirty="0"/>
              <a:t>Chaque substance possède sa capacité thermique massique.</a:t>
            </a:r>
          </a:p>
          <a:p>
            <a:r>
              <a:rPr lang="fr-CA" dirty="0"/>
              <a:t>C’est donc une propriété caractéristique de la matière.</a:t>
            </a:r>
          </a:p>
        </p:txBody>
      </p:sp>
      <p:sp>
        <p:nvSpPr>
          <p:cNvPr id="66" name="Espace réservé du contenu 2">
            <a:extLst>
              <a:ext uri="{FF2B5EF4-FFF2-40B4-BE49-F238E27FC236}">
                <a16:creationId xmlns:a16="http://schemas.microsoft.com/office/drawing/2014/main" id="{4C7B0BE0-B5E7-4A11-B3EE-8ADF1162743C}"/>
              </a:ext>
            </a:extLst>
          </p:cNvPr>
          <p:cNvSpPr txBox="1">
            <a:spLocks/>
          </p:cNvSpPr>
          <p:nvPr/>
        </p:nvSpPr>
        <p:spPr>
          <a:xfrm>
            <a:off x="516556" y="2336873"/>
            <a:ext cx="4204627" cy="1257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r-CA" sz="6000" b="1" dirty="0"/>
              <a:t>Q = m</a:t>
            </a:r>
            <a:r>
              <a:rPr lang="fr-CA" sz="6000" b="1" dirty="0">
                <a:solidFill>
                  <a:srgbClr val="00B0F0"/>
                </a:solidFill>
              </a:rPr>
              <a:t>c</a:t>
            </a:r>
            <a:r>
              <a:rPr lang="el-GR" sz="6000" b="1" dirty="0"/>
              <a:t>Δ</a:t>
            </a:r>
            <a:r>
              <a:rPr lang="fr-CA" sz="6000" b="1" dirty="0"/>
              <a:t>T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7DDD166-B361-4496-AB55-BB02061FE6A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72709" y="609599"/>
            <a:ext cx="1619291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 dirty="0">
                <a:solidFill>
                  <a:schemeClr val="bg1"/>
                </a:solidFill>
              </a:rPr>
              <a:t>Chapitre 4</a:t>
            </a:r>
          </a:p>
          <a:p>
            <a:pPr algn="ctr"/>
            <a:r>
              <a:rPr lang="fr-CA" sz="1600" b="1" dirty="0">
                <a:solidFill>
                  <a:schemeClr val="bg1"/>
                </a:solidFill>
              </a:rPr>
              <a:t>p.150 à 154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au 4">
                <a:extLst>
                  <a:ext uri="{FF2B5EF4-FFF2-40B4-BE49-F238E27FC236}">
                    <a16:creationId xmlns:a16="http://schemas.microsoft.com/office/drawing/2014/main" id="{1A4980F0-429B-42A0-92EF-6697D964E2A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5910348"/>
                  </p:ext>
                </p:extLst>
              </p:nvPr>
            </p:nvGraphicFramePr>
            <p:xfrm>
              <a:off x="414020" y="3747192"/>
              <a:ext cx="4409698" cy="28557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04849">
                      <a:extLst>
                        <a:ext uri="{9D8B030D-6E8A-4147-A177-3AD203B41FA5}">
                          <a16:colId xmlns:a16="http://schemas.microsoft.com/office/drawing/2014/main" val="3774607988"/>
                        </a:ext>
                      </a:extLst>
                    </a:gridCol>
                    <a:gridCol w="2204849">
                      <a:extLst>
                        <a:ext uri="{9D8B030D-6E8A-4147-A177-3AD203B41FA5}">
                          <a16:colId xmlns:a16="http://schemas.microsoft.com/office/drawing/2014/main" val="180206896"/>
                        </a:ext>
                      </a:extLst>
                    </a:gridCol>
                  </a:tblGrid>
                  <a:tr h="6700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Substance</a:t>
                          </a:r>
                        </a:p>
                      </a:txBody>
                      <a:tcPr marL="76990" marR="76990" marT="38495" marB="38495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Capacité thermique massique </a:t>
                          </a:r>
                          <a:r>
                            <a:rPr lang="fr-CA" sz="1500" b="1" dirty="0"/>
                            <a:t>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r-CA" sz="15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A" sz="1500" b="1" i="1" dirty="0">
                                      <a:latin typeface="Cambria Math" panose="02040503050406030204" pitchFamily="18" charset="0"/>
                                    </a:rPr>
                                    <m:t>𝑱</m:t>
                                  </m:r>
                                </m:num>
                                <m:den>
                                  <m:r>
                                    <a:rPr lang="fr-CA" sz="1500" b="1" i="1" dirty="0"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  <m:r>
                                    <a:rPr lang="fr-CA" sz="1500" b="1" i="1" baseline="30000" dirty="0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  <m:r>
                                    <a:rPr lang="fr-CA" sz="1500" b="1" i="1" dirty="0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den>
                              </m:f>
                            </m:oMath>
                          </a14:m>
                          <a:r>
                            <a:rPr lang="fr-CA" sz="1500" b="1" dirty="0"/>
                            <a:t>)</a:t>
                          </a:r>
                          <a:endParaRPr lang="fr-CA" sz="1500" dirty="0"/>
                        </a:p>
                      </a:txBody>
                      <a:tcPr marL="76990" marR="76990" marT="38495" marB="38495" anchor="ctr"/>
                    </a:tc>
                    <a:extLst>
                      <a:ext uri="{0D108BD9-81ED-4DB2-BD59-A6C34878D82A}">
                        <a16:rowId xmlns:a16="http://schemas.microsoft.com/office/drawing/2014/main" val="1577521709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Eau liquide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4,19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2965927821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Éthanol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2,46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2981892269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Aluminium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0,90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890392406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Sable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0,80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3639485074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Fer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0,45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1742216135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Cuivre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0,38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2981233204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Argent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0,24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10140057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au 4">
                <a:extLst>
                  <a:ext uri="{FF2B5EF4-FFF2-40B4-BE49-F238E27FC236}">
                    <a16:creationId xmlns:a16="http://schemas.microsoft.com/office/drawing/2014/main" id="{1A4980F0-429B-42A0-92EF-6697D964E2A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5910348"/>
                  </p:ext>
                </p:extLst>
              </p:nvPr>
            </p:nvGraphicFramePr>
            <p:xfrm>
              <a:off x="414020" y="3747192"/>
              <a:ext cx="4409698" cy="28557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04849">
                      <a:extLst>
                        <a:ext uri="{9D8B030D-6E8A-4147-A177-3AD203B41FA5}">
                          <a16:colId xmlns:a16="http://schemas.microsoft.com/office/drawing/2014/main" val="3774607988"/>
                        </a:ext>
                      </a:extLst>
                    </a:gridCol>
                    <a:gridCol w="2204849">
                      <a:extLst>
                        <a:ext uri="{9D8B030D-6E8A-4147-A177-3AD203B41FA5}">
                          <a16:colId xmlns:a16="http://schemas.microsoft.com/office/drawing/2014/main" val="180206896"/>
                        </a:ext>
                      </a:extLst>
                    </a:gridCol>
                  </a:tblGrid>
                  <a:tr h="6700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Substance</a:t>
                          </a:r>
                        </a:p>
                      </a:txBody>
                      <a:tcPr marL="76990" marR="76990" marT="38495" marB="38495"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76990" marR="76990" marT="38495" marB="38495" anchor="ctr">
                        <a:blipFill>
                          <a:blip r:embed="rId4"/>
                          <a:stretch>
                            <a:fillRect l="-100552" t="-1818" r="-1105" b="-33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7521709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Eau liquide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4,19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2965927821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Éthanol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2,46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2981892269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Aluminium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0,90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890392406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Sable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0,80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3639485074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Fer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0,45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1742216135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Cuivre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0,38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2981233204"/>
                      </a:ext>
                    </a:extLst>
                  </a:tr>
                  <a:tr h="3122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Argent</a:t>
                          </a:r>
                        </a:p>
                      </a:txBody>
                      <a:tcPr marL="76990" marR="76990" marT="38495" marB="38495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CA" sz="1500" dirty="0"/>
                            <a:t>0,24</a:t>
                          </a:r>
                        </a:p>
                      </a:txBody>
                      <a:tcPr marL="76990" marR="76990" marT="38495" marB="38495"/>
                    </a:tc>
                    <a:extLst>
                      <a:ext uri="{0D108BD9-81ED-4DB2-BD59-A6C34878D82A}">
                        <a16:rowId xmlns:a16="http://schemas.microsoft.com/office/drawing/2014/main" val="101400579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65016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6E5F0-C08F-44B0-8F25-81D5E219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La variation de température (</a:t>
            </a:r>
            <a:r>
              <a:rPr lang="fr-CA" b="1" baseline="30000" dirty="0" err="1"/>
              <a:t>o</a:t>
            </a:r>
            <a:r>
              <a:rPr lang="fr-CA" b="1" dirty="0" err="1"/>
              <a:t>C</a:t>
            </a:r>
            <a:r>
              <a:rPr lang="fr-CA" b="1" dirty="0"/>
              <a:t>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37BA17-4315-43FE-8DD1-CA8B2B562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145" y="2336872"/>
            <a:ext cx="6362299" cy="4218163"/>
          </a:xfrm>
        </p:spPr>
        <p:txBody>
          <a:bodyPr anchor="ctr">
            <a:normAutofit/>
          </a:bodyPr>
          <a:lstStyle/>
          <a:p>
            <a:r>
              <a:rPr lang="el-GR" sz="2800" dirty="0"/>
              <a:t>Δ</a:t>
            </a:r>
            <a:r>
              <a:rPr lang="fr-CA" sz="2800" dirty="0"/>
              <a:t>T: correspond à une variation de température en </a:t>
            </a:r>
            <a:r>
              <a:rPr lang="fr-CA" sz="2800" b="1" dirty="0">
                <a:solidFill>
                  <a:schemeClr val="accent5"/>
                </a:solidFill>
              </a:rPr>
              <a:t>degré Celsius</a:t>
            </a:r>
          </a:p>
          <a:p>
            <a:r>
              <a:rPr lang="el-GR" sz="2800" dirty="0"/>
              <a:t>Δ</a:t>
            </a:r>
            <a:r>
              <a:rPr lang="fr-CA" sz="2800" dirty="0"/>
              <a:t>T = Tf – Ti</a:t>
            </a:r>
          </a:p>
          <a:p>
            <a:pPr lvl="1"/>
            <a:r>
              <a:rPr lang="fr-CA" sz="2400" dirty="0"/>
              <a:t>Tf: température finale en degré Celsius</a:t>
            </a:r>
          </a:p>
          <a:p>
            <a:pPr lvl="1"/>
            <a:r>
              <a:rPr lang="fr-CA" sz="2400" dirty="0"/>
              <a:t>Ti: température initiale en degré Celsius</a:t>
            </a:r>
          </a:p>
          <a:p>
            <a:r>
              <a:rPr lang="fr-CA" sz="2800" b="1" dirty="0">
                <a:solidFill>
                  <a:schemeClr val="accent5"/>
                </a:solidFill>
              </a:rPr>
              <a:t>Des valeurs positives et négatives de variations sont possibles. </a:t>
            </a:r>
            <a:r>
              <a:rPr lang="fr-CA" sz="2800" dirty="0"/>
              <a:t>Le signe est très important. Il faut le respecter.</a:t>
            </a:r>
          </a:p>
        </p:txBody>
      </p:sp>
      <p:sp>
        <p:nvSpPr>
          <p:cNvPr id="66" name="Espace réservé du contenu 2">
            <a:extLst>
              <a:ext uri="{FF2B5EF4-FFF2-40B4-BE49-F238E27FC236}">
                <a16:creationId xmlns:a16="http://schemas.microsoft.com/office/drawing/2014/main" id="{4C7B0BE0-B5E7-4A11-B3EE-8ADF1162743C}"/>
              </a:ext>
            </a:extLst>
          </p:cNvPr>
          <p:cNvSpPr txBox="1">
            <a:spLocks/>
          </p:cNvSpPr>
          <p:nvPr/>
        </p:nvSpPr>
        <p:spPr>
          <a:xfrm>
            <a:off x="516556" y="2336873"/>
            <a:ext cx="4204627" cy="1257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r-CA" sz="6000" b="1" dirty="0"/>
              <a:t>Q = mc</a:t>
            </a:r>
            <a:r>
              <a:rPr lang="el-GR" sz="6000" b="1" dirty="0">
                <a:solidFill>
                  <a:schemeClr val="accent5"/>
                </a:solidFill>
              </a:rPr>
              <a:t>Δ</a:t>
            </a:r>
            <a:r>
              <a:rPr lang="fr-CA" sz="6000" b="1" dirty="0">
                <a:solidFill>
                  <a:schemeClr val="accent5"/>
                </a:solidFill>
              </a:rPr>
              <a:t>T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766600C-BF46-498B-888B-538C6C5F42C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72709" y="609599"/>
            <a:ext cx="1619291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 dirty="0">
                <a:solidFill>
                  <a:schemeClr val="bg1"/>
                </a:solidFill>
              </a:rPr>
              <a:t>Chapitre 4</a:t>
            </a:r>
          </a:p>
          <a:p>
            <a:pPr algn="ctr"/>
            <a:r>
              <a:rPr lang="fr-CA" sz="1600" b="1" dirty="0">
                <a:solidFill>
                  <a:schemeClr val="bg1"/>
                </a:solidFill>
              </a:rPr>
              <a:t>p.150 à 154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2FC1A1A-8517-41D3-9319-EFE2968D67C9}"/>
              </a:ext>
            </a:extLst>
          </p:cNvPr>
          <p:cNvGrpSpPr/>
          <p:nvPr/>
        </p:nvGrpSpPr>
        <p:grpSpPr>
          <a:xfrm>
            <a:off x="2493471" y="3429000"/>
            <a:ext cx="2648981" cy="1072359"/>
            <a:chOff x="2074928" y="2613749"/>
            <a:chExt cx="2648981" cy="107235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F2CF0B2-51FB-48A8-BADA-346DEC1E5B2E}"/>
                </a:ext>
              </a:extLst>
            </p:cNvPr>
            <p:cNvSpPr txBox="1"/>
            <p:nvPr/>
          </p:nvSpPr>
          <p:spPr>
            <a:xfrm>
              <a:off x="2074928" y="2978222"/>
              <a:ext cx="26489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2000" b="1" dirty="0">
                  <a:solidFill>
                    <a:schemeClr val="accent5"/>
                  </a:solidFill>
                </a:rPr>
                <a:t>Variation de </a:t>
              </a:r>
            </a:p>
            <a:p>
              <a:r>
                <a:rPr lang="fr-CA" sz="2000" b="1" dirty="0">
                  <a:solidFill>
                    <a:schemeClr val="accent5"/>
                  </a:solidFill>
                </a:rPr>
                <a:t>température (</a:t>
              </a:r>
              <a:r>
                <a:rPr lang="fr-CA" sz="2000" b="1" baseline="30000" dirty="0" err="1">
                  <a:solidFill>
                    <a:schemeClr val="accent5"/>
                  </a:solidFill>
                </a:rPr>
                <a:t>o</a:t>
              </a:r>
              <a:r>
                <a:rPr lang="fr-CA" sz="2000" b="1" dirty="0" err="1">
                  <a:solidFill>
                    <a:schemeClr val="accent5"/>
                  </a:solidFill>
                </a:rPr>
                <a:t>C</a:t>
              </a:r>
              <a:r>
                <a:rPr lang="fr-CA" sz="2000" b="1" dirty="0">
                  <a:solidFill>
                    <a:schemeClr val="accent5"/>
                  </a:solidFill>
                </a:rPr>
                <a:t>)</a:t>
              </a: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C31ACA3C-83BD-4E80-A739-86382C200B82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3399419" y="2613749"/>
              <a:ext cx="0" cy="364473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29623E6-C371-47B6-9113-9B1A6B5F11E9}"/>
              </a:ext>
            </a:extLst>
          </p:cNvPr>
          <p:cNvGrpSpPr/>
          <p:nvPr/>
        </p:nvGrpSpPr>
        <p:grpSpPr>
          <a:xfrm>
            <a:off x="2493470" y="4686299"/>
            <a:ext cx="2648981" cy="801252"/>
            <a:chOff x="2074929" y="2555485"/>
            <a:chExt cx="2648981" cy="80125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024A028-44D3-4208-BAB9-CD732DA6DABB}"/>
                </a:ext>
              </a:extLst>
            </p:cNvPr>
            <p:cNvSpPr txBox="1"/>
            <p:nvPr/>
          </p:nvSpPr>
          <p:spPr>
            <a:xfrm>
              <a:off x="2074929" y="2895072"/>
              <a:ext cx="26489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b="1" dirty="0">
                  <a:solidFill>
                    <a:schemeClr val="accent5"/>
                  </a:solidFill>
                </a:rPr>
                <a:t>Δ</a:t>
              </a:r>
              <a:r>
                <a:rPr lang="fr-CA" sz="2400" b="1" dirty="0">
                  <a:solidFill>
                    <a:schemeClr val="accent5"/>
                  </a:solidFill>
                </a:rPr>
                <a:t>T = Tf – Ti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E1394B88-36B2-4B83-A591-02E01352C6CC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3399420" y="2555485"/>
              <a:ext cx="0" cy="339587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2780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6E5F0-C08F-44B0-8F25-81D5E219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Lien entre la chaleur absorbée ou dégagée (J) et la variation de température (</a:t>
            </a:r>
            <a:r>
              <a:rPr lang="fr-CA" b="1" baseline="30000" dirty="0" err="1"/>
              <a:t>o</a:t>
            </a:r>
            <a:r>
              <a:rPr lang="fr-CA" b="1" dirty="0" err="1"/>
              <a:t>C</a:t>
            </a:r>
            <a:r>
              <a:rPr lang="fr-CA" b="1" dirty="0"/>
              <a:t>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37BA17-4315-43FE-8DD1-CA8B2B562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144" y="2063571"/>
            <a:ext cx="6362299" cy="1353217"/>
          </a:xfrm>
        </p:spPr>
        <p:txBody>
          <a:bodyPr>
            <a:normAutofit lnSpcReduction="10000"/>
          </a:bodyPr>
          <a:lstStyle/>
          <a:p>
            <a:r>
              <a:rPr lang="el-GR" sz="1600" dirty="0"/>
              <a:t>Δ</a:t>
            </a:r>
            <a:r>
              <a:rPr lang="fr-CA" sz="1600" dirty="0"/>
              <a:t>T = Tf – Ti</a:t>
            </a:r>
          </a:p>
          <a:p>
            <a:pPr lvl="1"/>
            <a:r>
              <a:rPr lang="fr-CA" sz="1400" dirty="0"/>
              <a:t>Tf: température finale en degré Celsius</a:t>
            </a:r>
          </a:p>
          <a:p>
            <a:pPr lvl="1"/>
            <a:r>
              <a:rPr lang="fr-CA" sz="1400" dirty="0"/>
              <a:t>Ti: température initiale en degré Celsius</a:t>
            </a:r>
          </a:p>
          <a:p>
            <a:r>
              <a:rPr lang="fr-CA" sz="1600" dirty="0"/>
              <a:t>Des valeurs positives et négatives de variations sont possibles. Le signe est très important. Il faut le respecter.</a:t>
            </a:r>
          </a:p>
        </p:txBody>
      </p:sp>
      <p:sp>
        <p:nvSpPr>
          <p:cNvPr id="66" name="Espace réservé du contenu 2">
            <a:extLst>
              <a:ext uri="{FF2B5EF4-FFF2-40B4-BE49-F238E27FC236}">
                <a16:creationId xmlns:a16="http://schemas.microsoft.com/office/drawing/2014/main" id="{4C7B0BE0-B5E7-4A11-B3EE-8ADF1162743C}"/>
              </a:ext>
            </a:extLst>
          </p:cNvPr>
          <p:cNvSpPr txBox="1">
            <a:spLocks/>
          </p:cNvSpPr>
          <p:nvPr/>
        </p:nvSpPr>
        <p:spPr>
          <a:xfrm>
            <a:off x="516556" y="2336873"/>
            <a:ext cx="4204627" cy="1257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r-CA" sz="6000" b="1" dirty="0">
                <a:solidFill>
                  <a:srgbClr val="92D050"/>
                </a:solidFill>
              </a:rPr>
              <a:t>Q</a:t>
            </a:r>
            <a:r>
              <a:rPr lang="fr-CA" sz="6000" b="1" dirty="0"/>
              <a:t> = mc</a:t>
            </a:r>
            <a:r>
              <a:rPr lang="el-GR" sz="6000" b="1" dirty="0"/>
              <a:t>Δ</a:t>
            </a:r>
            <a:r>
              <a:rPr lang="fr-CA" sz="6000" b="1" dirty="0"/>
              <a:t>T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766600C-BF46-498B-888B-538C6C5F42C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72709" y="609599"/>
            <a:ext cx="1619291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 dirty="0">
                <a:solidFill>
                  <a:schemeClr val="bg1"/>
                </a:solidFill>
              </a:rPr>
              <a:t>Chapitre 4</a:t>
            </a:r>
          </a:p>
          <a:p>
            <a:pPr algn="ctr"/>
            <a:r>
              <a:rPr lang="fr-CA" sz="1600" b="1" dirty="0">
                <a:solidFill>
                  <a:schemeClr val="bg1"/>
                </a:solidFill>
              </a:rPr>
              <a:t>p.150 à 154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29623E6-C371-47B6-9113-9B1A6B5F11E9}"/>
              </a:ext>
            </a:extLst>
          </p:cNvPr>
          <p:cNvGrpSpPr/>
          <p:nvPr/>
        </p:nvGrpSpPr>
        <p:grpSpPr>
          <a:xfrm>
            <a:off x="2474220" y="3429000"/>
            <a:ext cx="2648981" cy="801252"/>
            <a:chOff x="2074929" y="2555485"/>
            <a:chExt cx="2648981" cy="80125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024A028-44D3-4208-BAB9-CD732DA6DABB}"/>
                </a:ext>
              </a:extLst>
            </p:cNvPr>
            <p:cNvSpPr txBox="1"/>
            <p:nvPr/>
          </p:nvSpPr>
          <p:spPr>
            <a:xfrm>
              <a:off x="2074929" y="2895072"/>
              <a:ext cx="26489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400" b="1" dirty="0"/>
                <a:t>Δ</a:t>
              </a:r>
              <a:r>
                <a:rPr lang="fr-CA" sz="2400" b="1" dirty="0"/>
                <a:t>T = Tf – Ti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E1394B88-36B2-4B83-A591-02E01352C6CC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3399420" y="2555485"/>
              <a:ext cx="0" cy="339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9A6ED044-440D-4839-A4F2-49534B89F85E}"/>
              </a:ext>
            </a:extLst>
          </p:cNvPr>
          <p:cNvSpPr txBox="1">
            <a:spLocks/>
          </p:cNvSpPr>
          <p:nvPr/>
        </p:nvSpPr>
        <p:spPr>
          <a:xfrm>
            <a:off x="5397365" y="3416788"/>
            <a:ext cx="3012708" cy="471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b="1" dirty="0"/>
              <a:t>Q positif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6B948279-0CF9-490A-AC70-682EA69277F2}"/>
              </a:ext>
            </a:extLst>
          </p:cNvPr>
          <p:cNvSpPr txBox="1">
            <a:spLocks/>
          </p:cNvSpPr>
          <p:nvPr/>
        </p:nvSpPr>
        <p:spPr>
          <a:xfrm>
            <a:off x="8578514" y="3416787"/>
            <a:ext cx="3012708" cy="471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b="1" dirty="0"/>
              <a:t>Q négatif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CC3FF6A-B31D-4E2A-89A0-4C15DFBAF979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494294" y="3416788"/>
            <a:ext cx="0" cy="3369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34B43E6-3569-47B9-8025-F06F0B2C579B}"/>
              </a:ext>
            </a:extLst>
          </p:cNvPr>
          <p:cNvSpPr txBox="1">
            <a:spLocks/>
          </p:cNvSpPr>
          <p:nvPr/>
        </p:nvSpPr>
        <p:spPr>
          <a:xfrm>
            <a:off x="5397365" y="3888608"/>
            <a:ext cx="3012708" cy="13764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dirty="0"/>
              <a:t>Δ</a:t>
            </a:r>
            <a:r>
              <a:rPr lang="fr-CA" sz="1800" dirty="0"/>
              <a:t>T est positif (&gt;0</a:t>
            </a:r>
            <a:r>
              <a:rPr lang="fr-CA" sz="1800" baseline="30000" dirty="0"/>
              <a:t>o</a:t>
            </a:r>
            <a:r>
              <a:rPr lang="fr-CA" sz="1800" dirty="0"/>
              <a:t>C)</a:t>
            </a:r>
          </a:p>
          <a:p>
            <a:r>
              <a:rPr lang="fr-CA" sz="1800" dirty="0"/>
              <a:t>Q est positif</a:t>
            </a:r>
          </a:p>
          <a:p>
            <a:r>
              <a:rPr lang="fr-CA" sz="1800" dirty="0"/>
              <a:t>La substance absorbe de l’énergie thermique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EAB6601B-813E-42E1-84ED-D611E4F242C5}"/>
              </a:ext>
            </a:extLst>
          </p:cNvPr>
          <p:cNvSpPr txBox="1">
            <a:spLocks/>
          </p:cNvSpPr>
          <p:nvPr/>
        </p:nvSpPr>
        <p:spPr>
          <a:xfrm>
            <a:off x="8578514" y="3888608"/>
            <a:ext cx="3012708" cy="13764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dirty="0"/>
              <a:t>Δ</a:t>
            </a:r>
            <a:r>
              <a:rPr lang="fr-CA" sz="1800" dirty="0"/>
              <a:t>T est négatif (&lt;0</a:t>
            </a:r>
            <a:r>
              <a:rPr lang="fr-CA" sz="1800" baseline="30000" dirty="0"/>
              <a:t>o</a:t>
            </a:r>
            <a:r>
              <a:rPr lang="fr-CA" sz="1800" dirty="0"/>
              <a:t>C)</a:t>
            </a:r>
          </a:p>
          <a:p>
            <a:r>
              <a:rPr lang="fr-CA" sz="1800" dirty="0"/>
              <a:t>Q est négatif</a:t>
            </a:r>
          </a:p>
          <a:p>
            <a:r>
              <a:rPr lang="fr-CA" sz="1800" dirty="0"/>
              <a:t>La substance dégage de l’énergie thermique</a:t>
            </a:r>
          </a:p>
        </p:txBody>
      </p:sp>
      <p:pic>
        <p:nvPicPr>
          <p:cNvPr id="1026" name="Picture 2" descr="How to cook pasta: a step by step guide | Features | Jamie Oliver">
            <a:extLst>
              <a:ext uri="{FF2B5EF4-FFF2-40B4-BE49-F238E27FC236}">
                <a16:creationId xmlns:a16="http://schemas.microsoft.com/office/drawing/2014/main" id="{3B4E2B10-228A-4C9A-B5DE-5795E8478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254" y="5265020"/>
            <a:ext cx="2318836" cy="154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me PNG Image | Clip art, Png images, Clipart images">
            <a:extLst>
              <a:ext uri="{FF2B5EF4-FFF2-40B4-BE49-F238E27FC236}">
                <a16:creationId xmlns:a16="http://schemas.microsoft.com/office/drawing/2014/main" id="{631A25A6-5C14-41AA-AD18-C8FC8344D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98" y="6351671"/>
            <a:ext cx="927233" cy="57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lame PNG Image | Clip art, Png images, Clipart images">
            <a:extLst>
              <a:ext uri="{FF2B5EF4-FFF2-40B4-BE49-F238E27FC236}">
                <a16:creationId xmlns:a16="http://schemas.microsoft.com/office/drawing/2014/main" id="{F462F06B-9F4B-431C-8A49-5D6AC0F68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98" y="6351671"/>
            <a:ext cx="927233" cy="57952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EA0CC590-E808-40B1-991B-C9B8DE4400AC}"/>
              </a:ext>
            </a:extLst>
          </p:cNvPr>
          <p:cNvGrpSpPr/>
          <p:nvPr/>
        </p:nvGrpSpPr>
        <p:grpSpPr>
          <a:xfrm>
            <a:off x="6392820" y="6037965"/>
            <a:ext cx="866187" cy="356533"/>
            <a:chOff x="6362298" y="5926505"/>
            <a:chExt cx="866187" cy="356533"/>
          </a:xfrm>
        </p:grpSpPr>
        <p:sp>
          <p:nvSpPr>
            <p:cNvPr id="27" name="Flèche : bas 26">
              <a:extLst>
                <a:ext uri="{FF2B5EF4-FFF2-40B4-BE49-F238E27FC236}">
                  <a16:creationId xmlns:a16="http://schemas.microsoft.com/office/drawing/2014/main" id="{2550D8AC-56F5-4FEB-A343-0BDC531B6377}"/>
                </a:ext>
              </a:extLst>
            </p:cNvPr>
            <p:cNvSpPr/>
            <p:nvPr/>
          </p:nvSpPr>
          <p:spPr>
            <a:xfrm rot="10800000">
              <a:off x="6362298" y="5926505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0" name="Flèche : bas 29">
              <a:extLst>
                <a:ext uri="{FF2B5EF4-FFF2-40B4-BE49-F238E27FC236}">
                  <a16:creationId xmlns:a16="http://schemas.microsoft.com/office/drawing/2014/main" id="{EE87D7CE-514F-476A-A6DB-7A2C4BA14D6C}"/>
                </a:ext>
              </a:extLst>
            </p:cNvPr>
            <p:cNvSpPr/>
            <p:nvPr/>
          </p:nvSpPr>
          <p:spPr>
            <a:xfrm rot="10800000">
              <a:off x="6656679" y="5926505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1" name="Flèche : bas 30">
              <a:extLst>
                <a:ext uri="{FF2B5EF4-FFF2-40B4-BE49-F238E27FC236}">
                  <a16:creationId xmlns:a16="http://schemas.microsoft.com/office/drawing/2014/main" id="{F6D0686A-227B-487B-B0F9-CA27D7DE07FA}"/>
                </a:ext>
              </a:extLst>
            </p:cNvPr>
            <p:cNvSpPr/>
            <p:nvPr/>
          </p:nvSpPr>
          <p:spPr>
            <a:xfrm rot="10800000">
              <a:off x="6973501" y="5926505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E8B18E36-19B6-4F9F-9AA7-E0BBF4BD39C2}"/>
              </a:ext>
            </a:extLst>
          </p:cNvPr>
          <p:cNvSpPr txBox="1"/>
          <p:nvPr/>
        </p:nvSpPr>
        <p:spPr>
          <a:xfrm>
            <a:off x="3898896" y="5705609"/>
            <a:ext cx="1782078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fr-CA" sz="1400" dirty="0"/>
              <a:t>Augmentation de la T de la casserole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9AD5AAA-E4E2-42C5-AA82-99FEDF4AD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5573" y="5372781"/>
            <a:ext cx="1993206" cy="1330367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F98E5DF1-7E00-467B-B6F3-7F56121EF1E6}"/>
              </a:ext>
            </a:extLst>
          </p:cNvPr>
          <p:cNvGrpSpPr/>
          <p:nvPr/>
        </p:nvGrpSpPr>
        <p:grpSpPr>
          <a:xfrm>
            <a:off x="9245537" y="5337870"/>
            <a:ext cx="1270260" cy="1332487"/>
            <a:chOff x="9555279" y="5337870"/>
            <a:chExt cx="1270260" cy="1332487"/>
          </a:xfrm>
        </p:grpSpPr>
        <p:sp>
          <p:nvSpPr>
            <p:cNvPr id="36" name="Flèche : bas 35">
              <a:extLst>
                <a:ext uri="{FF2B5EF4-FFF2-40B4-BE49-F238E27FC236}">
                  <a16:creationId xmlns:a16="http://schemas.microsoft.com/office/drawing/2014/main" id="{2F60706B-F84B-43C6-A5DA-D0FAF4D068DC}"/>
                </a:ext>
              </a:extLst>
            </p:cNvPr>
            <p:cNvSpPr/>
            <p:nvPr/>
          </p:nvSpPr>
          <p:spPr>
            <a:xfrm rot="5400000">
              <a:off x="9606054" y="5830468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7" name="Flèche : bas 36">
              <a:extLst>
                <a:ext uri="{FF2B5EF4-FFF2-40B4-BE49-F238E27FC236}">
                  <a16:creationId xmlns:a16="http://schemas.microsoft.com/office/drawing/2014/main" id="{F1B26759-8CF1-4415-B0F2-124AAA8C07A5}"/>
                </a:ext>
              </a:extLst>
            </p:cNvPr>
            <p:cNvSpPr/>
            <p:nvPr/>
          </p:nvSpPr>
          <p:spPr>
            <a:xfrm rot="10800000">
              <a:off x="10039198" y="5337870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8" name="Flèche : bas 37">
              <a:extLst>
                <a:ext uri="{FF2B5EF4-FFF2-40B4-BE49-F238E27FC236}">
                  <a16:creationId xmlns:a16="http://schemas.microsoft.com/office/drawing/2014/main" id="{7089B6BC-9B74-4FFF-BDF5-2BB505BD12B8}"/>
                </a:ext>
              </a:extLst>
            </p:cNvPr>
            <p:cNvSpPr/>
            <p:nvPr/>
          </p:nvSpPr>
          <p:spPr>
            <a:xfrm rot="16200000">
              <a:off x="10519781" y="5830467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39" name="Flèche : bas 38">
              <a:extLst>
                <a:ext uri="{FF2B5EF4-FFF2-40B4-BE49-F238E27FC236}">
                  <a16:creationId xmlns:a16="http://schemas.microsoft.com/office/drawing/2014/main" id="{56546C3E-BD13-40C2-AFB5-411C721C66B0}"/>
                </a:ext>
              </a:extLst>
            </p:cNvPr>
            <p:cNvSpPr/>
            <p:nvPr/>
          </p:nvSpPr>
          <p:spPr>
            <a:xfrm rot="21424588">
              <a:off x="10093794" y="6313824"/>
              <a:ext cx="254984" cy="35653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8415EFA2-7D28-4480-A707-45920A4E05EF}"/>
              </a:ext>
            </a:extLst>
          </p:cNvPr>
          <p:cNvSpPr txBox="1"/>
          <p:nvPr/>
        </p:nvSpPr>
        <p:spPr>
          <a:xfrm>
            <a:off x="10729901" y="5747123"/>
            <a:ext cx="1304906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r-CA" sz="1400" dirty="0"/>
              <a:t>Diminution de la T du café </a:t>
            </a:r>
          </a:p>
        </p:txBody>
      </p:sp>
    </p:spTree>
    <p:extLst>
      <p:ext uri="{BB962C8B-B14F-4D97-AF65-F5344CB8AC3E}">
        <p14:creationId xmlns:p14="http://schemas.microsoft.com/office/powerpoint/2010/main" val="437464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9" grpId="0" uiExpand="1" build="p"/>
      <p:bldP spid="20" grpId="0" uiExpand="1" build="p"/>
      <p:bldP spid="22" grpId="0" uiExpand="1" build="p"/>
      <p:bldP spid="14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1697FC5A-366E-4EA4-9FBB-8DA0CEDA4D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845C1D-C1E7-4C09-BB3F-3A54DA1691F9}"/>
                </a:ext>
              </a:extLst>
            </p:cNvPr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5" name="Picture 2" descr="Download Frost Texture Png Banner Royalty Free Stock - Beige - Full Size PNG  Image - PNGkit">
              <a:extLst>
                <a:ext uri="{FF2B5EF4-FFF2-40B4-BE49-F238E27FC236}">
                  <a16:creationId xmlns:a16="http://schemas.microsoft.com/office/drawing/2014/main" id="{397E67F5-EAE8-4B19-8D22-230A84259C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5C6E5F0-C08F-44B0-8F25-81D5E219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Et le froid?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766600C-BF46-498B-888B-538C6C5F42C8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0572709" y="609599"/>
            <a:ext cx="1619291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1800" b="1" dirty="0">
                <a:solidFill>
                  <a:schemeClr val="bg1"/>
                </a:solidFill>
              </a:rPr>
              <a:t>Chapitre 4</a:t>
            </a:r>
          </a:p>
          <a:p>
            <a:pPr algn="ctr"/>
            <a:r>
              <a:rPr lang="fr-CA" sz="1600" b="1" dirty="0">
                <a:solidFill>
                  <a:schemeClr val="bg1"/>
                </a:solidFill>
              </a:rPr>
              <a:t>p.150 à 154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256102-61DD-4866-B478-AE9C9CD2F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fr-CA" dirty="0"/>
              <a:t>En science, le concept du froid n’existe pas!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On parle de présence ou d’absence de chaleur.</a:t>
            </a:r>
          </a:p>
          <a:p>
            <a:endParaRPr lang="fr-CA" dirty="0"/>
          </a:p>
          <a:p>
            <a:r>
              <a:rPr lang="fr-CA" dirty="0"/>
              <a:t>Bref, ce qui nous intéresse, c’est le transfert de chaleur.</a:t>
            </a:r>
          </a:p>
        </p:txBody>
      </p:sp>
      <p:pic>
        <p:nvPicPr>
          <p:cNvPr id="1026" name="Picture 2" descr="Night King morts réveille - Serieously">
            <a:extLst>
              <a:ext uri="{FF2B5EF4-FFF2-40B4-BE49-F238E27FC236}">
                <a16:creationId xmlns:a16="http://schemas.microsoft.com/office/drawing/2014/main" id="{362C4611-7A3B-4802-901A-2FA15B77DD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761" y="279284"/>
            <a:ext cx="47625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FE9B656-634C-41D1-80DA-3F68E0E3E06E}"/>
              </a:ext>
            </a:extLst>
          </p:cNvPr>
          <p:cNvSpPr txBox="1"/>
          <p:nvPr/>
        </p:nvSpPr>
        <p:spPr>
          <a:xfrm>
            <a:off x="1425646" y="5515566"/>
            <a:ext cx="914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Winter </a:t>
            </a:r>
            <a:r>
              <a:rPr lang="fr-CA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is</a:t>
            </a:r>
            <a:r>
              <a:rPr lang="fr-CA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fr-CA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coming</a:t>
            </a:r>
            <a:r>
              <a:rPr lang="fr-CA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2614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917</Words>
  <Application>Microsoft Office PowerPoint</Application>
  <PresentationFormat>Grand écran</PresentationFormat>
  <Paragraphs>204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Cambria Math</vt:lpstr>
      <vt:lpstr>Trebuchet MS</vt:lpstr>
      <vt:lpstr>Berlin</vt:lpstr>
      <vt:lpstr>La chaleur et la calorimétrie</vt:lpstr>
      <vt:lpstr>Liste de concepts</vt:lpstr>
      <vt:lpstr>Définitions</vt:lpstr>
      <vt:lpstr>Chaleur (Q)</vt:lpstr>
      <vt:lpstr>Chaleur (Q)</vt:lpstr>
      <vt:lpstr>Capacité thermique massique (J/goC)</vt:lpstr>
      <vt:lpstr>La variation de température (oC)</vt:lpstr>
      <vt:lpstr>Lien entre la chaleur absorbée ou dégagée (J) et la variation de température (oC)</vt:lpstr>
      <vt:lpstr>Et le froid? </vt:lpstr>
      <vt:lpstr>Endothermique vs exothermique</vt:lpstr>
      <vt:lpstr>Type de systèmes</vt:lpstr>
      <vt:lpstr>Exemple: type de systèmes</vt:lpstr>
      <vt:lpstr>Devoir</vt:lpstr>
      <vt:lpstr>Mise à jour de la liste de concepts</vt:lpstr>
      <vt:lpstr>Devoir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chaleur et la calorimétrie</dc:title>
  <dc:creator>Bacchi Jonathan</dc:creator>
  <cp:lastModifiedBy>Bacchi Jonathan</cp:lastModifiedBy>
  <cp:revision>15</cp:revision>
  <dcterms:created xsi:type="dcterms:W3CDTF">2020-11-05T14:45:01Z</dcterms:created>
  <dcterms:modified xsi:type="dcterms:W3CDTF">2020-11-12T17:12:48Z</dcterms:modified>
</cp:coreProperties>
</file>