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sldIdLst>
    <p:sldId id="256" r:id="rId2"/>
    <p:sldId id="442" r:id="rId3"/>
    <p:sldId id="446" r:id="rId4"/>
    <p:sldId id="441" r:id="rId5"/>
    <p:sldId id="443" r:id="rId6"/>
    <p:sldId id="444" r:id="rId7"/>
    <p:sldId id="447" r:id="rId8"/>
    <p:sldId id="445" r:id="rId9"/>
    <p:sldId id="449" r:id="rId10"/>
    <p:sldId id="450" r:id="rId11"/>
    <p:sldId id="451" r:id="rId12"/>
    <p:sldId id="452" r:id="rId13"/>
    <p:sldId id="453" r:id="rId14"/>
    <p:sldId id="454" r:id="rId15"/>
    <p:sldId id="440" r:id="rId16"/>
    <p:sldId id="432" r:id="rId17"/>
    <p:sldId id="437" r:id="rId18"/>
    <p:sldId id="465" r:id="rId19"/>
    <p:sldId id="462" r:id="rId20"/>
    <p:sldId id="455" r:id="rId21"/>
    <p:sldId id="414" r:id="rId22"/>
    <p:sldId id="4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67" d="100"/>
          <a:sy n="67" d="100"/>
        </p:scale>
        <p:origin x="6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2020-09-18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9255346" y="2750337"/>
            <a:ext cx="1171888" cy="1356442"/>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94885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2020-09-18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309"/>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30469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2020-09-18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61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2961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2020-09-18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90622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2020-09-18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721435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2020-09-18</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836687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2020-09-18</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04942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2020-09-18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329824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9A2640C-BE8C-4C25-8F57-602CDE1311D8}" type="datetimeFigureOut">
              <a:rPr lang="fr-CA" smtClean="0"/>
              <a:t>2020-09-18</a:t>
            </a:fld>
            <a:endParaRPr lang="fr-CA"/>
          </a:p>
        </p:txBody>
      </p:sp>
      <p:sp>
        <p:nvSpPr>
          <p:cNvPr id="5" name="Footer Placeholder 4"/>
          <p:cNvSpPr>
            <a:spLocks noGrp="1"/>
          </p:cNvSpPr>
          <p:nvPr>
            <p:ph type="ftr" sz="quarter" idx="11"/>
          </p:nvPr>
        </p:nvSpPr>
        <p:spPr>
          <a:xfrm>
            <a:off x="680321" y="5936188"/>
            <a:ext cx="6126805" cy="365125"/>
          </a:xfrm>
        </p:spPr>
        <p:txBody>
          <a:bodyPr/>
          <a:lstStyle/>
          <a:p>
            <a:endParaRPr lang="fr-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1780775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2020-09-18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48036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A2640C-BE8C-4C25-8F57-602CDE1311D8}" type="datetimeFigureOut">
              <a:rPr lang="fr-CA" smtClean="0"/>
              <a:t>2020-09-18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10729455" y="286989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478215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A2640C-BE8C-4C25-8F57-602CDE1311D8}" type="datetimeFigureOut">
              <a:rPr lang="fr-CA" smtClean="0"/>
              <a:t>2020-09-18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049810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A2640C-BE8C-4C25-8F57-602CDE1311D8}" type="datetimeFigureOut">
              <a:rPr lang="fr-CA" smtClean="0"/>
              <a:t>2020-09-18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9652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A2640C-BE8C-4C25-8F57-602CDE1311D8}" type="datetimeFigureOut">
              <a:rPr lang="fr-CA" smtClean="0"/>
              <a:t>2020-09-18</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5530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9A2640C-BE8C-4C25-8F57-602CDE1311D8}" type="datetimeFigureOut">
              <a:rPr lang="fr-CA" smtClean="0"/>
              <a:t>2020-09-18</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56306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2020-09-18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168920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2020-09-18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1583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31000">
              <a:schemeClr val="bg1"/>
            </a:gs>
            <a:gs pos="100000">
              <a:schemeClr val="bg1"/>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A2640C-BE8C-4C25-8F57-602CDE1311D8}" type="datetimeFigureOut">
              <a:rPr lang="fr-CA" smtClean="0"/>
              <a:t>2020-09-18</a:t>
            </a:fld>
            <a:endParaRPr lang="fr-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3662984420"/>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47.xml"/><Relationship Id="rId7" Type="http://schemas.openxmlformats.org/officeDocument/2006/relationships/image" Target="../media/image22.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2.xml"/><Relationship Id="rId5" Type="http://schemas.openxmlformats.org/officeDocument/2006/relationships/tags" Target="../tags/tag149.xml"/><Relationship Id="rId4" Type="http://schemas.openxmlformats.org/officeDocument/2006/relationships/tags" Target="../tags/tag148.xml"/></Relationships>
</file>

<file path=ppt/slides/_rels/slide11.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tags" Target="../tags/tag167.xml"/><Relationship Id="rId26" Type="http://schemas.openxmlformats.org/officeDocument/2006/relationships/tags" Target="../tags/tag155.xml"/><Relationship Id="rId3" Type="http://schemas.openxmlformats.org/officeDocument/2006/relationships/tags" Target="../tags/tag152.xml"/><Relationship Id="rId21" Type="http://schemas.openxmlformats.org/officeDocument/2006/relationships/tags" Target="../tags/tag170.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5" Type="http://schemas.openxmlformats.org/officeDocument/2006/relationships/slideLayout" Target="../slideLayouts/slideLayout2.xml"/><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tags" Target="../tags/tag169.xml"/><Relationship Id="rId29" Type="http://schemas.openxmlformats.org/officeDocument/2006/relationships/image" Target="../media/image43.png"/><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tags" Target="../tags/tag173.xml"/><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tags" Target="../tags/tag172.xml"/><Relationship Id="rId28" Type="http://schemas.openxmlformats.org/officeDocument/2006/relationships/tags" Target="../tags/tag157.xml"/><Relationship Id="rId10" Type="http://schemas.openxmlformats.org/officeDocument/2006/relationships/tags" Target="../tags/tag159.xml"/><Relationship Id="rId19" Type="http://schemas.openxmlformats.org/officeDocument/2006/relationships/tags" Target="../tags/tag168.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tags" Target="../tags/tag171.xml"/><Relationship Id="rId27" Type="http://schemas.openxmlformats.org/officeDocument/2006/relationships/image" Target="../media/image42.png"/><Relationship Id="rId30"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76.xml"/><Relationship Id="rId7" Type="http://schemas.openxmlformats.org/officeDocument/2006/relationships/image" Target="../media/image24.jpe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slideLayout" Target="../slideLayouts/slideLayout2.xml"/><Relationship Id="rId5" Type="http://schemas.openxmlformats.org/officeDocument/2006/relationships/tags" Target="../tags/tag178.xml"/><Relationship Id="rId4" Type="http://schemas.openxmlformats.org/officeDocument/2006/relationships/tags" Target="../tags/tag177.xml"/><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tags" Target="../tags/tag204.xml"/><Relationship Id="rId3" Type="http://schemas.openxmlformats.org/officeDocument/2006/relationships/tags" Target="../tags/tag181.xml"/><Relationship Id="rId21" Type="http://schemas.openxmlformats.org/officeDocument/2006/relationships/tags" Target="../tags/tag199.xml"/><Relationship Id="rId34" Type="http://schemas.openxmlformats.org/officeDocument/2006/relationships/image" Target="../media/image9.png"/><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tags" Target="../tags/tag203.xml"/><Relationship Id="rId33" Type="http://schemas.openxmlformats.org/officeDocument/2006/relationships/image" Target="../media/image47.png"/><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tags" Target="../tags/tag198.xml"/><Relationship Id="rId29" Type="http://schemas.openxmlformats.org/officeDocument/2006/relationships/tags" Target="../tags/tag207.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24" Type="http://schemas.openxmlformats.org/officeDocument/2006/relationships/tags" Target="../tags/tag202.xml"/><Relationship Id="rId32" Type="http://schemas.openxmlformats.org/officeDocument/2006/relationships/tags" Target="../tags/tag182.xml"/><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tags" Target="../tags/tag201.xml"/><Relationship Id="rId28" Type="http://schemas.openxmlformats.org/officeDocument/2006/relationships/tags" Target="../tags/tag206.xml"/><Relationship Id="rId36" Type="http://schemas.openxmlformats.org/officeDocument/2006/relationships/image" Target="../media/image29.png"/><Relationship Id="rId10" Type="http://schemas.openxmlformats.org/officeDocument/2006/relationships/tags" Target="../tags/tag188.xml"/><Relationship Id="rId19" Type="http://schemas.openxmlformats.org/officeDocument/2006/relationships/tags" Target="../tags/tag197.xml"/><Relationship Id="rId31" Type="http://schemas.openxmlformats.org/officeDocument/2006/relationships/slideLayout" Target="../slideLayouts/slideLayout2.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tags" Target="../tags/tag200.xml"/><Relationship Id="rId27" Type="http://schemas.openxmlformats.org/officeDocument/2006/relationships/tags" Target="../tags/tag205.xml"/><Relationship Id="rId30" Type="http://schemas.openxmlformats.org/officeDocument/2006/relationships/tags" Target="../tags/tag208.xml"/><Relationship Id="rId35" Type="http://schemas.openxmlformats.org/officeDocument/2006/relationships/image" Target="../media/image27.jpeg"/><Relationship Id="rId8" Type="http://schemas.openxmlformats.org/officeDocument/2006/relationships/tags" Target="../tags/tag186.xml"/></Relationships>
</file>

<file path=ppt/slides/_rels/slide14.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tags" Target="../tags/tag226.xml"/><Relationship Id="rId26" Type="http://schemas.openxmlformats.org/officeDocument/2006/relationships/tags" Target="../tags/tag234.xml"/><Relationship Id="rId3" Type="http://schemas.openxmlformats.org/officeDocument/2006/relationships/tags" Target="../tags/tag211.xml"/><Relationship Id="rId21" Type="http://schemas.openxmlformats.org/officeDocument/2006/relationships/tags" Target="../tags/tag229.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tags" Target="../tags/tag225.xml"/><Relationship Id="rId25" Type="http://schemas.openxmlformats.org/officeDocument/2006/relationships/tags" Target="../tags/tag233.xml"/><Relationship Id="rId2" Type="http://schemas.openxmlformats.org/officeDocument/2006/relationships/tags" Target="../tags/tag210.xml"/><Relationship Id="rId16" Type="http://schemas.openxmlformats.org/officeDocument/2006/relationships/tags" Target="../tags/tag224.xml"/><Relationship Id="rId20" Type="http://schemas.openxmlformats.org/officeDocument/2006/relationships/tags" Target="../tags/tag228.xml"/><Relationship Id="rId29" Type="http://schemas.openxmlformats.org/officeDocument/2006/relationships/slideLayout" Target="../slideLayouts/slideLayout2.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24" Type="http://schemas.openxmlformats.org/officeDocument/2006/relationships/tags" Target="../tags/tag232.xml"/><Relationship Id="rId32" Type="http://schemas.openxmlformats.org/officeDocument/2006/relationships/image" Target="../media/image9.png"/><Relationship Id="rId5" Type="http://schemas.openxmlformats.org/officeDocument/2006/relationships/tags" Target="../tags/tag213.xml"/><Relationship Id="rId15" Type="http://schemas.openxmlformats.org/officeDocument/2006/relationships/tags" Target="../tags/tag223.xml"/><Relationship Id="rId23" Type="http://schemas.openxmlformats.org/officeDocument/2006/relationships/tags" Target="../tags/tag231.xml"/><Relationship Id="rId28" Type="http://schemas.openxmlformats.org/officeDocument/2006/relationships/tags" Target="../tags/tag236.xml"/><Relationship Id="rId10" Type="http://schemas.openxmlformats.org/officeDocument/2006/relationships/tags" Target="../tags/tag218.xml"/><Relationship Id="rId19" Type="http://schemas.openxmlformats.org/officeDocument/2006/relationships/tags" Target="../tags/tag227.xml"/><Relationship Id="rId31" Type="http://schemas.openxmlformats.org/officeDocument/2006/relationships/image" Target="../media/image50.png"/><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 Id="rId22" Type="http://schemas.openxmlformats.org/officeDocument/2006/relationships/tags" Target="../tags/tag230.xml"/><Relationship Id="rId27" Type="http://schemas.openxmlformats.org/officeDocument/2006/relationships/tags" Target="../tags/tag235.xml"/><Relationship Id="rId30" Type="http://schemas.openxmlformats.org/officeDocument/2006/relationships/tags" Target="../tags/tag211.xml"/></Relationships>
</file>

<file path=ppt/slides/_rels/slide15.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image" Target="../media/image350.png"/><Relationship Id="rId5" Type="http://schemas.openxmlformats.org/officeDocument/2006/relationships/slideLayout" Target="../slideLayouts/slideLayout2.xml"/><Relationship Id="rId4" Type="http://schemas.openxmlformats.org/officeDocument/2006/relationships/tags" Target="../tags/tag24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43.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4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image" Target="../media/image8.jpe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7.jpe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image" Target="../media/image22.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slideLayout" Target="../slideLayouts/slideLayout2.xml"/><Relationship Id="rId35" Type="http://schemas.openxmlformats.org/officeDocument/2006/relationships/image" Target="../media/image9.png"/><Relationship Id="rId8"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48.xml"/></Relationships>
</file>

<file path=ppt/slides/_rels/slide21.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image" Target="../media/image30.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image" Target="../media/image4.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image" Target="../media/image31.jpeg"/><Relationship Id="rId5" Type="http://schemas.openxmlformats.org/officeDocument/2006/relationships/slideLayout" Target="../slideLayouts/slideLayout2.xml"/><Relationship Id="rId4" Type="http://schemas.openxmlformats.org/officeDocument/2006/relationships/tags" Target="../tags/tag255.xml"/></Relationships>
</file>

<file path=ppt/slides/_rels/slide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8.jpe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7.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11.png"/><Relationship Id="rId5" Type="http://schemas.openxmlformats.org/officeDocument/2006/relationships/tags" Target="../tags/tag35.xml"/><Relationship Id="rId10" Type="http://schemas.openxmlformats.org/officeDocument/2006/relationships/image" Target="../media/image10.png"/><Relationship Id="rId4" Type="http://schemas.openxmlformats.org/officeDocument/2006/relationships/tags" Target="../tags/tag34.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image" Target="../media/image9.png"/><Relationship Id="rId3" Type="http://schemas.openxmlformats.org/officeDocument/2006/relationships/tags" Target="../tags/tag41.xml"/><Relationship Id="rId21" Type="http://schemas.openxmlformats.org/officeDocument/2006/relationships/tags" Target="../tags/tag59.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slideLayout" Target="../slideLayouts/slideLayout2.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29" Type="http://schemas.openxmlformats.org/officeDocument/2006/relationships/tags" Target="../tags/tag59.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tags" Target="../tags/tag62.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image" Target="../media/image27.png"/><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tags" Target="../tags/tag57.xml"/><Relationship Id="rId30"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image" Target="../media/image15.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image" Target="../media/image14.jpeg"/><Relationship Id="rId2" Type="http://schemas.openxmlformats.org/officeDocument/2006/relationships/tags" Target="../tags/tag64.xml"/><Relationship Id="rId16" Type="http://schemas.openxmlformats.org/officeDocument/2006/relationships/image" Target="../media/image13.gif"/><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image" Target="../media/image12.gif"/><Relationship Id="rId10" Type="http://schemas.openxmlformats.org/officeDocument/2006/relationships/tags" Target="../tags/tag72.xml"/><Relationship Id="rId19" Type="http://schemas.openxmlformats.org/officeDocument/2006/relationships/image" Target="../media/image9.png"/><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tags" Target="../tags/tag101.xml"/><Relationship Id="rId3" Type="http://schemas.openxmlformats.org/officeDocument/2006/relationships/tags" Target="../tags/tag78.xml"/><Relationship Id="rId21" Type="http://schemas.openxmlformats.org/officeDocument/2006/relationships/tags" Target="../tags/tag96.xml"/><Relationship Id="rId34" Type="http://schemas.openxmlformats.org/officeDocument/2006/relationships/image" Target="../media/image16.jpeg"/><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tags" Target="../tags/tag100.xml"/><Relationship Id="rId33" Type="http://schemas.openxmlformats.org/officeDocument/2006/relationships/image" Target="../media/image9.png"/><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tags" Target="../tags/tag95.xml"/><Relationship Id="rId29" Type="http://schemas.openxmlformats.org/officeDocument/2006/relationships/tags" Target="../tags/tag104.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tags" Target="../tags/tag99.xml"/><Relationship Id="rId32" Type="http://schemas.openxmlformats.org/officeDocument/2006/relationships/image" Target="../media/image33.png"/><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tags" Target="../tags/tag98.xml"/><Relationship Id="rId28" Type="http://schemas.openxmlformats.org/officeDocument/2006/relationships/tags" Target="../tags/tag103.xml"/><Relationship Id="rId10" Type="http://schemas.openxmlformats.org/officeDocument/2006/relationships/tags" Target="../tags/tag85.xml"/><Relationship Id="rId19" Type="http://schemas.openxmlformats.org/officeDocument/2006/relationships/tags" Target="../tags/tag94.xml"/><Relationship Id="rId31" Type="http://schemas.openxmlformats.org/officeDocument/2006/relationships/tags" Target="../tags/tag77.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tags" Target="../tags/tag97.xml"/><Relationship Id="rId27" Type="http://schemas.openxmlformats.org/officeDocument/2006/relationships/tags" Target="../tags/tag102.xml"/><Relationship Id="rId30" Type="http://schemas.openxmlformats.org/officeDocument/2006/relationships/slideLayout" Target="../slideLayouts/slideLayout2.xml"/><Relationship Id="rId35" Type="http://schemas.openxmlformats.org/officeDocument/2006/relationships/image" Target="../media/image17.png"/><Relationship Id="rId8" Type="http://schemas.openxmlformats.org/officeDocument/2006/relationships/tags" Target="../tags/tag8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07.xml"/><Relationship Id="rId7" Type="http://schemas.openxmlformats.org/officeDocument/2006/relationships/image" Target="../media/image16.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2.xml"/><Relationship Id="rId5" Type="http://schemas.openxmlformats.org/officeDocument/2006/relationships/tags" Target="../tags/tag109.xml"/><Relationship Id="rId4" Type="http://schemas.openxmlformats.org/officeDocument/2006/relationships/tags" Target="../tags/tag108.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12.xml"/><Relationship Id="rId7"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13" Type="http://schemas.openxmlformats.org/officeDocument/2006/relationships/tags" Target="../tags/tag128.xml"/><Relationship Id="rId18" Type="http://schemas.openxmlformats.org/officeDocument/2006/relationships/tags" Target="../tags/tag133.xml"/><Relationship Id="rId26" Type="http://schemas.openxmlformats.org/officeDocument/2006/relationships/tags" Target="../tags/tag141.xml"/><Relationship Id="rId3" Type="http://schemas.openxmlformats.org/officeDocument/2006/relationships/tags" Target="../tags/tag118.xml"/><Relationship Id="rId21" Type="http://schemas.openxmlformats.org/officeDocument/2006/relationships/tags" Target="../tags/tag136.xml"/><Relationship Id="rId34" Type="http://schemas.openxmlformats.org/officeDocument/2006/relationships/image" Target="../media/image22.jpeg"/><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tags" Target="../tags/tag140.xml"/><Relationship Id="rId33" Type="http://schemas.openxmlformats.org/officeDocument/2006/relationships/image" Target="../media/image17.png"/><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tags" Target="../tags/tag135.xml"/><Relationship Id="rId29" Type="http://schemas.openxmlformats.org/officeDocument/2006/relationships/tags" Target="../tags/tag144.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24" Type="http://schemas.openxmlformats.org/officeDocument/2006/relationships/tags" Target="../tags/tag139.xml"/><Relationship Id="rId32" Type="http://schemas.openxmlformats.org/officeDocument/2006/relationships/image" Target="../media/image9.png"/><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tags" Target="../tags/tag138.xml"/><Relationship Id="rId28" Type="http://schemas.openxmlformats.org/officeDocument/2006/relationships/tags" Target="../tags/tag143.xml"/><Relationship Id="rId10" Type="http://schemas.openxmlformats.org/officeDocument/2006/relationships/tags" Target="../tags/tag125.xml"/><Relationship Id="rId19" Type="http://schemas.openxmlformats.org/officeDocument/2006/relationships/tags" Target="../tags/tag134.xml"/><Relationship Id="rId31" Type="http://schemas.openxmlformats.org/officeDocument/2006/relationships/image" Target="../media/image21.png"/><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tags" Target="../tags/tag137.xml"/><Relationship Id="rId27" Type="http://schemas.openxmlformats.org/officeDocument/2006/relationships/tags" Target="../tags/tag142.xml"/><Relationship Id="rId30" Type="http://schemas.openxmlformats.org/officeDocument/2006/relationships/slideLayout" Target="../slideLayouts/slideLayout2.xml"/><Relationship Id="rId8" Type="http://schemas.openxmlformats.org/officeDocument/2006/relationships/tags" Target="../tags/tag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C6C2A435-F865-4454-A3AA-43D0984C20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a:bodyPr>
          <a:lstStyle/>
          <a:p>
            <a:r>
              <a:rPr lang="fr-CA" sz="4800" b="1" dirty="0"/>
              <a:t>Lois simples des gaz</a:t>
            </a:r>
          </a:p>
        </p:txBody>
      </p:sp>
      <p:sp>
        <p:nvSpPr>
          <p:cNvPr id="27" name="Rectangle 26">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89640A42-7BAE-4CF1-97A6-57385C4E8AD7}"/>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2</a:t>
            </a:r>
            <a:endParaRPr lang="fr-CA" sz="2400" b="1" dirty="0">
              <a:solidFill>
                <a:schemeClr val="bg1"/>
              </a:solidFill>
            </a:endParaRPr>
          </a:p>
        </p:txBody>
      </p:sp>
    </p:spTree>
    <p:extLst>
      <p:ext uri="{BB962C8B-B14F-4D97-AF65-F5344CB8AC3E}">
        <p14:creationId xmlns:p14="http://schemas.microsoft.com/office/powerpoint/2010/main" val="4173375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La loi de Gay-Lussac</a:t>
            </a:r>
            <a:endParaRPr lang="fr-CA" dirty="0"/>
          </a:p>
        </p:txBody>
      </p:sp>
      <p:sp>
        <p:nvSpPr>
          <p:cNvPr id="57" name="Rectangle 56">
            <a:extLst>
              <a:ext uri="{FF2B5EF4-FFF2-40B4-BE49-F238E27FC236}">
                <a16:creationId xmlns:a16="http://schemas.microsoft.com/office/drawing/2014/main" id="{683E2C9D-5902-4B50-BCA8-813B7FAA6FB7}"/>
              </a:ext>
            </a:extLst>
          </p:cNvPr>
          <p:cNvSpPr/>
          <p:nvPr>
            <p:custDataLst>
              <p:tags r:id="rId2"/>
            </p:custDataLst>
          </p:nvPr>
        </p:nvSpPr>
        <p:spPr>
          <a:xfrm>
            <a:off x="10492142" y="4818042"/>
            <a:ext cx="1720499" cy="7276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Louis Joseph Gay-Lussac</a:t>
            </a:r>
          </a:p>
          <a:p>
            <a:pPr algn="ctr"/>
            <a:r>
              <a:rPr lang="fr-CA" sz="1600" b="1" dirty="0"/>
              <a:t>1770-1850</a:t>
            </a:r>
          </a:p>
        </p:txBody>
      </p:sp>
      <p:pic>
        <p:nvPicPr>
          <p:cNvPr id="2050" name="Picture 2">
            <a:extLst>
              <a:ext uri="{FF2B5EF4-FFF2-40B4-BE49-F238E27FC236}">
                <a16:creationId xmlns:a16="http://schemas.microsoft.com/office/drawing/2014/main" id="{439DC3E8-0114-4649-AEC7-9B7FB8BA3F76}"/>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0492142" y="2718495"/>
            <a:ext cx="1685768" cy="209954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a:extLst>
              <a:ext uri="{FF2B5EF4-FFF2-40B4-BE49-F238E27FC236}">
                <a16:creationId xmlns:a16="http://schemas.microsoft.com/office/drawing/2014/main" id="{CC2E8008-2CC8-4C8B-9A64-FD866317CE67}"/>
              </a:ext>
            </a:extLst>
          </p:cNvPr>
          <p:cNvPicPr>
            <a:picLocks noChangeAspect="1" noChangeArrowheads="1"/>
          </p:cNvPicPr>
          <p:nvPr>
            <p:custDataLst>
              <p:tags r:id="rId4"/>
            </p:custDataLst>
          </p:nvPr>
        </p:nvPicPr>
        <p:blipFill rotWithShape="1">
          <a:blip r:embed="rId8">
            <a:extLst>
              <a:ext uri="{28A0092B-C50C-407E-A947-70E740481C1C}">
                <a14:useLocalDpi xmlns:a14="http://schemas.microsoft.com/office/drawing/2010/main" val="0"/>
              </a:ext>
            </a:extLst>
          </a:blip>
          <a:srcRect l="45929" r="1901"/>
          <a:stretch/>
        </p:blipFill>
        <p:spPr bwMode="auto">
          <a:xfrm>
            <a:off x="2582079" y="2718495"/>
            <a:ext cx="4587198" cy="28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a:extLst>
              <a:ext uri="{FF2B5EF4-FFF2-40B4-BE49-F238E27FC236}">
                <a16:creationId xmlns:a16="http://schemas.microsoft.com/office/drawing/2014/main" id="{3FB7A6D4-A62C-44AE-B4A6-030208063A47}"/>
              </a:ext>
            </a:extLst>
          </p:cNvPr>
          <p:cNvSpPr txBox="1">
            <a:spLocks/>
          </p:cNvSpPr>
          <p:nvPr>
            <p:custDataLst>
              <p:tags r:id="rId5"/>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74 à 75</a:t>
            </a:r>
          </a:p>
        </p:txBody>
      </p:sp>
    </p:spTree>
    <p:extLst>
      <p:ext uri="{BB962C8B-B14F-4D97-AF65-F5344CB8AC3E}">
        <p14:creationId xmlns:p14="http://schemas.microsoft.com/office/powerpoint/2010/main" val="941795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La loi de Gay-Lussac</a:t>
            </a:r>
            <a:endParaRPr lang="fr-CA" dirty="0"/>
          </a:p>
        </p:txBody>
      </p:sp>
      <p:sp>
        <p:nvSpPr>
          <p:cNvPr id="11" name="Espace réservé du contenu 10">
            <a:extLst>
              <a:ext uri="{FF2B5EF4-FFF2-40B4-BE49-F238E27FC236}">
                <a16:creationId xmlns:a16="http://schemas.microsoft.com/office/drawing/2014/main" id="{BBB2A927-F7E3-4B1A-953A-078F0AB90892}"/>
              </a:ext>
            </a:extLst>
          </p:cNvPr>
          <p:cNvSpPr>
            <a:spLocks noGrp="1"/>
          </p:cNvSpPr>
          <p:nvPr>
            <p:ph idx="1"/>
            <p:custDataLst>
              <p:tags r:id="rId2"/>
            </p:custDataLst>
          </p:nvPr>
        </p:nvSpPr>
        <p:spPr>
          <a:xfrm>
            <a:off x="2103623" y="2216565"/>
            <a:ext cx="8166452" cy="2257067"/>
          </a:xfrm>
        </p:spPr>
        <p:txBody>
          <a:bodyPr anchor="ctr">
            <a:normAutofit/>
          </a:bodyPr>
          <a:lstStyle/>
          <a:p>
            <a:pPr marL="0" indent="0">
              <a:lnSpc>
                <a:spcPct val="100000"/>
              </a:lnSpc>
              <a:buNone/>
            </a:pPr>
            <a:r>
              <a:rPr lang="fr-CA" sz="2000" dirty="0"/>
              <a:t>Vous possédez une mijoteuse et vous décidez de cuir du bœuf. Cette viande nécessite une température de cuisson de 75</a:t>
            </a:r>
            <a:r>
              <a:rPr lang="fr-CA" sz="2000" baseline="30000" dirty="0"/>
              <a:t>o</a:t>
            </a:r>
            <a:r>
              <a:rPr lang="fr-CA" sz="2000" dirty="0"/>
              <a:t>C. Toutefois, votre mijoteuse possède une tolérance de 3 </a:t>
            </a:r>
            <a:r>
              <a:rPr lang="fr-CA" sz="2000" dirty="0" err="1"/>
              <a:t>atm</a:t>
            </a:r>
            <a:r>
              <a:rPr lang="fr-CA" sz="2000" dirty="0"/>
              <a:t>. Si elle dépasse cette valeur, le contenu de la mijoteuse se trouve à déborder du contenant. Sachant qu’au départ elle avait une température de 20</a:t>
            </a:r>
            <a:r>
              <a:rPr lang="fr-CA" sz="2000" baseline="30000" dirty="0"/>
              <a:t>o</a:t>
            </a:r>
            <a:r>
              <a:rPr lang="fr-CA" sz="2000" dirty="0"/>
              <a:t>C et une pression atmosphérique normale, la dépassera-t-elle la pression prescrite par la compagnie lors de la cuisson?</a:t>
            </a:r>
          </a:p>
        </p:txBody>
      </p:sp>
      <p:sp>
        <p:nvSpPr>
          <p:cNvPr id="50" name="ZoneTexte 49">
            <a:extLst>
              <a:ext uri="{FF2B5EF4-FFF2-40B4-BE49-F238E27FC236}">
                <a16:creationId xmlns:a16="http://schemas.microsoft.com/office/drawing/2014/main" id="{6C797C45-BE94-495A-A978-BF2B2FFE274F}"/>
              </a:ext>
            </a:extLst>
          </p:cNvPr>
          <p:cNvSpPr txBox="1"/>
          <p:nvPr>
            <p:custDataLst>
              <p:tags r:id="rId3"/>
            </p:custDataLst>
          </p:nvPr>
        </p:nvSpPr>
        <p:spPr>
          <a:xfrm>
            <a:off x="3073233" y="4574087"/>
            <a:ext cx="2022752" cy="369332"/>
          </a:xfrm>
          <a:prstGeom prst="rect">
            <a:avLst/>
          </a:prstGeom>
          <a:noFill/>
        </p:spPr>
        <p:txBody>
          <a:bodyPr wrap="square" rtlCol="0">
            <a:spAutoFit/>
          </a:bodyPr>
          <a:lstStyle/>
          <a:p>
            <a:r>
              <a:rPr lang="fr-CA" b="1" dirty="0"/>
              <a:t>1- Données</a:t>
            </a:r>
          </a:p>
        </p:txBody>
      </p:sp>
      <p:sp>
        <p:nvSpPr>
          <p:cNvPr id="65" name="ZoneTexte 64">
            <a:extLst>
              <a:ext uri="{FF2B5EF4-FFF2-40B4-BE49-F238E27FC236}">
                <a16:creationId xmlns:a16="http://schemas.microsoft.com/office/drawing/2014/main" id="{4EFBCA46-E5D9-456F-9024-79431C39401A}"/>
              </a:ext>
            </a:extLst>
          </p:cNvPr>
          <p:cNvSpPr txBox="1"/>
          <p:nvPr>
            <p:custDataLst>
              <p:tags r:id="rId4"/>
            </p:custDataLst>
          </p:nvPr>
        </p:nvSpPr>
        <p:spPr>
          <a:xfrm>
            <a:off x="3073231" y="5022176"/>
            <a:ext cx="2230457" cy="1200329"/>
          </a:xfrm>
          <a:prstGeom prst="rect">
            <a:avLst/>
          </a:prstGeom>
          <a:noFill/>
        </p:spPr>
        <p:txBody>
          <a:bodyPr wrap="square" rtlCol="0">
            <a:spAutoFit/>
          </a:bodyPr>
          <a:lstStyle/>
          <a:p>
            <a:r>
              <a:rPr lang="fr-CA" b="1" dirty="0"/>
              <a:t>P</a:t>
            </a:r>
            <a:r>
              <a:rPr lang="fr-CA" b="1" baseline="-25000" dirty="0"/>
              <a:t>1</a:t>
            </a:r>
            <a:r>
              <a:rPr lang="fr-CA" b="1" dirty="0"/>
              <a:t>  = 1 </a:t>
            </a:r>
            <a:r>
              <a:rPr lang="fr-CA" b="1" dirty="0" err="1"/>
              <a:t>atm</a:t>
            </a:r>
            <a:endParaRPr lang="fr-CA" b="1" dirty="0"/>
          </a:p>
          <a:p>
            <a:r>
              <a:rPr lang="fr-CA" b="1" dirty="0"/>
              <a:t>T</a:t>
            </a:r>
            <a:r>
              <a:rPr lang="fr-CA" b="1" baseline="-25000" dirty="0"/>
              <a:t>1</a:t>
            </a:r>
            <a:r>
              <a:rPr lang="fr-CA" b="1" dirty="0"/>
              <a:t> = 20</a:t>
            </a:r>
            <a:r>
              <a:rPr lang="fr-CA" b="1" baseline="30000" dirty="0"/>
              <a:t>o</a:t>
            </a:r>
            <a:r>
              <a:rPr lang="fr-CA" b="1" dirty="0"/>
              <a:t>C </a:t>
            </a:r>
            <a:r>
              <a:rPr lang="fr-CA" b="1" dirty="0">
                <a:sym typeface="Wingdings" panose="05000000000000000000" pitchFamily="2" charset="2"/>
              </a:rPr>
              <a:t> 293 K</a:t>
            </a:r>
            <a:endParaRPr lang="fr-CA" b="1" dirty="0"/>
          </a:p>
          <a:p>
            <a:r>
              <a:rPr lang="fr-CA" b="1" dirty="0"/>
              <a:t>P</a:t>
            </a:r>
            <a:r>
              <a:rPr lang="fr-CA" b="1" baseline="-25000" dirty="0"/>
              <a:t>2</a:t>
            </a:r>
            <a:r>
              <a:rPr lang="fr-CA" b="1" dirty="0"/>
              <a:t> = ?</a:t>
            </a:r>
          </a:p>
          <a:p>
            <a:r>
              <a:rPr lang="fr-CA" b="1" dirty="0"/>
              <a:t>T</a:t>
            </a:r>
            <a:r>
              <a:rPr lang="fr-CA" b="1" baseline="-25000" dirty="0"/>
              <a:t>2</a:t>
            </a:r>
            <a:r>
              <a:rPr lang="fr-CA" b="1" dirty="0"/>
              <a:t> = 75</a:t>
            </a:r>
            <a:r>
              <a:rPr lang="fr-CA" b="1" baseline="30000" dirty="0"/>
              <a:t>o</a:t>
            </a:r>
            <a:r>
              <a:rPr lang="fr-CA" b="1" dirty="0"/>
              <a:t>C </a:t>
            </a:r>
            <a:r>
              <a:rPr lang="fr-CA" b="1" dirty="0">
                <a:sym typeface="Wingdings" panose="05000000000000000000" pitchFamily="2" charset="2"/>
              </a:rPr>
              <a:t> 348 K</a:t>
            </a:r>
            <a:endParaRPr lang="fr-CA" b="1" dirty="0"/>
          </a:p>
        </p:txBody>
      </p:sp>
      <p:sp>
        <p:nvSpPr>
          <p:cNvPr id="66" name="ZoneTexte 65">
            <a:extLst>
              <a:ext uri="{FF2B5EF4-FFF2-40B4-BE49-F238E27FC236}">
                <a16:creationId xmlns:a16="http://schemas.microsoft.com/office/drawing/2014/main" id="{F4632910-E856-46A8-ADC0-38C728BCB554}"/>
              </a:ext>
            </a:extLst>
          </p:cNvPr>
          <p:cNvSpPr txBox="1"/>
          <p:nvPr>
            <p:custDataLst>
              <p:tags r:id="rId5"/>
            </p:custDataLst>
          </p:nvPr>
        </p:nvSpPr>
        <p:spPr>
          <a:xfrm>
            <a:off x="5510398" y="4543948"/>
            <a:ext cx="2022752" cy="369332"/>
          </a:xfrm>
          <a:prstGeom prst="rect">
            <a:avLst/>
          </a:prstGeom>
          <a:noFill/>
        </p:spPr>
        <p:txBody>
          <a:bodyPr wrap="square" rtlCol="0">
            <a:spAutoFit/>
          </a:bodyPr>
          <a:lstStyle/>
          <a:p>
            <a:r>
              <a:rPr lang="fr-CA" b="1" dirty="0"/>
              <a:t>2- Formule</a:t>
            </a:r>
          </a:p>
        </p:txBody>
      </p:sp>
      <mc:AlternateContent xmlns:mc="http://schemas.openxmlformats.org/markup-compatibility/2006" xmlns:a14="http://schemas.microsoft.com/office/drawing/2010/main">
        <mc:Choice Requires="a14">
          <p:sp>
            <p:nvSpPr>
              <p:cNvPr id="67" name="ZoneTexte 66">
                <a:extLst>
                  <a:ext uri="{FF2B5EF4-FFF2-40B4-BE49-F238E27FC236}">
                    <a16:creationId xmlns:a16="http://schemas.microsoft.com/office/drawing/2014/main" id="{C666276A-CFC9-46C4-9DED-D5A01790DB5A}"/>
                  </a:ext>
                </a:extLst>
              </p:cNvPr>
              <p:cNvSpPr txBox="1"/>
              <p:nvPr>
                <p:custDataLst>
                  <p:tags r:id="rId6"/>
                </p:custDataLst>
              </p:nvPr>
            </p:nvSpPr>
            <p:spPr>
              <a:xfrm>
                <a:off x="5510397" y="4992037"/>
                <a:ext cx="2022752" cy="179978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b="1" i="1" smtClean="0">
                              <a:solidFill>
                                <a:schemeClr val="tx1"/>
                              </a:solidFill>
                              <a:latin typeface="Cambria Math" panose="02040503050406030204" pitchFamily="18" charset="0"/>
                            </a:rPr>
                          </m:ctrlPr>
                        </m:fPr>
                        <m:num>
                          <m:sSub>
                            <m:sSubPr>
                              <m:ctrlPr>
                                <a:rPr lang="en-US" b="1" i="1">
                                  <a:solidFill>
                                    <a:schemeClr val="tx1"/>
                                  </a:solidFill>
                                  <a:latin typeface="Cambria Math" panose="02040503050406030204" pitchFamily="18" charset="0"/>
                                </a:rPr>
                              </m:ctrlPr>
                            </m:sSubPr>
                            <m:e>
                              <m:r>
                                <a:rPr lang="fr-CA" b="1" i="1">
                                  <a:solidFill>
                                    <a:schemeClr val="tx1"/>
                                  </a:solidFill>
                                  <a:latin typeface="Cambria Math" panose="02040503050406030204" pitchFamily="18" charset="0"/>
                                </a:rPr>
                                <m:t>𝑷</m:t>
                              </m:r>
                            </m:e>
                            <m:sub>
                              <m:r>
                                <a:rPr lang="en-US" b="1" i="1">
                                  <a:solidFill>
                                    <a:schemeClr val="tx1"/>
                                  </a:solidFill>
                                  <a:latin typeface="Cambria Math"/>
                                </a:rPr>
                                <m:t>𝟏</m:t>
                              </m:r>
                            </m:sub>
                          </m:sSub>
                        </m:num>
                        <m:den>
                          <m:sSub>
                            <m:sSubPr>
                              <m:ctrlPr>
                                <a:rPr lang="en-US" b="1" i="1">
                                  <a:solidFill>
                                    <a:schemeClr val="tx1"/>
                                  </a:solidFill>
                                  <a:latin typeface="Cambria Math" panose="02040503050406030204" pitchFamily="18" charset="0"/>
                                </a:rPr>
                              </m:ctrlPr>
                            </m:sSubPr>
                            <m:e>
                              <m:r>
                                <a:rPr lang="en-US" b="1" i="1">
                                  <a:solidFill>
                                    <a:schemeClr val="tx1"/>
                                  </a:solidFill>
                                  <a:latin typeface="Cambria Math"/>
                                </a:rPr>
                                <m:t>𝑻</m:t>
                              </m:r>
                            </m:e>
                            <m:sub>
                              <m:r>
                                <a:rPr lang="en-US" b="1" i="1">
                                  <a:solidFill>
                                    <a:schemeClr val="tx1"/>
                                  </a:solidFill>
                                  <a:latin typeface="Cambria Math"/>
                                </a:rPr>
                                <m:t>𝟏</m:t>
                              </m:r>
                            </m:sub>
                          </m:sSub>
                        </m:den>
                      </m:f>
                      <m:r>
                        <a:rPr lang="en-US" b="1" i="1">
                          <a:solidFill>
                            <a:schemeClr val="tx1"/>
                          </a:solidFill>
                          <a:latin typeface="Cambria Math"/>
                          <a:ea typeface="Cambria Math"/>
                        </a:rPr>
                        <m:t>=</m:t>
                      </m:r>
                      <m:f>
                        <m:fPr>
                          <m:ctrlPr>
                            <a:rPr lang="en-US" b="1" i="1">
                              <a:solidFill>
                                <a:schemeClr val="tx1"/>
                              </a:solidFill>
                              <a:latin typeface="Cambria Math" panose="02040503050406030204" pitchFamily="18" charset="0"/>
                            </a:rPr>
                          </m:ctrlPr>
                        </m:fPr>
                        <m:num>
                          <m:sSub>
                            <m:sSubPr>
                              <m:ctrlPr>
                                <a:rPr lang="en-US" b="1" i="1">
                                  <a:solidFill>
                                    <a:schemeClr val="tx1"/>
                                  </a:solidFill>
                                  <a:latin typeface="Cambria Math" panose="02040503050406030204" pitchFamily="18" charset="0"/>
                                </a:rPr>
                              </m:ctrlPr>
                            </m:sSubPr>
                            <m:e>
                              <m:r>
                                <a:rPr lang="fr-CA" b="1" i="1">
                                  <a:solidFill>
                                    <a:schemeClr val="tx1"/>
                                  </a:solidFill>
                                  <a:latin typeface="Cambria Math" panose="02040503050406030204" pitchFamily="18" charset="0"/>
                                </a:rPr>
                                <m:t>𝑷</m:t>
                              </m:r>
                            </m:e>
                            <m:sub>
                              <m:r>
                                <a:rPr lang="en-US" b="1" i="1">
                                  <a:solidFill>
                                    <a:schemeClr val="tx1"/>
                                  </a:solidFill>
                                  <a:latin typeface="Cambria Math"/>
                                </a:rPr>
                                <m:t>𝟐</m:t>
                              </m:r>
                            </m:sub>
                          </m:sSub>
                        </m:num>
                        <m:den>
                          <m:sSub>
                            <m:sSubPr>
                              <m:ctrlPr>
                                <a:rPr lang="en-US" b="1" i="1">
                                  <a:solidFill>
                                    <a:schemeClr val="tx1"/>
                                  </a:solidFill>
                                  <a:latin typeface="Cambria Math" panose="02040503050406030204" pitchFamily="18" charset="0"/>
                                </a:rPr>
                              </m:ctrlPr>
                            </m:sSubPr>
                            <m:e>
                              <m:r>
                                <a:rPr lang="en-US" b="1" i="1">
                                  <a:solidFill>
                                    <a:schemeClr val="tx1"/>
                                  </a:solidFill>
                                  <a:latin typeface="Cambria Math"/>
                                </a:rPr>
                                <m:t>𝑻</m:t>
                              </m:r>
                            </m:e>
                            <m:sub>
                              <m:r>
                                <a:rPr lang="en-US" b="1" i="1">
                                  <a:solidFill>
                                    <a:schemeClr val="tx1"/>
                                  </a:solidFill>
                                  <a:latin typeface="Cambria Math"/>
                                </a:rPr>
                                <m:t>𝟐</m:t>
                              </m:r>
                            </m:sub>
                          </m:sSub>
                        </m:den>
                      </m:f>
                    </m:oMath>
                  </m:oMathPara>
                </a14:m>
                <a:endParaRPr lang="fr-CA" b="1" dirty="0">
                  <a:solidFill>
                    <a:schemeClr val="tx1"/>
                  </a:solidFill>
                </a:endParaRPr>
              </a:p>
              <a:p>
                <a:endParaRPr lang="en-US" b="1"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1" i="1">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𝑷</m:t>
                          </m:r>
                        </m:e>
                        <m:sub>
                          <m:r>
                            <a:rPr lang="fr-CA" b="1" i="1" smtClean="0">
                              <a:solidFill>
                                <a:schemeClr val="tx1"/>
                              </a:solidFill>
                              <a:latin typeface="Cambria Math" panose="02040503050406030204" pitchFamily="18" charset="0"/>
                            </a:rPr>
                            <m:t>𝟐</m:t>
                          </m:r>
                        </m:sub>
                      </m:sSub>
                      <m:r>
                        <a:rPr lang="en-US" b="1" i="1">
                          <a:solidFill>
                            <a:schemeClr val="tx1"/>
                          </a:solidFill>
                          <a:latin typeface="Cambria Math"/>
                          <a:ea typeface="Cambria Math"/>
                        </a:rPr>
                        <m:t>= </m:t>
                      </m:r>
                      <m:f>
                        <m:fPr>
                          <m:ctrlPr>
                            <a:rPr lang="en-US" b="1" i="1" smtClean="0">
                              <a:solidFill>
                                <a:schemeClr val="tx1"/>
                              </a:solidFill>
                              <a:latin typeface="Cambria Math" panose="02040503050406030204" pitchFamily="18" charset="0"/>
                              <a:ea typeface="Cambria Math"/>
                            </a:rPr>
                          </m:ctrlPr>
                        </m:fPr>
                        <m:num>
                          <m:sSub>
                            <m:sSubPr>
                              <m:ctrlPr>
                                <a:rPr lang="en-US" b="1" i="1">
                                  <a:solidFill>
                                    <a:schemeClr val="tx1"/>
                                  </a:solidFill>
                                  <a:latin typeface="Cambria Math" panose="02040503050406030204" pitchFamily="18" charset="0"/>
                                  <a:ea typeface="Cambria Math"/>
                                </a:rPr>
                              </m:ctrlPr>
                            </m:sSubPr>
                            <m:e>
                              <m:r>
                                <a:rPr lang="en-US" b="1" i="1">
                                  <a:solidFill>
                                    <a:schemeClr val="tx1"/>
                                  </a:solidFill>
                                  <a:latin typeface="Cambria Math"/>
                                  <a:ea typeface="Cambria Math"/>
                                </a:rPr>
                                <m:t>𝑷</m:t>
                              </m:r>
                            </m:e>
                            <m:sub>
                              <m:r>
                                <a:rPr lang="fr-CA" b="1" i="1">
                                  <a:solidFill>
                                    <a:schemeClr val="tx1"/>
                                  </a:solidFill>
                                  <a:latin typeface="Cambria Math" panose="02040503050406030204" pitchFamily="18" charset="0"/>
                                  <a:ea typeface="Cambria Math"/>
                                </a:rPr>
                                <m:t>𝟏</m:t>
                              </m:r>
                            </m:sub>
                          </m:sSub>
                        </m:num>
                        <m:den>
                          <m:sSub>
                            <m:sSubPr>
                              <m:ctrlPr>
                                <a:rPr lang="en-US" b="1" i="1">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𝑻</m:t>
                              </m:r>
                            </m:e>
                            <m:sub>
                              <m:r>
                                <a:rPr lang="fr-CA" b="1" i="1" smtClean="0">
                                  <a:solidFill>
                                    <a:schemeClr val="tx1"/>
                                  </a:solidFill>
                                  <a:latin typeface="Cambria Math" panose="02040503050406030204" pitchFamily="18" charset="0"/>
                                </a:rPr>
                                <m:t>𝟏</m:t>
                              </m:r>
                            </m:sub>
                          </m:sSub>
                        </m:den>
                      </m:f>
                      <m:r>
                        <a:rPr lang="fr-CA" b="1" i="1" smtClean="0">
                          <a:solidFill>
                            <a:schemeClr val="tx1"/>
                          </a:solidFill>
                          <a:latin typeface="Cambria Math" panose="02040503050406030204" pitchFamily="18" charset="0"/>
                          <a:ea typeface="Cambria Math" panose="02040503050406030204" pitchFamily="18" charset="0"/>
                        </a:rPr>
                        <m:t>×</m:t>
                      </m:r>
                      <m:sSub>
                        <m:sSubPr>
                          <m:ctrlPr>
                            <a:rPr lang="fr-CA" b="1" i="1" smtClean="0">
                              <a:solidFill>
                                <a:schemeClr val="tx1"/>
                              </a:solidFill>
                              <a:latin typeface="Cambria Math" panose="02040503050406030204" pitchFamily="18" charset="0"/>
                              <a:ea typeface="Cambria Math" panose="02040503050406030204" pitchFamily="18" charset="0"/>
                            </a:rPr>
                          </m:ctrlPr>
                        </m:sSubPr>
                        <m:e>
                          <m:r>
                            <a:rPr lang="fr-CA" b="1" i="1" smtClean="0">
                              <a:solidFill>
                                <a:schemeClr val="tx1"/>
                              </a:solidFill>
                              <a:latin typeface="Cambria Math" panose="02040503050406030204" pitchFamily="18" charset="0"/>
                              <a:ea typeface="Cambria Math" panose="02040503050406030204" pitchFamily="18" charset="0"/>
                            </a:rPr>
                            <m:t>𝑻</m:t>
                          </m:r>
                        </m:e>
                        <m:sub>
                          <m:r>
                            <a:rPr lang="fr-CA" b="1" i="1" smtClean="0">
                              <a:solidFill>
                                <a:schemeClr val="tx1"/>
                              </a:solidFill>
                              <a:latin typeface="Cambria Math" panose="02040503050406030204" pitchFamily="18" charset="0"/>
                              <a:ea typeface="Cambria Math" panose="02040503050406030204" pitchFamily="18" charset="0"/>
                            </a:rPr>
                            <m:t>𝟐</m:t>
                          </m:r>
                        </m:sub>
                      </m:sSub>
                    </m:oMath>
                  </m:oMathPara>
                </a14:m>
                <a:endParaRPr lang="fr-CA" b="1" dirty="0">
                  <a:solidFill>
                    <a:schemeClr val="tx1"/>
                  </a:solidFill>
                </a:endParaRPr>
              </a:p>
              <a:p>
                <a:endParaRPr lang="fr-CA" b="1" dirty="0">
                  <a:solidFill>
                    <a:schemeClr val="tx1"/>
                  </a:solidFill>
                </a:endParaRPr>
              </a:p>
            </p:txBody>
          </p:sp>
        </mc:Choice>
        <mc:Fallback xmlns="">
          <p:sp>
            <p:nvSpPr>
              <p:cNvPr id="67" name="ZoneTexte 66">
                <a:extLst>
                  <a:ext uri="{FF2B5EF4-FFF2-40B4-BE49-F238E27FC236}">
                    <a16:creationId xmlns:a16="http://schemas.microsoft.com/office/drawing/2014/main" id="{C666276A-CFC9-46C4-9DED-D5A01790DB5A}"/>
                  </a:ext>
                </a:extLst>
              </p:cNvPr>
              <p:cNvSpPr txBox="1">
                <a:spLocks noRot="1" noChangeAspect="1" noMove="1" noResize="1" noEditPoints="1" noAdjustHandles="1" noChangeArrowheads="1" noChangeShapeType="1" noTextEdit="1"/>
              </p:cNvSpPr>
              <p:nvPr>
                <p:custDataLst>
                  <p:tags r:id="rId26"/>
                </p:custDataLst>
              </p:nvPr>
            </p:nvSpPr>
            <p:spPr>
              <a:xfrm>
                <a:off x="5510397" y="4992037"/>
                <a:ext cx="2022752" cy="1799788"/>
              </a:xfrm>
              <a:prstGeom prst="rect">
                <a:avLst/>
              </a:prstGeom>
              <a:blipFill>
                <a:blip r:embed="rId27"/>
                <a:stretch>
                  <a:fillRect/>
                </a:stretch>
              </a:blipFill>
            </p:spPr>
            <p:txBody>
              <a:bodyPr/>
              <a:lstStyle/>
              <a:p>
                <a:r>
                  <a:rPr lang="fr-CA">
                    <a:noFill/>
                  </a:rPr>
                  <a:t> </a:t>
                </a:r>
              </a:p>
            </p:txBody>
          </p:sp>
        </mc:Fallback>
      </mc:AlternateContent>
      <p:sp>
        <p:nvSpPr>
          <p:cNvPr id="68" name="ZoneTexte 67">
            <a:extLst>
              <a:ext uri="{FF2B5EF4-FFF2-40B4-BE49-F238E27FC236}">
                <a16:creationId xmlns:a16="http://schemas.microsoft.com/office/drawing/2014/main" id="{3AAB9617-80F5-4557-B331-39279005BC78}"/>
              </a:ext>
            </a:extLst>
          </p:cNvPr>
          <p:cNvSpPr txBox="1"/>
          <p:nvPr>
            <p:custDataLst>
              <p:tags r:id="rId7"/>
            </p:custDataLst>
          </p:nvPr>
        </p:nvSpPr>
        <p:spPr>
          <a:xfrm>
            <a:off x="7739859" y="4548161"/>
            <a:ext cx="2022752" cy="369332"/>
          </a:xfrm>
          <a:prstGeom prst="rect">
            <a:avLst/>
          </a:prstGeom>
          <a:noFill/>
        </p:spPr>
        <p:txBody>
          <a:bodyPr wrap="square" rtlCol="0">
            <a:spAutoFit/>
          </a:bodyPr>
          <a:lstStyle/>
          <a:p>
            <a:r>
              <a:rPr lang="fr-CA" b="1" dirty="0"/>
              <a:t>3- Calculs</a:t>
            </a:r>
          </a:p>
        </p:txBody>
      </p:sp>
      <mc:AlternateContent xmlns:mc="http://schemas.openxmlformats.org/markup-compatibility/2006" xmlns:a14="http://schemas.microsoft.com/office/drawing/2010/main">
        <mc:Choice Requires="a14">
          <p:sp>
            <p:nvSpPr>
              <p:cNvPr id="69" name="ZoneTexte 68">
                <a:extLst>
                  <a:ext uri="{FF2B5EF4-FFF2-40B4-BE49-F238E27FC236}">
                    <a16:creationId xmlns:a16="http://schemas.microsoft.com/office/drawing/2014/main" id="{0E4E4F2F-1607-47FC-9032-3C32FBD86177}"/>
                  </a:ext>
                </a:extLst>
              </p:cNvPr>
              <p:cNvSpPr txBox="1"/>
              <p:nvPr>
                <p:custDataLst>
                  <p:tags r:id="rId8"/>
                </p:custDataLst>
              </p:nvPr>
            </p:nvSpPr>
            <p:spPr>
              <a:xfrm>
                <a:off x="7739857" y="4996250"/>
                <a:ext cx="2236247" cy="16357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400" b="1" i="1" smtClean="0">
                              <a:latin typeface="Cambria Math" panose="02040503050406030204" pitchFamily="18" charset="0"/>
                            </a:rPr>
                          </m:ctrlPr>
                        </m:sSubPr>
                        <m:e>
                          <m:r>
                            <a:rPr lang="fr-CA" sz="1400" b="1" i="1">
                              <a:latin typeface="Cambria Math" panose="02040503050406030204" pitchFamily="18" charset="0"/>
                            </a:rPr>
                            <m:t>𝑷</m:t>
                          </m:r>
                        </m:e>
                        <m:sub>
                          <m:r>
                            <a:rPr lang="fr-CA" sz="1400" b="1" i="1">
                              <a:latin typeface="Cambria Math" panose="02040503050406030204" pitchFamily="18" charset="0"/>
                            </a:rPr>
                            <m:t>𝟐</m:t>
                          </m:r>
                        </m:sub>
                      </m:sSub>
                      <m:r>
                        <a:rPr lang="en-US" sz="1400" b="1" i="1">
                          <a:latin typeface="Cambria Math"/>
                          <a:ea typeface="Cambria Math"/>
                        </a:rPr>
                        <m:t>= </m:t>
                      </m:r>
                      <m:f>
                        <m:fPr>
                          <m:ctrlPr>
                            <a:rPr lang="en-US" sz="1400" b="1" i="1">
                              <a:latin typeface="Cambria Math" panose="02040503050406030204" pitchFamily="18" charset="0"/>
                              <a:ea typeface="Cambria Math"/>
                            </a:rPr>
                          </m:ctrlPr>
                        </m:fPr>
                        <m:num>
                          <m:sSub>
                            <m:sSubPr>
                              <m:ctrlPr>
                                <a:rPr lang="en-US" sz="1400" b="1" i="1">
                                  <a:latin typeface="Cambria Math" panose="02040503050406030204" pitchFamily="18" charset="0"/>
                                  <a:ea typeface="Cambria Math"/>
                                </a:rPr>
                              </m:ctrlPr>
                            </m:sSubPr>
                            <m:e>
                              <m:r>
                                <a:rPr lang="en-US" sz="1400" b="1" i="1">
                                  <a:latin typeface="Cambria Math"/>
                                  <a:ea typeface="Cambria Math"/>
                                </a:rPr>
                                <m:t>𝑷</m:t>
                              </m:r>
                            </m:e>
                            <m:sub>
                              <m:r>
                                <a:rPr lang="fr-CA" sz="1400" b="1" i="1">
                                  <a:latin typeface="Cambria Math" panose="02040503050406030204" pitchFamily="18" charset="0"/>
                                  <a:ea typeface="Cambria Math"/>
                                </a:rPr>
                                <m:t>𝟏</m:t>
                              </m:r>
                            </m:sub>
                          </m:sSub>
                        </m:num>
                        <m:den>
                          <m:sSub>
                            <m:sSubPr>
                              <m:ctrlPr>
                                <a:rPr lang="en-US" sz="1400" b="1" i="1">
                                  <a:latin typeface="Cambria Math" panose="02040503050406030204" pitchFamily="18" charset="0"/>
                                </a:rPr>
                              </m:ctrlPr>
                            </m:sSubPr>
                            <m:e>
                              <m:r>
                                <a:rPr lang="fr-CA" sz="1400" b="1" i="1">
                                  <a:latin typeface="Cambria Math" panose="02040503050406030204" pitchFamily="18" charset="0"/>
                                </a:rPr>
                                <m:t>𝑻</m:t>
                              </m:r>
                            </m:e>
                            <m:sub>
                              <m:r>
                                <a:rPr lang="fr-CA" sz="1400" b="1" i="1">
                                  <a:latin typeface="Cambria Math" panose="02040503050406030204" pitchFamily="18" charset="0"/>
                                </a:rPr>
                                <m:t>𝟏</m:t>
                              </m:r>
                            </m:sub>
                          </m:sSub>
                        </m:den>
                      </m:f>
                      <m:r>
                        <a:rPr lang="fr-CA" sz="1400" b="1" i="1">
                          <a:latin typeface="Cambria Math" panose="02040503050406030204" pitchFamily="18" charset="0"/>
                          <a:ea typeface="Cambria Math" panose="02040503050406030204" pitchFamily="18" charset="0"/>
                        </a:rPr>
                        <m:t>×</m:t>
                      </m:r>
                      <m:sSub>
                        <m:sSubPr>
                          <m:ctrlPr>
                            <a:rPr lang="fr-CA" sz="1400" b="1" i="1">
                              <a:latin typeface="Cambria Math" panose="02040503050406030204" pitchFamily="18" charset="0"/>
                              <a:ea typeface="Cambria Math" panose="02040503050406030204" pitchFamily="18" charset="0"/>
                            </a:rPr>
                          </m:ctrlPr>
                        </m:sSubPr>
                        <m:e>
                          <m:r>
                            <a:rPr lang="fr-CA" sz="1400" b="1" i="1">
                              <a:latin typeface="Cambria Math" panose="02040503050406030204" pitchFamily="18" charset="0"/>
                              <a:ea typeface="Cambria Math" panose="02040503050406030204" pitchFamily="18" charset="0"/>
                            </a:rPr>
                            <m:t>𝑻</m:t>
                          </m:r>
                        </m:e>
                        <m:sub>
                          <m:r>
                            <a:rPr lang="fr-CA" sz="1400" b="1" i="1">
                              <a:latin typeface="Cambria Math" panose="02040503050406030204" pitchFamily="18" charset="0"/>
                              <a:ea typeface="Cambria Math" panose="02040503050406030204" pitchFamily="18" charset="0"/>
                            </a:rPr>
                            <m:t>𝟐</m:t>
                          </m:r>
                        </m:sub>
                      </m:sSub>
                    </m:oMath>
                  </m:oMathPara>
                </a14:m>
                <a:endParaRPr lang="fr-CA" sz="1400" b="1" dirty="0">
                  <a:solidFill>
                    <a:schemeClr val="tx1"/>
                  </a:solidFill>
                </a:endParaRPr>
              </a:p>
              <a:p>
                <a:endParaRPr lang="en-US" sz="14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400" b="1" i="1">
                              <a:latin typeface="Cambria Math" panose="02040503050406030204" pitchFamily="18" charset="0"/>
                            </a:rPr>
                          </m:ctrlPr>
                        </m:sSubPr>
                        <m:e>
                          <m:r>
                            <a:rPr lang="fr-CA" sz="1400" b="1" i="1">
                              <a:latin typeface="Cambria Math" panose="02040503050406030204" pitchFamily="18" charset="0"/>
                            </a:rPr>
                            <m:t>𝑷</m:t>
                          </m:r>
                        </m:e>
                        <m:sub>
                          <m:r>
                            <a:rPr lang="fr-CA" sz="1400" b="1" i="1">
                              <a:latin typeface="Cambria Math" panose="02040503050406030204" pitchFamily="18" charset="0"/>
                            </a:rPr>
                            <m:t>𝟐</m:t>
                          </m:r>
                        </m:sub>
                      </m:sSub>
                      <m:r>
                        <a:rPr lang="en-US" sz="1400" b="1" i="1">
                          <a:latin typeface="Cambria Math"/>
                          <a:ea typeface="Cambria Math"/>
                        </a:rPr>
                        <m:t>= </m:t>
                      </m:r>
                      <m:f>
                        <m:fPr>
                          <m:ctrlPr>
                            <a:rPr lang="en-US" sz="1400" b="1" i="1">
                              <a:latin typeface="Cambria Math" panose="02040503050406030204" pitchFamily="18" charset="0"/>
                              <a:ea typeface="Cambria Math"/>
                            </a:rPr>
                          </m:ctrlPr>
                        </m:fPr>
                        <m:num>
                          <m:r>
                            <a:rPr lang="fr-CA" sz="1400" b="1" i="1" smtClean="0">
                              <a:latin typeface="Cambria Math" panose="02040503050406030204" pitchFamily="18" charset="0"/>
                              <a:ea typeface="Cambria Math"/>
                            </a:rPr>
                            <m:t>𝟏</m:t>
                          </m:r>
                          <m:r>
                            <a:rPr lang="fr-CA" sz="1400" b="1" i="1" smtClean="0">
                              <a:latin typeface="Cambria Math" panose="02040503050406030204" pitchFamily="18" charset="0"/>
                              <a:ea typeface="Cambria Math"/>
                            </a:rPr>
                            <m:t> </m:t>
                          </m:r>
                          <m:r>
                            <a:rPr lang="fr-CA" sz="1400" b="1" i="1" smtClean="0">
                              <a:latin typeface="Cambria Math" panose="02040503050406030204" pitchFamily="18" charset="0"/>
                              <a:ea typeface="Cambria Math"/>
                            </a:rPr>
                            <m:t>𝒂𝒕𝒎</m:t>
                          </m:r>
                        </m:num>
                        <m:den>
                          <m:r>
                            <a:rPr lang="fr-CA" sz="1400" b="1" i="1" smtClean="0">
                              <a:latin typeface="Cambria Math" panose="02040503050406030204" pitchFamily="18" charset="0"/>
                              <a:ea typeface="Cambria Math"/>
                            </a:rPr>
                            <m:t>𝟐𝟗𝟑</m:t>
                          </m:r>
                          <m:r>
                            <a:rPr lang="fr-CA" sz="1400" b="1" i="1" smtClean="0">
                              <a:latin typeface="Cambria Math" panose="02040503050406030204" pitchFamily="18" charset="0"/>
                              <a:ea typeface="Cambria Math"/>
                            </a:rPr>
                            <m:t> </m:t>
                          </m:r>
                          <m:r>
                            <a:rPr lang="fr-CA" sz="1400" b="1" i="1" smtClean="0">
                              <a:latin typeface="Cambria Math" panose="02040503050406030204" pitchFamily="18" charset="0"/>
                              <a:ea typeface="Cambria Math"/>
                            </a:rPr>
                            <m:t>𝑲</m:t>
                          </m:r>
                        </m:den>
                      </m:f>
                      <m:r>
                        <a:rPr lang="fr-CA" sz="1400" b="1" i="1">
                          <a:latin typeface="Cambria Math" panose="02040503050406030204" pitchFamily="18" charset="0"/>
                          <a:ea typeface="Cambria Math" panose="02040503050406030204" pitchFamily="18" charset="0"/>
                        </a:rPr>
                        <m:t>×</m:t>
                      </m:r>
                      <m:r>
                        <a:rPr lang="fr-CA" sz="1400" b="1" i="1" smtClean="0">
                          <a:latin typeface="Cambria Math" panose="02040503050406030204" pitchFamily="18" charset="0"/>
                          <a:ea typeface="Cambria Math" panose="02040503050406030204" pitchFamily="18" charset="0"/>
                        </a:rPr>
                        <m:t>𝟑𝟒𝟖</m:t>
                      </m:r>
                      <m:r>
                        <a:rPr lang="fr-CA" sz="1400" b="1" i="1" smtClean="0">
                          <a:latin typeface="Cambria Math" panose="02040503050406030204" pitchFamily="18" charset="0"/>
                          <a:ea typeface="Cambria Math" panose="02040503050406030204" pitchFamily="18" charset="0"/>
                        </a:rPr>
                        <m:t> </m:t>
                      </m:r>
                      <m:r>
                        <a:rPr lang="fr-CA" sz="1400" b="1" i="1" smtClean="0">
                          <a:latin typeface="Cambria Math" panose="02040503050406030204" pitchFamily="18" charset="0"/>
                          <a:ea typeface="Cambria Math" panose="02040503050406030204" pitchFamily="18" charset="0"/>
                        </a:rPr>
                        <m:t>𝑲</m:t>
                      </m:r>
                    </m:oMath>
                  </m:oMathPara>
                </a14:m>
                <a:endParaRPr lang="fr-CA" sz="1400" b="1" dirty="0">
                  <a:solidFill>
                    <a:schemeClr val="tx1"/>
                  </a:solidFill>
                </a:endParaRPr>
              </a:p>
              <a:p>
                <a:endParaRPr lang="en-US" sz="1400" b="1" i="1" dirty="0">
                  <a:latin typeface="Cambria Math" panose="02040503050406030204" pitchFamily="18" charset="0"/>
                </a:endParaRPr>
              </a:p>
              <a:p>
                <a14:m>
                  <m:oMath xmlns:m="http://schemas.openxmlformats.org/officeDocument/2006/math">
                    <m:sSub>
                      <m:sSubPr>
                        <m:ctrlPr>
                          <a:rPr lang="en-US" sz="1400" b="1" i="1">
                            <a:latin typeface="Cambria Math" panose="02040503050406030204" pitchFamily="18" charset="0"/>
                          </a:rPr>
                        </m:ctrlPr>
                      </m:sSubPr>
                      <m:e>
                        <m:r>
                          <a:rPr lang="fr-CA" sz="1400" b="1" i="1" smtClean="0">
                            <a:latin typeface="Cambria Math" panose="02040503050406030204" pitchFamily="18" charset="0"/>
                          </a:rPr>
                          <m:t>𝑷</m:t>
                        </m:r>
                      </m:e>
                      <m:sub>
                        <m:r>
                          <a:rPr lang="fr-CA" sz="1400" b="1" i="1">
                            <a:latin typeface="Cambria Math" panose="02040503050406030204" pitchFamily="18" charset="0"/>
                          </a:rPr>
                          <m:t>𝟐</m:t>
                        </m:r>
                      </m:sub>
                    </m:sSub>
                    <m:r>
                      <a:rPr lang="en-US" sz="1400" b="1" i="1">
                        <a:latin typeface="Cambria Math"/>
                        <a:ea typeface="Cambria Math"/>
                      </a:rPr>
                      <m:t>=</m:t>
                    </m:r>
                  </m:oMath>
                </a14:m>
                <a:r>
                  <a:rPr lang="fr-CA" sz="1400" b="1" dirty="0">
                    <a:solidFill>
                      <a:schemeClr val="tx1"/>
                    </a:solidFill>
                  </a:rPr>
                  <a:t> 1,18 </a:t>
                </a:r>
                <a:r>
                  <a:rPr lang="fr-CA" sz="1400" b="1" dirty="0" err="1">
                    <a:solidFill>
                      <a:schemeClr val="tx1"/>
                    </a:solidFill>
                  </a:rPr>
                  <a:t>atm</a:t>
                </a:r>
                <a:endParaRPr lang="fr-CA" sz="1400" b="1" dirty="0">
                  <a:solidFill>
                    <a:schemeClr val="tx1"/>
                  </a:solidFill>
                </a:endParaRPr>
              </a:p>
            </p:txBody>
          </p:sp>
        </mc:Choice>
        <mc:Fallback xmlns="">
          <p:sp>
            <p:nvSpPr>
              <p:cNvPr id="69" name="ZoneTexte 68">
                <a:extLst>
                  <a:ext uri="{FF2B5EF4-FFF2-40B4-BE49-F238E27FC236}">
                    <a16:creationId xmlns:a16="http://schemas.microsoft.com/office/drawing/2014/main" id="{0E4E4F2F-1607-47FC-9032-3C32FBD86177}"/>
                  </a:ext>
                </a:extLst>
              </p:cNvPr>
              <p:cNvSpPr txBox="1">
                <a:spLocks noRot="1" noChangeAspect="1" noMove="1" noResize="1" noEditPoints="1" noAdjustHandles="1" noChangeArrowheads="1" noChangeShapeType="1" noTextEdit="1"/>
              </p:cNvSpPr>
              <p:nvPr>
                <p:custDataLst>
                  <p:tags r:id="rId28"/>
                </p:custDataLst>
              </p:nvPr>
            </p:nvSpPr>
            <p:spPr>
              <a:xfrm>
                <a:off x="7739857" y="4996250"/>
                <a:ext cx="2236247" cy="1635704"/>
              </a:xfrm>
              <a:prstGeom prst="rect">
                <a:avLst/>
              </a:prstGeom>
              <a:blipFill>
                <a:blip r:embed="rId29"/>
                <a:stretch>
                  <a:fillRect/>
                </a:stretch>
              </a:blipFill>
            </p:spPr>
            <p:txBody>
              <a:bodyPr/>
              <a:lstStyle/>
              <a:p>
                <a:r>
                  <a:rPr lang="fr-CA">
                    <a:noFill/>
                  </a:rPr>
                  <a:t> </a:t>
                </a:r>
              </a:p>
            </p:txBody>
          </p:sp>
        </mc:Fallback>
      </mc:AlternateContent>
      <p:sp>
        <p:nvSpPr>
          <p:cNvPr id="70" name="ZoneTexte 69">
            <a:extLst>
              <a:ext uri="{FF2B5EF4-FFF2-40B4-BE49-F238E27FC236}">
                <a16:creationId xmlns:a16="http://schemas.microsoft.com/office/drawing/2014/main" id="{9D205DAA-B9CF-4A31-8173-D7EAA06E17E6}"/>
              </a:ext>
            </a:extLst>
          </p:cNvPr>
          <p:cNvSpPr txBox="1"/>
          <p:nvPr>
            <p:custDataLst>
              <p:tags r:id="rId9"/>
            </p:custDataLst>
          </p:nvPr>
        </p:nvSpPr>
        <p:spPr>
          <a:xfrm>
            <a:off x="9938188" y="4574087"/>
            <a:ext cx="2022752" cy="369332"/>
          </a:xfrm>
          <a:prstGeom prst="rect">
            <a:avLst/>
          </a:prstGeom>
          <a:noFill/>
        </p:spPr>
        <p:txBody>
          <a:bodyPr wrap="square" rtlCol="0">
            <a:spAutoFit/>
          </a:bodyPr>
          <a:lstStyle/>
          <a:p>
            <a:r>
              <a:rPr lang="fr-CA" b="1" dirty="0"/>
              <a:t>4- Réponse</a:t>
            </a:r>
          </a:p>
        </p:txBody>
      </p:sp>
      <p:sp>
        <p:nvSpPr>
          <p:cNvPr id="71" name="ZoneTexte 70">
            <a:extLst>
              <a:ext uri="{FF2B5EF4-FFF2-40B4-BE49-F238E27FC236}">
                <a16:creationId xmlns:a16="http://schemas.microsoft.com/office/drawing/2014/main" id="{1AE4CB3D-1683-4034-B7C5-FB4FFE0AABD6}"/>
              </a:ext>
            </a:extLst>
          </p:cNvPr>
          <p:cNvSpPr txBox="1"/>
          <p:nvPr>
            <p:custDataLst>
              <p:tags r:id="rId10"/>
            </p:custDataLst>
          </p:nvPr>
        </p:nvSpPr>
        <p:spPr>
          <a:xfrm>
            <a:off x="9938187" y="5022176"/>
            <a:ext cx="2022752" cy="369332"/>
          </a:xfrm>
          <a:prstGeom prst="rect">
            <a:avLst/>
          </a:prstGeom>
          <a:noFill/>
        </p:spPr>
        <p:txBody>
          <a:bodyPr wrap="square" rtlCol="0">
            <a:spAutoFit/>
          </a:bodyPr>
          <a:lstStyle/>
          <a:p>
            <a:r>
              <a:rPr lang="fr-CA" b="1" dirty="0"/>
              <a:t>P</a:t>
            </a:r>
            <a:r>
              <a:rPr lang="fr-CA" b="1" baseline="-25000" dirty="0"/>
              <a:t>2</a:t>
            </a:r>
            <a:r>
              <a:rPr lang="fr-CA" b="1" dirty="0"/>
              <a:t> = 1,18 </a:t>
            </a:r>
            <a:r>
              <a:rPr lang="fr-CA" b="1" dirty="0" err="1"/>
              <a:t>atm</a:t>
            </a:r>
            <a:endParaRPr lang="fr-CA" b="1" dirty="0"/>
          </a:p>
        </p:txBody>
      </p:sp>
      <p:sp>
        <p:nvSpPr>
          <p:cNvPr id="26" name="Rectangle 25">
            <a:extLst>
              <a:ext uri="{FF2B5EF4-FFF2-40B4-BE49-F238E27FC236}">
                <a16:creationId xmlns:a16="http://schemas.microsoft.com/office/drawing/2014/main" id="{EDC155AA-89F0-4104-96F4-6E79DC59DA4C}"/>
              </a:ext>
            </a:extLst>
          </p:cNvPr>
          <p:cNvSpPr/>
          <p:nvPr>
            <p:custDataLst>
              <p:tags r:id="rId11"/>
            </p:custDataLst>
          </p:nvPr>
        </p:nvSpPr>
        <p:spPr>
          <a:xfrm>
            <a:off x="439624" y="2641027"/>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7" name="Picture 2" descr="Isolated Transparent Circle - Free image on Pixabay">
            <a:extLst>
              <a:ext uri="{FF2B5EF4-FFF2-40B4-BE49-F238E27FC236}">
                <a16:creationId xmlns:a16="http://schemas.microsoft.com/office/drawing/2014/main" id="{B148764B-8747-4CC8-B401-42940F94C98E}"/>
              </a:ext>
            </a:extLst>
          </p:cNvPr>
          <p:cNvPicPr>
            <a:picLocks noChangeAspect="1" noChangeArrowheads="1"/>
          </p:cNvPicPr>
          <p:nvPr>
            <p:custDataLst>
              <p:tags r:id="rId12"/>
            </p:custDataLst>
          </p:nvPr>
        </p:nvPicPr>
        <p:blipFill>
          <a:blip r:embed="rId3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0411" y="2965998"/>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id="{D2505038-2791-4B5C-B525-286A3B0D5990}"/>
              </a:ext>
            </a:extLst>
          </p:cNvPr>
          <p:cNvSpPr txBox="1"/>
          <p:nvPr>
            <p:custDataLst>
              <p:tags r:id="rId13"/>
            </p:custDataLst>
          </p:nvPr>
        </p:nvSpPr>
        <p:spPr>
          <a:xfrm>
            <a:off x="1268335" y="2135393"/>
            <a:ext cx="548810" cy="369332"/>
          </a:xfrm>
          <a:prstGeom prst="rect">
            <a:avLst/>
          </a:prstGeom>
          <a:noFill/>
        </p:spPr>
        <p:txBody>
          <a:bodyPr wrap="square" rtlCol="0">
            <a:spAutoFit/>
          </a:bodyPr>
          <a:lstStyle/>
          <a:p>
            <a:pPr algn="ctr"/>
            <a:r>
              <a:rPr lang="fr-CA" b="1" dirty="0"/>
              <a:t>P</a:t>
            </a:r>
          </a:p>
        </p:txBody>
      </p:sp>
      <p:sp>
        <p:nvSpPr>
          <p:cNvPr id="29" name="ZoneTexte 28">
            <a:extLst>
              <a:ext uri="{FF2B5EF4-FFF2-40B4-BE49-F238E27FC236}">
                <a16:creationId xmlns:a16="http://schemas.microsoft.com/office/drawing/2014/main" id="{B60DC488-55D2-4E5C-AD7A-BE2C693044BF}"/>
              </a:ext>
            </a:extLst>
          </p:cNvPr>
          <p:cNvSpPr txBox="1"/>
          <p:nvPr>
            <p:custDataLst>
              <p:tags r:id="rId14"/>
            </p:custDataLst>
          </p:nvPr>
        </p:nvSpPr>
        <p:spPr>
          <a:xfrm>
            <a:off x="11258078" y="1951869"/>
            <a:ext cx="548810" cy="830997"/>
          </a:xfrm>
          <a:prstGeom prst="rect">
            <a:avLst/>
          </a:prstGeom>
          <a:noFill/>
        </p:spPr>
        <p:txBody>
          <a:bodyPr wrap="square" rtlCol="0">
            <a:spAutoFit/>
          </a:bodyPr>
          <a:lstStyle/>
          <a:p>
            <a:pPr algn="ctr"/>
            <a:r>
              <a:rPr lang="fr-CA" sz="4800" b="1" dirty="0"/>
              <a:t>P</a:t>
            </a:r>
          </a:p>
        </p:txBody>
      </p:sp>
      <p:pic>
        <p:nvPicPr>
          <p:cNvPr id="30" name="Picture 2" descr="Isolated Transparent Circle - Free image on Pixabay">
            <a:extLst>
              <a:ext uri="{FF2B5EF4-FFF2-40B4-BE49-F238E27FC236}">
                <a16:creationId xmlns:a16="http://schemas.microsoft.com/office/drawing/2014/main" id="{3AB1F971-26CE-4F75-8348-0492D9D66B04}"/>
              </a:ext>
            </a:extLst>
          </p:cNvPr>
          <p:cNvPicPr>
            <a:picLocks noChangeAspect="1" noChangeArrowheads="1"/>
          </p:cNvPicPr>
          <p:nvPr>
            <p:custDataLst>
              <p:tags r:id="rId15"/>
            </p:custDataLst>
          </p:nvPr>
        </p:nvPicPr>
        <p:blipFill>
          <a:blip r:embed="rId3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6820" y="2848368"/>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solated Transparent Circle - Free image on Pixabay">
            <a:extLst>
              <a:ext uri="{FF2B5EF4-FFF2-40B4-BE49-F238E27FC236}">
                <a16:creationId xmlns:a16="http://schemas.microsoft.com/office/drawing/2014/main" id="{CE77FE22-029E-46A1-9020-2013B145F13D}"/>
              </a:ext>
            </a:extLst>
          </p:cNvPr>
          <p:cNvPicPr>
            <a:picLocks noChangeAspect="1" noChangeArrowheads="1"/>
          </p:cNvPicPr>
          <p:nvPr>
            <p:custDataLst>
              <p:tags r:id="rId16"/>
            </p:custDataLst>
          </p:nvPr>
        </p:nvPicPr>
        <p:blipFill>
          <a:blip r:embed="rId3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7273" y="3391176"/>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820A78C0-B9B5-4203-9DFF-1BDD7796735D}"/>
              </a:ext>
            </a:extLst>
          </p:cNvPr>
          <p:cNvSpPr txBox="1"/>
          <p:nvPr>
            <p:custDataLst>
              <p:tags r:id="rId17"/>
            </p:custDataLst>
          </p:nvPr>
        </p:nvSpPr>
        <p:spPr>
          <a:xfrm>
            <a:off x="677616" y="2135393"/>
            <a:ext cx="548810" cy="369332"/>
          </a:xfrm>
          <a:prstGeom prst="rect">
            <a:avLst/>
          </a:prstGeom>
          <a:noFill/>
        </p:spPr>
        <p:txBody>
          <a:bodyPr wrap="square" rtlCol="0">
            <a:spAutoFit/>
          </a:bodyPr>
          <a:lstStyle/>
          <a:p>
            <a:pPr algn="ctr"/>
            <a:r>
              <a:rPr lang="fr-CA" b="1" dirty="0"/>
              <a:t>T</a:t>
            </a:r>
          </a:p>
        </p:txBody>
      </p:sp>
      <p:sp>
        <p:nvSpPr>
          <p:cNvPr id="33" name="ZoneTexte 32">
            <a:extLst>
              <a:ext uri="{FF2B5EF4-FFF2-40B4-BE49-F238E27FC236}">
                <a16:creationId xmlns:a16="http://schemas.microsoft.com/office/drawing/2014/main" id="{E6A34E19-80A4-4818-92A7-7C518297C03C}"/>
              </a:ext>
            </a:extLst>
          </p:cNvPr>
          <p:cNvSpPr txBox="1"/>
          <p:nvPr>
            <p:custDataLst>
              <p:tags r:id="rId18"/>
            </p:custDataLst>
          </p:nvPr>
        </p:nvSpPr>
        <p:spPr>
          <a:xfrm>
            <a:off x="10526426" y="1961122"/>
            <a:ext cx="548810" cy="830997"/>
          </a:xfrm>
          <a:prstGeom prst="rect">
            <a:avLst/>
          </a:prstGeom>
          <a:noFill/>
        </p:spPr>
        <p:txBody>
          <a:bodyPr wrap="square" rtlCol="0">
            <a:spAutoFit/>
          </a:bodyPr>
          <a:lstStyle/>
          <a:p>
            <a:pPr algn="ctr"/>
            <a:r>
              <a:rPr lang="fr-CA" sz="4800" b="1" dirty="0"/>
              <a:t>T</a:t>
            </a:r>
          </a:p>
        </p:txBody>
      </p:sp>
      <p:sp>
        <p:nvSpPr>
          <p:cNvPr id="34" name="Rectangle 33">
            <a:extLst>
              <a:ext uri="{FF2B5EF4-FFF2-40B4-BE49-F238E27FC236}">
                <a16:creationId xmlns:a16="http://schemas.microsoft.com/office/drawing/2014/main" id="{153B5940-55FE-481D-9BC5-ED725FC7620D}"/>
              </a:ext>
            </a:extLst>
          </p:cNvPr>
          <p:cNvSpPr/>
          <p:nvPr>
            <p:custDataLst>
              <p:tags r:id="rId19"/>
            </p:custDataLst>
          </p:nvPr>
        </p:nvSpPr>
        <p:spPr>
          <a:xfrm>
            <a:off x="10411559" y="2793510"/>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5" name="Rectangle 34">
            <a:extLst>
              <a:ext uri="{FF2B5EF4-FFF2-40B4-BE49-F238E27FC236}">
                <a16:creationId xmlns:a16="http://schemas.microsoft.com/office/drawing/2014/main" id="{B61A1BEA-A26D-44DF-A5C8-902C3B4C685F}"/>
              </a:ext>
            </a:extLst>
          </p:cNvPr>
          <p:cNvSpPr/>
          <p:nvPr>
            <p:custDataLst>
              <p:tags r:id="rId20"/>
            </p:custDataLst>
          </p:nvPr>
        </p:nvSpPr>
        <p:spPr>
          <a:xfrm>
            <a:off x="10411557" y="2793510"/>
            <a:ext cx="1573605" cy="1303347"/>
          </a:xfrm>
          <a:prstGeom prst="rect">
            <a:avLst/>
          </a:prstGeom>
          <a:noFill/>
          <a:ln w="19050">
            <a:solidFill>
              <a:schemeClr val="accent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6" name="Picture 2" descr="Isolated Transparent Circle - Free image on Pixabay">
            <a:extLst>
              <a:ext uri="{FF2B5EF4-FFF2-40B4-BE49-F238E27FC236}">
                <a16:creationId xmlns:a16="http://schemas.microsoft.com/office/drawing/2014/main" id="{7B7D8859-0049-4FB2-B7C4-A570D565A7B3}"/>
              </a:ext>
            </a:extLst>
          </p:cNvPr>
          <p:cNvPicPr>
            <a:picLocks noChangeAspect="1" noChangeArrowheads="1"/>
          </p:cNvPicPr>
          <p:nvPr>
            <p:custDataLst>
              <p:tags r:id="rId21"/>
            </p:custDataLst>
          </p:nvPr>
        </p:nvPicPr>
        <p:blipFill>
          <a:blip r:embed="rId3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03262" y="3107193"/>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solated Transparent Circle - Free image on Pixabay">
            <a:extLst>
              <a:ext uri="{FF2B5EF4-FFF2-40B4-BE49-F238E27FC236}">
                <a16:creationId xmlns:a16="http://schemas.microsoft.com/office/drawing/2014/main" id="{6A568C91-C231-486A-9432-5EB6C086FFBE}"/>
              </a:ext>
            </a:extLst>
          </p:cNvPr>
          <p:cNvPicPr>
            <a:picLocks noChangeAspect="1" noChangeArrowheads="1"/>
          </p:cNvPicPr>
          <p:nvPr>
            <p:custDataLst>
              <p:tags r:id="rId22"/>
            </p:custDataLst>
          </p:nvPr>
        </p:nvPicPr>
        <p:blipFill>
          <a:blip r:embed="rId3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99671" y="2989563"/>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solated Transparent Circle - Free image on Pixabay">
            <a:extLst>
              <a:ext uri="{FF2B5EF4-FFF2-40B4-BE49-F238E27FC236}">
                <a16:creationId xmlns:a16="http://schemas.microsoft.com/office/drawing/2014/main" id="{68A147B1-9824-45FD-9036-31E041AA6F42}"/>
              </a:ext>
            </a:extLst>
          </p:cNvPr>
          <p:cNvPicPr>
            <a:picLocks noChangeAspect="1" noChangeArrowheads="1"/>
          </p:cNvPicPr>
          <p:nvPr>
            <p:custDataLst>
              <p:tags r:id="rId23"/>
            </p:custDataLst>
          </p:nvPr>
        </p:nvPicPr>
        <p:blipFill>
          <a:blip r:embed="rId3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0124" y="3532371"/>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37" name="Titre 1">
            <a:extLst>
              <a:ext uri="{FF2B5EF4-FFF2-40B4-BE49-F238E27FC236}">
                <a16:creationId xmlns:a16="http://schemas.microsoft.com/office/drawing/2014/main" id="{0A2E21BB-887E-4774-84CC-A0533EF777E5}"/>
              </a:ext>
            </a:extLst>
          </p:cNvPr>
          <p:cNvSpPr txBox="1">
            <a:spLocks/>
          </p:cNvSpPr>
          <p:nvPr>
            <p:custDataLst>
              <p:tags r:id="rId24"/>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74 à 75</a:t>
            </a:r>
          </a:p>
        </p:txBody>
      </p:sp>
    </p:spTree>
    <p:extLst>
      <p:ext uri="{BB962C8B-B14F-4D97-AF65-F5344CB8AC3E}">
        <p14:creationId xmlns:p14="http://schemas.microsoft.com/office/powerpoint/2010/main" val="459795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afterEffect">
                                  <p:stCondLst>
                                    <p:cond delay="0"/>
                                  </p:stCondLst>
                                  <p:endCondLst>
                                    <p:cond evt="onNext" delay="0">
                                      <p:tgtEl>
                                        <p:sldTgt/>
                                      </p:tgtEl>
                                    </p:cond>
                                  </p:endCondLst>
                                  <p:childTnLst>
                                    <p:animMotion origin="layout" path="M -0.00026 -0.00139 L 0.04388 -0.05856 L 0.09049 0.00532 L 0.00195 0.1081 L -0.00026 -0.00139 Z " pathEditMode="relative" rAng="0" ptsTypes="AAAAA">
                                      <p:cBhvr>
                                        <p:cTn id="6" dur="2000" fill="hold"/>
                                        <p:tgtEl>
                                          <p:spTgt spid="27"/>
                                        </p:tgtEl>
                                        <p:attrNameLst>
                                          <p:attrName>ppt_x</p:attrName>
                                          <p:attrName>ppt_y</p:attrName>
                                        </p:attrNameLst>
                                      </p:cBhvr>
                                      <p:rCtr x="4531" y="2616"/>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0.00183 0.0037 L -0.08138 -0.00949 L 0.03346 0.05046 L -0.08138 0.09977 L -0.00417 0.12269 L -0.00183 0.0037 Z " pathEditMode="relative" rAng="0" ptsTypes="AAAAAA">
                                      <p:cBhvr>
                                        <p:cTn id="8" dur="2000" fill="hold"/>
                                        <p:tgtEl>
                                          <p:spTgt spid="30"/>
                                        </p:tgtEl>
                                        <p:attrNameLst>
                                          <p:attrName>ppt_x</p:attrName>
                                          <p:attrName>ppt_y</p:attrName>
                                        </p:attrNameLst>
                                      </p:cBhvr>
                                      <p:rCtr x="-2214" y="5278"/>
                                    </p:animMotion>
                                  </p:childTnLst>
                                </p:cTn>
                              </p:par>
                              <p:par>
                                <p:cTn id="9" presetID="0" presetClass="path" presetSubtype="0" repeatCount="indefinite" fill="hold" nodeType="withEffect">
                                  <p:stCondLst>
                                    <p:cond delay="0"/>
                                  </p:stCondLst>
                                  <p:endCondLst>
                                    <p:cond evt="onNext" delay="0">
                                      <p:tgtEl>
                                        <p:sldTgt/>
                                      </p:tgtEl>
                                    </p:cond>
                                  </p:endCondLst>
                                  <p:childTnLst>
                                    <p:animMotion origin="layout" path="M 0.00013 0.00347 L -0.0082 -0.12732 L 0.06016 -0.09815 L -0.05612 -0.0301 L 0.00013 0.00347 Z " pathEditMode="relative" rAng="0" ptsTypes="AAAAA">
                                      <p:cBhvr>
                                        <p:cTn id="10" dur="2000" fill="hold"/>
                                        <p:tgtEl>
                                          <p:spTgt spid="31"/>
                                        </p:tgtEl>
                                        <p:attrNameLst>
                                          <p:attrName>ppt_x</p:attrName>
                                          <p:attrName>ppt_y</p:attrName>
                                        </p:attrNameLst>
                                      </p:cBhvr>
                                      <p:rCtr x="182" y="-6551"/>
                                    </p:animMotion>
                                  </p:childTnLst>
                                </p:cTn>
                              </p:par>
                              <p:par>
                                <p:cTn id="11" presetID="0" presetClass="path" presetSubtype="0" repeatCount="indefinite" fill="hold" nodeType="withEffect">
                                  <p:stCondLst>
                                    <p:cond delay="0"/>
                                  </p:stCondLst>
                                  <p:endCondLst>
                                    <p:cond evt="onNext" delay="0">
                                      <p:tgtEl>
                                        <p:sldTgt/>
                                      </p:tgtEl>
                                    </p:cond>
                                  </p:endCondLst>
                                  <p:childTnLst>
                                    <p:animMotion origin="layout" path="M -0.00026 -0.00139 L 0.04388 -0.05856 L 0.09049 0.00533 L 0.00195 0.1081 L -0.00026 -0.00139 Z " pathEditMode="relative" rAng="0" ptsTypes="AAAAA">
                                      <p:cBhvr>
                                        <p:cTn id="12" dur="500" fill="hold"/>
                                        <p:tgtEl>
                                          <p:spTgt spid="36"/>
                                        </p:tgtEl>
                                        <p:attrNameLst>
                                          <p:attrName>ppt_x</p:attrName>
                                          <p:attrName>ppt_y</p:attrName>
                                        </p:attrNameLst>
                                      </p:cBhvr>
                                      <p:rCtr x="4531" y="2616"/>
                                    </p:animMotion>
                                  </p:childTnLst>
                                </p:cTn>
                              </p:par>
                              <p:par>
                                <p:cTn id="13" presetID="0" presetClass="path" presetSubtype="0" repeatCount="indefinite" fill="hold" nodeType="withEffect">
                                  <p:stCondLst>
                                    <p:cond delay="0"/>
                                  </p:stCondLst>
                                  <p:endCondLst>
                                    <p:cond evt="onNext" delay="0">
                                      <p:tgtEl>
                                        <p:sldTgt/>
                                      </p:tgtEl>
                                    </p:cond>
                                  </p:endCondLst>
                                  <p:childTnLst>
                                    <p:animMotion origin="layout" path="M -0.00183 0.00371 L -0.08138 -0.00949 L 0.03346 0.05047 L -0.08138 0.09977 L -0.00417 0.12269 L -0.00183 0.00371 Z " pathEditMode="relative" rAng="0" ptsTypes="AAAAAA">
                                      <p:cBhvr>
                                        <p:cTn id="14" dur="500" fill="hold"/>
                                        <p:tgtEl>
                                          <p:spTgt spid="38"/>
                                        </p:tgtEl>
                                        <p:attrNameLst>
                                          <p:attrName>ppt_x</p:attrName>
                                          <p:attrName>ppt_y</p:attrName>
                                        </p:attrNameLst>
                                      </p:cBhvr>
                                      <p:rCtr x="-2214" y="5278"/>
                                    </p:animMotion>
                                  </p:childTnLst>
                                </p:cTn>
                              </p:par>
                              <p:par>
                                <p:cTn id="15" presetID="0" presetClass="path" presetSubtype="0" repeatCount="indefinite" fill="hold" nodeType="withEffect">
                                  <p:stCondLst>
                                    <p:cond delay="0"/>
                                  </p:stCondLst>
                                  <p:endCondLst>
                                    <p:cond evt="onNext" delay="0">
                                      <p:tgtEl>
                                        <p:sldTgt/>
                                      </p:tgtEl>
                                    </p:cond>
                                  </p:endCondLst>
                                  <p:childTnLst>
                                    <p:animMotion origin="layout" path="M 0.00013 0.00347 L -0.0082 -0.12732 L 0.06016 -0.09815 L -0.05612 -0.03009 L 0.00013 0.00347 Z " pathEditMode="relative" rAng="0" ptsTypes="AAAAA">
                                      <p:cBhvr>
                                        <p:cTn id="16" dur="500" fill="hold"/>
                                        <p:tgtEl>
                                          <p:spTgt spid="39"/>
                                        </p:tgtEl>
                                        <p:attrNameLst>
                                          <p:attrName>ppt_x</p:attrName>
                                          <p:attrName>ppt_y</p:attrName>
                                        </p:attrNameLst>
                                      </p:cBhvr>
                                      <p:rCtr x="182" y="-6551"/>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7">
                                            <p:txEl>
                                              <p:pRg st="0" end="0"/>
                                            </p:txEl>
                                          </p:spTgt>
                                        </p:tgtEl>
                                        <p:attrNameLst>
                                          <p:attrName>style.visibility</p:attrName>
                                        </p:attrNameLst>
                                      </p:cBhvr>
                                      <p:to>
                                        <p:strVal val="visible"/>
                                      </p:to>
                                    </p:set>
                                    <p:animEffect transition="in" filter="fade">
                                      <p:cBhvr>
                                        <p:cTn id="36" dur="500"/>
                                        <p:tgtEl>
                                          <p:spTgt spid="6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7">
                                            <p:txEl>
                                              <p:pRg st="2" end="2"/>
                                            </p:txEl>
                                          </p:spTgt>
                                        </p:tgtEl>
                                        <p:attrNameLst>
                                          <p:attrName>style.visibility</p:attrName>
                                        </p:attrNameLst>
                                      </p:cBhvr>
                                      <p:to>
                                        <p:strVal val="visible"/>
                                      </p:to>
                                    </p:set>
                                    <p:animEffect transition="in" filter="fade">
                                      <p:cBhvr>
                                        <p:cTn id="41" dur="500"/>
                                        <p:tgtEl>
                                          <p:spTgt spid="6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9">
                                            <p:txEl>
                                              <p:pRg st="0" end="0"/>
                                            </p:txEl>
                                          </p:spTgt>
                                        </p:tgtEl>
                                        <p:attrNameLst>
                                          <p:attrName>style.visibility</p:attrName>
                                        </p:attrNameLst>
                                      </p:cBhvr>
                                      <p:to>
                                        <p:strVal val="visible"/>
                                      </p:to>
                                    </p:set>
                                    <p:animEffect transition="in" filter="fade">
                                      <p:cBhvr>
                                        <p:cTn id="51" dur="500"/>
                                        <p:tgtEl>
                                          <p:spTgt spid="6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9">
                                            <p:txEl>
                                              <p:pRg st="2" end="2"/>
                                            </p:txEl>
                                          </p:spTgt>
                                        </p:tgtEl>
                                        <p:attrNameLst>
                                          <p:attrName>style.visibility</p:attrName>
                                        </p:attrNameLst>
                                      </p:cBhvr>
                                      <p:to>
                                        <p:strVal val="visible"/>
                                      </p:to>
                                    </p:set>
                                    <p:animEffect transition="in" filter="fade">
                                      <p:cBhvr>
                                        <p:cTn id="56" dur="500"/>
                                        <p:tgtEl>
                                          <p:spTgt spid="69">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9">
                                            <p:txEl>
                                              <p:pRg st="4" end="4"/>
                                            </p:txEl>
                                          </p:spTgt>
                                        </p:tgtEl>
                                        <p:attrNameLst>
                                          <p:attrName>style.visibility</p:attrName>
                                        </p:attrNameLst>
                                      </p:cBhvr>
                                      <p:to>
                                        <p:strVal val="visible"/>
                                      </p:to>
                                    </p:set>
                                    <p:animEffect transition="in" filter="fade">
                                      <p:cBhvr>
                                        <p:cTn id="61" dur="500"/>
                                        <p:tgtEl>
                                          <p:spTgt spid="69">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5" grpId="0"/>
      <p:bldP spid="66" grpId="0"/>
      <p:bldP spid="67" grpId="0" build="p"/>
      <p:bldP spid="68" grpId="0"/>
      <p:bldP spid="69" grpId="0" build="p"/>
      <p:bldP spid="70"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La loi de Gay-Lussac (applications)</a:t>
            </a:r>
            <a:endParaRPr lang="fr-CA" dirty="0"/>
          </a:p>
        </p:txBody>
      </p:sp>
      <p:pic>
        <p:nvPicPr>
          <p:cNvPr id="1026" name="Picture 2" descr="Autocuiseur SEB Clipso Plus P4371406 8L : 6 à 8 personnes - 2 programmes de  cuisson - Panier vapeur - Ouverture/fermeture ultra facile - Poignées  rabattables - Tous feux dont induction: Amazon.fr: Cuisine &amp; Maison">
            <a:extLst>
              <a:ext uri="{FF2B5EF4-FFF2-40B4-BE49-F238E27FC236}">
                <a16:creationId xmlns:a16="http://schemas.microsoft.com/office/drawing/2014/main" id="{DA407A3A-D089-4ECC-8F23-335BC0458E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9546" y="3377879"/>
            <a:ext cx="2910568" cy="2674240"/>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a:extLst>
              <a:ext uri="{FF2B5EF4-FFF2-40B4-BE49-F238E27FC236}">
                <a16:creationId xmlns:a16="http://schemas.microsoft.com/office/drawing/2014/main" id="{17AA5B04-B577-4238-86C4-3560A3C3AF43}"/>
              </a:ext>
            </a:extLst>
          </p:cNvPr>
          <p:cNvSpPr txBox="1"/>
          <p:nvPr>
            <p:custDataLst>
              <p:tags r:id="rId2"/>
            </p:custDataLst>
          </p:nvPr>
        </p:nvSpPr>
        <p:spPr>
          <a:xfrm>
            <a:off x="1224640" y="3008547"/>
            <a:ext cx="3000379" cy="369332"/>
          </a:xfrm>
          <a:prstGeom prst="rect">
            <a:avLst/>
          </a:prstGeom>
          <a:noFill/>
        </p:spPr>
        <p:txBody>
          <a:bodyPr wrap="square" rtlCol="0">
            <a:spAutoFit/>
          </a:bodyPr>
          <a:lstStyle/>
          <a:p>
            <a:pPr algn="ctr"/>
            <a:r>
              <a:rPr lang="fr-CA" dirty="0"/>
              <a:t>Cocotte minute</a:t>
            </a:r>
          </a:p>
        </p:txBody>
      </p:sp>
      <p:pic>
        <p:nvPicPr>
          <p:cNvPr id="1028" name="Picture 4" descr="Autoclave Autester ST DRY PV B 23L | Acheter Autoclave Autester ST DRY PV B  23L | Letslab.fr">
            <a:extLst>
              <a:ext uri="{FF2B5EF4-FFF2-40B4-BE49-F238E27FC236}">
                <a16:creationId xmlns:a16="http://schemas.microsoft.com/office/drawing/2014/main" id="{451C3EE6-FD70-4D6B-933B-0D90046E9C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1401" y="3377879"/>
            <a:ext cx="2679453" cy="2674240"/>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a:extLst>
              <a:ext uri="{FF2B5EF4-FFF2-40B4-BE49-F238E27FC236}">
                <a16:creationId xmlns:a16="http://schemas.microsoft.com/office/drawing/2014/main" id="{0848BF15-DD3E-4677-99CD-4C26F89403BE}"/>
              </a:ext>
            </a:extLst>
          </p:cNvPr>
          <p:cNvSpPr txBox="1"/>
          <p:nvPr>
            <p:custDataLst>
              <p:tags r:id="rId3"/>
            </p:custDataLst>
          </p:nvPr>
        </p:nvSpPr>
        <p:spPr>
          <a:xfrm>
            <a:off x="4661400" y="3008547"/>
            <a:ext cx="2679453" cy="369332"/>
          </a:xfrm>
          <a:prstGeom prst="rect">
            <a:avLst/>
          </a:prstGeom>
          <a:noFill/>
        </p:spPr>
        <p:txBody>
          <a:bodyPr wrap="square" rtlCol="0">
            <a:spAutoFit/>
          </a:bodyPr>
          <a:lstStyle/>
          <a:p>
            <a:pPr algn="ctr"/>
            <a:r>
              <a:rPr lang="fr-CA" dirty="0"/>
              <a:t>Autoclave</a:t>
            </a:r>
          </a:p>
        </p:txBody>
      </p:sp>
      <p:pic>
        <p:nvPicPr>
          <p:cNvPr id="1030" name="Picture 6" descr="2 blessés dans une agression par arme à feu à Port-Louis | RCI">
            <a:extLst>
              <a:ext uri="{FF2B5EF4-FFF2-40B4-BE49-F238E27FC236}">
                <a16:creationId xmlns:a16="http://schemas.microsoft.com/office/drawing/2014/main" id="{CF93204C-F69F-4855-86DD-F26FBC90BC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2140" y="3377879"/>
            <a:ext cx="3564317" cy="2671322"/>
          </a:xfrm>
          <a:prstGeom prst="rect">
            <a:avLst/>
          </a:prstGeom>
          <a:noFill/>
          <a:extLst>
            <a:ext uri="{909E8E84-426E-40DD-AFC4-6F175D3DCCD1}">
              <a14:hiddenFill xmlns:a14="http://schemas.microsoft.com/office/drawing/2010/main">
                <a:solidFill>
                  <a:srgbClr val="FFFFFF"/>
                </a:solidFill>
              </a14:hiddenFill>
            </a:ext>
          </a:extLst>
        </p:spPr>
      </p:pic>
      <p:sp>
        <p:nvSpPr>
          <p:cNvPr id="41" name="ZoneTexte 40">
            <a:extLst>
              <a:ext uri="{FF2B5EF4-FFF2-40B4-BE49-F238E27FC236}">
                <a16:creationId xmlns:a16="http://schemas.microsoft.com/office/drawing/2014/main" id="{7B0E43E5-C246-4224-AA62-BEC121BA02DE}"/>
              </a:ext>
            </a:extLst>
          </p:cNvPr>
          <p:cNvSpPr txBox="1"/>
          <p:nvPr>
            <p:custDataLst>
              <p:tags r:id="rId4"/>
            </p:custDataLst>
          </p:nvPr>
        </p:nvSpPr>
        <p:spPr>
          <a:xfrm>
            <a:off x="7822139" y="3059668"/>
            <a:ext cx="3564318" cy="369332"/>
          </a:xfrm>
          <a:prstGeom prst="rect">
            <a:avLst/>
          </a:prstGeom>
          <a:noFill/>
        </p:spPr>
        <p:txBody>
          <a:bodyPr wrap="square" rtlCol="0">
            <a:spAutoFit/>
          </a:bodyPr>
          <a:lstStyle/>
          <a:p>
            <a:pPr algn="ctr"/>
            <a:r>
              <a:rPr lang="fr-CA" dirty="0"/>
              <a:t>Pistolet</a:t>
            </a:r>
          </a:p>
        </p:txBody>
      </p:sp>
      <p:sp>
        <p:nvSpPr>
          <p:cNvPr id="10" name="Titre 1">
            <a:extLst>
              <a:ext uri="{FF2B5EF4-FFF2-40B4-BE49-F238E27FC236}">
                <a16:creationId xmlns:a16="http://schemas.microsoft.com/office/drawing/2014/main" id="{EE21F0FD-0CDD-4C29-B397-896BFEC66ED1}"/>
              </a:ext>
            </a:extLst>
          </p:cNvPr>
          <p:cNvSpPr txBox="1">
            <a:spLocks/>
          </p:cNvSpPr>
          <p:nvPr>
            <p:custDataLst>
              <p:tags r:id="rId5"/>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74 à 75</a:t>
            </a:r>
          </a:p>
        </p:txBody>
      </p:sp>
    </p:spTree>
    <p:extLst>
      <p:ext uri="{BB962C8B-B14F-4D97-AF65-F5344CB8AC3E}">
        <p14:creationId xmlns:p14="http://schemas.microsoft.com/office/powerpoint/2010/main" val="1711784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866748B-145A-4D0B-91CB-182DC627F607}"/>
              </a:ext>
            </a:extLst>
          </p:cNvPr>
          <p:cNvSpPr/>
          <p:nvPr>
            <p:custDataLst>
              <p:tags r:id="rId1"/>
            </p:custDataLst>
          </p:nvPr>
        </p:nvSpPr>
        <p:spPr>
          <a:xfrm>
            <a:off x="403114" y="4627811"/>
            <a:ext cx="148814" cy="2141378"/>
          </a:xfrm>
          <a:prstGeom prst="rect">
            <a:avLst/>
          </a:prstGeom>
          <a:gradFill flip="none" rotWithShape="1">
            <a:gsLst>
              <a:gs pos="0">
                <a:schemeClr val="accent4">
                  <a:lumMod val="75000"/>
                </a:schemeClr>
              </a:gs>
              <a:gs pos="50000">
                <a:srgbClr val="FFC000"/>
              </a:gs>
              <a:gs pos="100000">
                <a:schemeClr val="accent4">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2" name="Rectangle 71">
            <a:extLst>
              <a:ext uri="{FF2B5EF4-FFF2-40B4-BE49-F238E27FC236}">
                <a16:creationId xmlns:a16="http://schemas.microsoft.com/office/drawing/2014/main" id="{2D906FB5-0E09-4D2D-97D4-E192DC3AC736}"/>
              </a:ext>
            </a:extLst>
          </p:cNvPr>
          <p:cNvSpPr/>
          <p:nvPr>
            <p:custDataLst>
              <p:tags r:id="rId2"/>
            </p:custDataLst>
          </p:nvPr>
        </p:nvSpPr>
        <p:spPr>
          <a:xfrm>
            <a:off x="1019743" y="4627810"/>
            <a:ext cx="148814" cy="2141379"/>
          </a:xfrm>
          <a:prstGeom prst="rect">
            <a:avLst/>
          </a:prstGeom>
          <a:gradFill flip="none" rotWithShape="1">
            <a:gsLst>
              <a:gs pos="0">
                <a:schemeClr val="accent1">
                  <a:lumMod val="75000"/>
                </a:schemeClr>
              </a:gs>
              <a:gs pos="50000">
                <a:schemeClr val="accent1"/>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3"/>
            </p:custDataLst>
          </p:nvPr>
        </p:nvSpPr>
        <p:spPr/>
        <p:txBody>
          <a:bodyPr/>
          <a:lstStyle/>
          <a:p>
            <a:r>
              <a:rPr lang="fr-CA" b="1" dirty="0"/>
              <a:t>La loi d’Avogadro</a:t>
            </a:r>
            <a:endParaRPr lang="fr-CA" dirty="0"/>
          </a:p>
        </p:txBody>
      </p:sp>
      <mc:AlternateContent xmlns:mc="http://schemas.openxmlformats.org/markup-compatibility/2006" xmlns:a14="http://schemas.microsoft.com/office/drawing/2010/main">
        <mc:Choice Requires="a14">
          <p:sp>
            <p:nvSpPr>
              <p:cNvPr id="11" name="Espace réservé du contenu 10">
                <a:extLst>
                  <a:ext uri="{FF2B5EF4-FFF2-40B4-BE49-F238E27FC236}">
                    <a16:creationId xmlns:a16="http://schemas.microsoft.com/office/drawing/2014/main" id="{BBB2A927-F7E3-4B1A-953A-078F0AB90892}"/>
                  </a:ext>
                </a:extLst>
              </p:cNvPr>
              <p:cNvSpPr>
                <a:spLocks noGrp="1"/>
              </p:cNvSpPr>
              <p:nvPr>
                <p:ph idx="1"/>
                <p:custDataLst>
                  <p:tags r:id="rId4"/>
                </p:custDataLst>
              </p:nvPr>
            </p:nvSpPr>
            <p:spPr>
              <a:xfrm>
                <a:off x="338328" y="1990723"/>
                <a:ext cx="10185145" cy="2041016"/>
              </a:xfrm>
            </p:spPr>
            <p:txBody>
              <a:bodyPr anchor="ctr">
                <a:normAutofit fontScale="85000" lnSpcReduction="20000"/>
              </a:bodyPr>
              <a:lstStyle/>
              <a:p>
                <a:pPr marL="0" indent="0">
                  <a:lnSpc>
                    <a:spcPct val="110000"/>
                  </a:lnSpc>
                  <a:buNone/>
                </a:pPr>
                <a:r>
                  <a:rPr lang="fr-CA" dirty="0"/>
                  <a:t>Le volume d’un gaz est directement proportionnel au nombre de mole qui le compose (𝑉 ∝ n)</a:t>
                </a:r>
              </a:p>
              <a:p>
                <a:pPr marL="0" indent="0" algn="ctr">
                  <a:lnSpc>
                    <a:spcPct val="110000"/>
                  </a:lnSpc>
                  <a:buNone/>
                </a:pPr>
                <a14:m>
                  <m:oMathPara xmlns:m="http://schemas.openxmlformats.org/officeDocument/2006/math">
                    <m:oMathParaPr>
                      <m:jc m:val="centerGroup"/>
                    </m:oMathParaPr>
                    <m:oMath xmlns:m="http://schemas.openxmlformats.org/officeDocument/2006/math">
                      <m:f>
                        <m:fPr>
                          <m:ctrlPr>
                            <a:rPr lang="en-US" sz="3200" b="1" i="1" smtClean="0">
                              <a:solidFill>
                                <a:srgbClr val="FFFF00"/>
                              </a:solidFill>
                              <a:latin typeface="Cambria Math" panose="02040503050406030204" pitchFamily="18" charset="0"/>
                            </a:rPr>
                          </m:ctrlPr>
                        </m:fPr>
                        <m:num>
                          <m:sSub>
                            <m:sSubPr>
                              <m:ctrlPr>
                                <a:rPr lang="en-US" sz="3200" b="1" i="1">
                                  <a:solidFill>
                                    <a:srgbClr val="FFFF00"/>
                                  </a:solidFill>
                                  <a:latin typeface="Cambria Math" panose="02040503050406030204" pitchFamily="18" charset="0"/>
                                </a:rPr>
                              </m:ctrlPr>
                            </m:sSubPr>
                            <m:e>
                              <m:r>
                                <a:rPr lang="fr-CA" sz="3200" b="1" i="1" smtClean="0">
                                  <a:solidFill>
                                    <a:srgbClr val="FFFF00"/>
                                  </a:solidFill>
                                  <a:latin typeface="Cambria Math" panose="02040503050406030204" pitchFamily="18" charset="0"/>
                                </a:rPr>
                                <m:t>𝑽</m:t>
                              </m:r>
                            </m:e>
                            <m:sub>
                              <m:r>
                                <a:rPr lang="en-US" sz="3200" b="1" i="1">
                                  <a:solidFill>
                                    <a:srgbClr val="FFFF00"/>
                                  </a:solidFill>
                                  <a:latin typeface="Cambria Math"/>
                                </a:rPr>
                                <m:t>𝟏</m:t>
                              </m:r>
                            </m:sub>
                          </m:sSub>
                        </m:num>
                        <m:den>
                          <m:sSub>
                            <m:sSubPr>
                              <m:ctrlPr>
                                <a:rPr lang="en-US" sz="3200" b="1" i="1">
                                  <a:solidFill>
                                    <a:srgbClr val="FFFF00"/>
                                  </a:solidFill>
                                  <a:latin typeface="Cambria Math" panose="02040503050406030204" pitchFamily="18" charset="0"/>
                                </a:rPr>
                              </m:ctrlPr>
                            </m:sSubPr>
                            <m:e>
                              <m:r>
                                <a:rPr lang="fr-CA" sz="3200" b="1" i="1" smtClean="0">
                                  <a:solidFill>
                                    <a:srgbClr val="FFFF00"/>
                                  </a:solidFill>
                                  <a:latin typeface="Cambria Math" panose="02040503050406030204" pitchFamily="18" charset="0"/>
                                </a:rPr>
                                <m:t>𝒏</m:t>
                              </m:r>
                            </m:e>
                            <m:sub>
                              <m:r>
                                <a:rPr lang="en-US" sz="3200" b="1" i="1">
                                  <a:solidFill>
                                    <a:srgbClr val="FFFF00"/>
                                  </a:solidFill>
                                  <a:latin typeface="Cambria Math"/>
                                </a:rPr>
                                <m:t>𝟏</m:t>
                              </m:r>
                            </m:sub>
                          </m:sSub>
                        </m:den>
                      </m:f>
                      <m:r>
                        <a:rPr lang="en-US" sz="3200" b="1" i="1">
                          <a:solidFill>
                            <a:srgbClr val="FFFF00"/>
                          </a:solidFill>
                          <a:latin typeface="Cambria Math"/>
                          <a:ea typeface="Cambria Math"/>
                        </a:rPr>
                        <m:t>=</m:t>
                      </m:r>
                      <m:f>
                        <m:fPr>
                          <m:ctrlPr>
                            <a:rPr lang="en-US" sz="3200" b="1" i="1">
                              <a:solidFill>
                                <a:srgbClr val="FFFF00"/>
                              </a:solidFill>
                              <a:latin typeface="Cambria Math" panose="02040503050406030204" pitchFamily="18" charset="0"/>
                            </a:rPr>
                          </m:ctrlPr>
                        </m:fPr>
                        <m:num>
                          <m:sSub>
                            <m:sSubPr>
                              <m:ctrlPr>
                                <a:rPr lang="en-US" sz="3200" b="1" i="1">
                                  <a:solidFill>
                                    <a:srgbClr val="FFFF00"/>
                                  </a:solidFill>
                                  <a:latin typeface="Cambria Math" panose="02040503050406030204" pitchFamily="18" charset="0"/>
                                </a:rPr>
                              </m:ctrlPr>
                            </m:sSubPr>
                            <m:e>
                              <m:r>
                                <a:rPr lang="fr-CA" sz="3200" b="1" i="1" smtClean="0">
                                  <a:solidFill>
                                    <a:srgbClr val="FFFF00"/>
                                  </a:solidFill>
                                  <a:latin typeface="Cambria Math" panose="02040503050406030204" pitchFamily="18" charset="0"/>
                                </a:rPr>
                                <m:t>𝑽</m:t>
                              </m:r>
                            </m:e>
                            <m:sub>
                              <m:r>
                                <a:rPr lang="en-US" sz="3200" b="1" i="1">
                                  <a:solidFill>
                                    <a:srgbClr val="FFFF00"/>
                                  </a:solidFill>
                                  <a:latin typeface="Cambria Math"/>
                                </a:rPr>
                                <m:t>𝟐</m:t>
                              </m:r>
                            </m:sub>
                          </m:sSub>
                        </m:num>
                        <m:den>
                          <m:sSub>
                            <m:sSubPr>
                              <m:ctrlPr>
                                <a:rPr lang="en-US" sz="3200" b="1" i="1">
                                  <a:solidFill>
                                    <a:srgbClr val="FFFF00"/>
                                  </a:solidFill>
                                  <a:latin typeface="Cambria Math" panose="02040503050406030204" pitchFamily="18" charset="0"/>
                                </a:rPr>
                              </m:ctrlPr>
                            </m:sSubPr>
                            <m:e>
                              <m:r>
                                <a:rPr lang="fr-CA" sz="3200" b="1" i="1" smtClean="0">
                                  <a:solidFill>
                                    <a:srgbClr val="FFFF00"/>
                                  </a:solidFill>
                                  <a:latin typeface="Cambria Math" panose="02040503050406030204" pitchFamily="18" charset="0"/>
                                </a:rPr>
                                <m:t>𝒏</m:t>
                              </m:r>
                            </m:e>
                            <m:sub>
                              <m:r>
                                <a:rPr lang="en-US" sz="3200" b="1" i="1">
                                  <a:solidFill>
                                    <a:srgbClr val="FFFF00"/>
                                  </a:solidFill>
                                  <a:latin typeface="Cambria Math"/>
                                </a:rPr>
                                <m:t>𝟐</m:t>
                              </m:r>
                            </m:sub>
                          </m:sSub>
                        </m:den>
                      </m:f>
                    </m:oMath>
                  </m:oMathPara>
                </a14:m>
                <a:endParaRPr lang="fr-CA" sz="3200" b="1" dirty="0">
                  <a:solidFill>
                    <a:srgbClr val="FFFF00"/>
                  </a:solidFill>
                </a:endParaRPr>
              </a:p>
              <a:p>
                <a:pPr marL="0" indent="0">
                  <a:lnSpc>
                    <a:spcPct val="110000"/>
                  </a:lnSpc>
                  <a:buNone/>
                </a:pPr>
                <a:r>
                  <a:rPr lang="fr-CA" dirty="0"/>
                  <a:t>Dans cette équation, la </a:t>
                </a:r>
                <a:r>
                  <a:rPr lang="fr-CA" u="sng" dirty="0"/>
                  <a:t>température (T)</a:t>
                </a:r>
                <a:r>
                  <a:rPr lang="fr-CA" dirty="0"/>
                  <a:t> et </a:t>
                </a:r>
                <a:r>
                  <a:rPr lang="fr-CA" u="sng" dirty="0"/>
                  <a:t>la pression (P)</a:t>
                </a:r>
                <a:r>
                  <a:rPr lang="fr-CA" dirty="0"/>
                  <a:t> demeurent constantes.</a:t>
                </a:r>
              </a:p>
            </p:txBody>
          </p:sp>
        </mc:Choice>
        <mc:Fallback xmlns="">
          <p:sp>
            <p:nvSpPr>
              <p:cNvPr id="11" name="Espace réservé du contenu 10">
                <a:extLst>
                  <a:ext uri="{FF2B5EF4-FFF2-40B4-BE49-F238E27FC236}">
                    <a16:creationId xmlns:a16="http://schemas.microsoft.com/office/drawing/2014/main" id="{BBB2A927-F7E3-4B1A-953A-078F0AB90892}"/>
                  </a:ext>
                </a:extLst>
              </p:cNvPr>
              <p:cNvSpPr>
                <a:spLocks noGrp="1" noRot="1" noChangeAspect="1" noMove="1" noResize="1" noEditPoints="1" noAdjustHandles="1" noChangeArrowheads="1" noChangeShapeType="1" noTextEdit="1"/>
              </p:cNvSpPr>
              <p:nvPr>
                <p:ph idx="1"/>
                <p:custDataLst>
                  <p:tags r:id="rId32"/>
                </p:custDataLst>
              </p:nvPr>
            </p:nvSpPr>
            <p:spPr>
              <a:xfrm>
                <a:off x="338328" y="1990723"/>
                <a:ext cx="10185145" cy="2041016"/>
              </a:xfrm>
              <a:blipFill>
                <a:blip r:embed="rId33"/>
                <a:stretch>
                  <a:fillRect l="-659" t="-1796" b="-3293"/>
                </a:stretch>
              </a:blipFill>
            </p:spPr>
            <p:txBody>
              <a:bodyPr/>
              <a:lstStyle/>
              <a:p>
                <a:r>
                  <a:rPr lang="fr-CA">
                    <a:noFill/>
                  </a:rPr>
                  <a:t> </a:t>
                </a:r>
              </a:p>
            </p:txBody>
          </p:sp>
        </mc:Fallback>
      </mc:AlternateContent>
      <p:sp>
        <p:nvSpPr>
          <p:cNvPr id="19" name="ZoneTexte 18">
            <a:extLst>
              <a:ext uri="{FF2B5EF4-FFF2-40B4-BE49-F238E27FC236}">
                <a16:creationId xmlns:a16="http://schemas.microsoft.com/office/drawing/2014/main" id="{1CC767FE-F7B8-46AA-9787-769C31CA6A67}"/>
              </a:ext>
            </a:extLst>
          </p:cNvPr>
          <p:cNvSpPr txBox="1"/>
          <p:nvPr>
            <p:custDataLst>
              <p:tags r:id="rId5"/>
            </p:custDataLst>
          </p:nvPr>
        </p:nvSpPr>
        <p:spPr>
          <a:xfrm>
            <a:off x="198410" y="4093556"/>
            <a:ext cx="600355" cy="584775"/>
          </a:xfrm>
          <a:prstGeom prst="rect">
            <a:avLst/>
          </a:prstGeom>
          <a:noFill/>
        </p:spPr>
        <p:txBody>
          <a:bodyPr wrap="square" rtlCol="0">
            <a:spAutoFit/>
          </a:bodyPr>
          <a:lstStyle/>
          <a:p>
            <a:pPr algn="ctr"/>
            <a:r>
              <a:rPr lang="fr-CA" sz="3200" b="1" dirty="0"/>
              <a:t>n</a:t>
            </a:r>
          </a:p>
        </p:txBody>
      </p:sp>
      <p:sp>
        <p:nvSpPr>
          <p:cNvPr id="14" name="Rectangle 13">
            <a:extLst>
              <a:ext uri="{FF2B5EF4-FFF2-40B4-BE49-F238E27FC236}">
                <a16:creationId xmlns:a16="http://schemas.microsoft.com/office/drawing/2014/main" id="{39E2605D-4858-4EDF-924A-427C73009702}"/>
              </a:ext>
            </a:extLst>
          </p:cNvPr>
          <p:cNvSpPr/>
          <p:nvPr>
            <p:custDataLst>
              <p:tags r:id="rId6"/>
            </p:custDataLst>
          </p:nvPr>
        </p:nvSpPr>
        <p:spPr>
          <a:xfrm>
            <a:off x="2049349" y="5088952"/>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a:extLst>
              <a:ext uri="{FF2B5EF4-FFF2-40B4-BE49-F238E27FC236}">
                <a16:creationId xmlns:a16="http://schemas.microsoft.com/office/drawing/2014/main" id="{C4505CC5-6AF5-49F9-A12B-51CD950BAE8E}"/>
              </a:ext>
            </a:extLst>
          </p:cNvPr>
          <p:cNvGrpSpPr/>
          <p:nvPr>
            <p:custDataLst>
              <p:tags r:id="rId7"/>
            </p:custDataLst>
          </p:nvPr>
        </p:nvGrpSpPr>
        <p:grpSpPr>
          <a:xfrm>
            <a:off x="6675795" y="3948516"/>
            <a:ext cx="3796066" cy="2930813"/>
            <a:chOff x="6727408" y="3927187"/>
            <a:chExt cx="3796066" cy="2930813"/>
          </a:xfrm>
        </p:grpSpPr>
        <p:cxnSp>
          <p:nvCxnSpPr>
            <p:cNvPr id="24" name="Connecteur droit avec flèche 23">
              <a:extLst>
                <a:ext uri="{FF2B5EF4-FFF2-40B4-BE49-F238E27FC236}">
                  <a16:creationId xmlns:a16="http://schemas.microsoft.com/office/drawing/2014/main" id="{0FB2C360-B322-4AB9-AD12-7EB2A6D8AA93}"/>
                </a:ext>
              </a:extLst>
            </p:cNvPr>
            <p:cNvCxnSpPr>
              <a:cxnSpLocks/>
            </p:cNvCxnSpPr>
            <p:nvPr/>
          </p:nvCxnSpPr>
          <p:spPr>
            <a:xfrm flipV="1">
              <a:off x="7229475" y="4226516"/>
              <a:ext cx="0" cy="24235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6C3A75B2-646C-4337-9521-0EE4F55B9259}"/>
                </a:ext>
              </a:extLst>
            </p:cNvPr>
            <p:cNvCxnSpPr>
              <a:cxnSpLocks/>
            </p:cNvCxnSpPr>
            <p:nvPr/>
          </p:nvCxnSpPr>
          <p:spPr>
            <a:xfrm>
              <a:off x="7229475" y="6643171"/>
              <a:ext cx="285334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F0789692-7725-451D-88CC-35B4DAE10A12}"/>
                </a:ext>
              </a:extLst>
            </p:cNvPr>
            <p:cNvSpPr txBox="1"/>
            <p:nvPr>
              <p:custDataLst>
                <p:tags r:id="rId29"/>
              </p:custDataLst>
            </p:nvPr>
          </p:nvSpPr>
          <p:spPr>
            <a:xfrm>
              <a:off x="6727408" y="3927187"/>
              <a:ext cx="600355" cy="584775"/>
            </a:xfrm>
            <a:prstGeom prst="rect">
              <a:avLst/>
            </a:prstGeom>
            <a:noFill/>
          </p:spPr>
          <p:txBody>
            <a:bodyPr wrap="square" rtlCol="0">
              <a:spAutoFit/>
            </a:bodyPr>
            <a:lstStyle/>
            <a:p>
              <a:pPr algn="ctr"/>
              <a:r>
                <a:rPr lang="fr-CA" sz="3200" b="1" dirty="0"/>
                <a:t>V</a:t>
              </a:r>
            </a:p>
          </p:txBody>
        </p:sp>
        <p:sp>
          <p:nvSpPr>
            <p:cNvPr id="33" name="ZoneTexte 32">
              <a:extLst>
                <a:ext uri="{FF2B5EF4-FFF2-40B4-BE49-F238E27FC236}">
                  <a16:creationId xmlns:a16="http://schemas.microsoft.com/office/drawing/2014/main" id="{E662372C-C66C-4DFC-9BA1-6620AF22B516}"/>
                </a:ext>
              </a:extLst>
            </p:cNvPr>
            <p:cNvSpPr txBox="1"/>
            <p:nvPr>
              <p:custDataLst>
                <p:tags r:id="rId30"/>
              </p:custDataLst>
            </p:nvPr>
          </p:nvSpPr>
          <p:spPr>
            <a:xfrm>
              <a:off x="9974664" y="6273225"/>
              <a:ext cx="548810" cy="584775"/>
            </a:xfrm>
            <a:prstGeom prst="rect">
              <a:avLst/>
            </a:prstGeom>
            <a:noFill/>
          </p:spPr>
          <p:txBody>
            <a:bodyPr wrap="square" rtlCol="0">
              <a:spAutoFit/>
            </a:bodyPr>
            <a:lstStyle/>
            <a:p>
              <a:pPr algn="ctr"/>
              <a:r>
                <a:rPr lang="fr-CA" sz="3200" b="1" dirty="0"/>
                <a:t>n</a:t>
              </a:r>
            </a:p>
          </p:txBody>
        </p:sp>
      </p:grpSp>
      <p:pic>
        <p:nvPicPr>
          <p:cNvPr id="37" name="Picture 2" descr="Isolated Transparent Circle - Free image on Pixabay">
            <a:extLst>
              <a:ext uri="{FF2B5EF4-FFF2-40B4-BE49-F238E27FC236}">
                <a16:creationId xmlns:a16="http://schemas.microsoft.com/office/drawing/2014/main" id="{3966DA21-DB5C-4831-9004-AEEDA51A4CD2}"/>
              </a:ext>
            </a:extLst>
          </p:cNvPr>
          <p:cNvPicPr>
            <a:picLocks noChangeAspect="1" noChangeArrowheads="1"/>
          </p:cNvPicPr>
          <p:nvPr>
            <p:custDataLst>
              <p:tags r:id="rId8"/>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0136" y="5413923"/>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a:extLst>
              <a:ext uri="{FF2B5EF4-FFF2-40B4-BE49-F238E27FC236}">
                <a16:creationId xmlns:a16="http://schemas.microsoft.com/office/drawing/2014/main" id="{DF9D3FAB-EA7E-4E69-8644-A8E3627BA9DB}"/>
              </a:ext>
            </a:extLst>
          </p:cNvPr>
          <p:cNvSpPr txBox="1"/>
          <p:nvPr>
            <p:custDataLst>
              <p:tags r:id="rId9"/>
            </p:custDataLst>
          </p:nvPr>
        </p:nvSpPr>
        <p:spPr>
          <a:xfrm>
            <a:off x="2878060" y="4583318"/>
            <a:ext cx="548810" cy="369332"/>
          </a:xfrm>
          <a:prstGeom prst="rect">
            <a:avLst/>
          </a:prstGeom>
          <a:noFill/>
        </p:spPr>
        <p:txBody>
          <a:bodyPr wrap="square" rtlCol="0">
            <a:spAutoFit/>
          </a:bodyPr>
          <a:lstStyle/>
          <a:p>
            <a:pPr algn="ctr"/>
            <a:r>
              <a:rPr lang="fr-CA" b="1" dirty="0"/>
              <a:t>V</a:t>
            </a:r>
          </a:p>
        </p:txBody>
      </p:sp>
      <p:pic>
        <p:nvPicPr>
          <p:cNvPr id="55" name="Picture 2" descr="Isolated Transparent Circle - Free image on Pixabay">
            <a:extLst>
              <a:ext uri="{FF2B5EF4-FFF2-40B4-BE49-F238E27FC236}">
                <a16:creationId xmlns:a16="http://schemas.microsoft.com/office/drawing/2014/main" id="{205B85E5-D005-4C35-8C4A-778E53040B6C}"/>
              </a:ext>
            </a:extLst>
          </p:cNvPr>
          <p:cNvPicPr>
            <a:picLocks noChangeAspect="1" noChangeArrowheads="1"/>
          </p:cNvPicPr>
          <p:nvPr>
            <p:custDataLst>
              <p:tags r:id="rId10"/>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6545" y="5296293"/>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solated Transparent Circle - Free image on Pixabay">
            <a:extLst>
              <a:ext uri="{FF2B5EF4-FFF2-40B4-BE49-F238E27FC236}">
                <a16:creationId xmlns:a16="http://schemas.microsoft.com/office/drawing/2014/main" id="{831F76F0-DB41-4E0F-9515-B54C285AD96A}"/>
              </a:ext>
            </a:extLst>
          </p:cNvPr>
          <p:cNvPicPr>
            <a:picLocks noChangeAspect="1" noChangeArrowheads="1"/>
          </p:cNvPicPr>
          <p:nvPr>
            <p:custDataLst>
              <p:tags r:id="rId11"/>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6998" y="5839101"/>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EF9E38AA-24F9-43DD-9F1F-6170DC1991CD}"/>
              </a:ext>
            </a:extLst>
          </p:cNvPr>
          <p:cNvSpPr txBox="1"/>
          <p:nvPr>
            <p:custDataLst>
              <p:tags r:id="rId12"/>
            </p:custDataLst>
          </p:nvPr>
        </p:nvSpPr>
        <p:spPr>
          <a:xfrm>
            <a:off x="2287341" y="4583318"/>
            <a:ext cx="548810" cy="369332"/>
          </a:xfrm>
          <a:prstGeom prst="rect">
            <a:avLst/>
          </a:prstGeom>
          <a:noFill/>
        </p:spPr>
        <p:txBody>
          <a:bodyPr wrap="square" rtlCol="0">
            <a:spAutoFit/>
          </a:bodyPr>
          <a:lstStyle/>
          <a:p>
            <a:pPr algn="ctr"/>
            <a:r>
              <a:rPr lang="fr-CA" b="1" dirty="0"/>
              <a:t>n</a:t>
            </a:r>
          </a:p>
        </p:txBody>
      </p:sp>
      <p:cxnSp>
        <p:nvCxnSpPr>
          <p:cNvPr id="3" name="Connecteur droit 2">
            <a:extLst>
              <a:ext uri="{FF2B5EF4-FFF2-40B4-BE49-F238E27FC236}">
                <a16:creationId xmlns:a16="http://schemas.microsoft.com/office/drawing/2014/main" id="{B41ACB70-FA12-4A64-8C40-46A66EA14AA2}"/>
              </a:ext>
            </a:extLst>
          </p:cNvPr>
          <p:cNvCxnSpPr>
            <a:cxnSpLocks/>
          </p:cNvCxnSpPr>
          <p:nvPr>
            <p:custDataLst>
              <p:tags r:id="rId13"/>
            </p:custDataLst>
          </p:nvPr>
        </p:nvCxnSpPr>
        <p:spPr>
          <a:xfrm flipV="1">
            <a:off x="7198505" y="4247845"/>
            <a:ext cx="2832704" cy="238382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E862DD89-118F-4349-AC3A-8DBB65B36D1E}"/>
              </a:ext>
            </a:extLst>
          </p:cNvPr>
          <p:cNvSpPr txBox="1"/>
          <p:nvPr>
            <p:custDataLst>
              <p:tags r:id="rId14"/>
            </p:custDataLst>
          </p:nvPr>
        </p:nvSpPr>
        <p:spPr>
          <a:xfrm>
            <a:off x="784731" y="4088007"/>
            <a:ext cx="600355" cy="584775"/>
          </a:xfrm>
          <a:prstGeom prst="rect">
            <a:avLst/>
          </a:prstGeom>
          <a:noFill/>
        </p:spPr>
        <p:txBody>
          <a:bodyPr wrap="square" rtlCol="0">
            <a:spAutoFit/>
          </a:bodyPr>
          <a:lstStyle/>
          <a:p>
            <a:pPr algn="ctr"/>
            <a:r>
              <a:rPr lang="fr-CA" sz="3200" b="1" dirty="0"/>
              <a:t>V</a:t>
            </a:r>
          </a:p>
        </p:txBody>
      </p:sp>
      <p:sp>
        <p:nvSpPr>
          <p:cNvPr id="41" name="Rectangle 40">
            <a:extLst>
              <a:ext uri="{FF2B5EF4-FFF2-40B4-BE49-F238E27FC236}">
                <a16:creationId xmlns:a16="http://schemas.microsoft.com/office/drawing/2014/main" id="{BFCE3C2F-FE7D-4188-8210-7AA7BA6D0D31}"/>
              </a:ext>
            </a:extLst>
          </p:cNvPr>
          <p:cNvSpPr/>
          <p:nvPr>
            <p:custDataLst>
              <p:tags r:id="rId15"/>
            </p:custDataLst>
          </p:nvPr>
        </p:nvSpPr>
        <p:spPr>
          <a:xfrm>
            <a:off x="872843" y="6436359"/>
            <a:ext cx="424132" cy="1733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Picture 2" descr="Amedeo Avogadro - Scientists of Gas Laws">
            <a:extLst>
              <a:ext uri="{FF2B5EF4-FFF2-40B4-BE49-F238E27FC236}">
                <a16:creationId xmlns:a16="http://schemas.microsoft.com/office/drawing/2014/main" id="{3EA25816-CDB4-44C6-BBA5-FEFD2346F58A}"/>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471501" y="2696772"/>
            <a:ext cx="1720499" cy="2577526"/>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80EC7928-06D5-4153-964C-35CE3ADE4325}"/>
              </a:ext>
            </a:extLst>
          </p:cNvPr>
          <p:cNvSpPr/>
          <p:nvPr>
            <p:custDataLst>
              <p:tags r:id="rId16"/>
            </p:custDataLst>
          </p:nvPr>
        </p:nvSpPr>
        <p:spPr>
          <a:xfrm>
            <a:off x="10294183" y="5274811"/>
            <a:ext cx="1898178" cy="7276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Amedeo Avogadro</a:t>
            </a:r>
          </a:p>
          <a:p>
            <a:pPr algn="ctr"/>
            <a:r>
              <a:rPr lang="fr-CA" sz="1600" b="1" dirty="0"/>
              <a:t>1776-1856</a:t>
            </a:r>
          </a:p>
        </p:txBody>
      </p:sp>
      <p:sp>
        <p:nvSpPr>
          <p:cNvPr id="45" name="ZoneTexte 44">
            <a:extLst>
              <a:ext uri="{FF2B5EF4-FFF2-40B4-BE49-F238E27FC236}">
                <a16:creationId xmlns:a16="http://schemas.microsoft.com/office/drawing/2014/main" id="{01B489D4-687E-4A39-9610-1BA431347302}"/>
              </a:ext>
            </a:extLst>
          </p:cNvPr>
          <p:cNvSpPr txBox="1"/>
          <p:nvPr>
            <p:custDataLst>
              <p:tags r:id="rId17"/>
            </p:custDataLst>
          </p:nvPr>
        </p:nvSpPr>
        <p:spPr>
          <a:xfrm>
            <a:off x="5514725" y="3898053"/>
            <a:ext cx="548810" cy="830997"/>
          </a:xfrm>
          <a:prstGeom prst="rect">
            <a:avLst/>
          </a:prstGeom>
          <a:noFill/>
        </p:spPr>
        <p:txBody>
          <a:bodyPr wrap="square" rtlCol="0">
            <a:spAutoFit/>
          </a:bodyPr>
          <a:lstStyle/>
          <a:p>
            <a:pPr algn="ctr"/>
            <a:r>
              <a:rPr lang="fr-CA" sz="4800" b="1" dirty="0"/>
              <a:t>V</a:t>
            </a:r>
          </a:p>
        </p:txBody>
      </p:sp>
      <p:sp>
        <p:nvSpPr>
          <p:cNvPr id="46" name="ZoneTexte 45">
            <a:extLst>
              <a:ext uri="{FF2B5EF4-FFF2-40B4-BE49-F238E27FC236}">
                <a16:creationId xmlns:a16="http://schemas.microsoft.com/office/drawing/2014/main" id="{607844E5-A33F-4830-931D-9036758F8D17}"/>
              </a:ext>
            </a:extLst>
          </p:cNvPr>
          <p:cNvSpPr txBox="1"/>
          <p:nvPr>
            <p:custDataLst>
              <p:tags r:id="rId18"/>
            </p:custDataLst>
          </p:nvPr>
        </p:nvSpPr>
        <p:spPr>
          <a:xfrm>
            <a:off x="4783073" y="3907306"/>
            <a:ext cx="548810" cy="830997"/>
          </a:xfrm>
          <a:prstGeom prst="rect">
            <a:avLst/>
          </a:prstGeom>
          <a:noFill/>
        </p:spPr>
        <p:txBody>
          <a:bodyPr wrap="square" rtlCol="0">
            <a:spAutoFit/>
          </a:bodyPr>
          <a:lstStyle/>
          <a:p>
            <a:pPr algn="ctr"/>
            <a:r>
              <a:rPr lang="fr-CA" sz="4800" b="1" dirty="0"/>
              <a:t>n</a:t>
            </a:r>
          </a:p>
        </p:txBody>
      </p:sp>
      <p:sp>
        <p:nvSpPr>
          <p:cNvPr id="50" name="Rectangle 49">
            <a:extLst>
              <a:ext uri="{FF2B5EF4-FFF2-40B4-BE49-F238E27FC236}">
                <a16:creationId xmlns:a16="http://schemas.microsoft.com/office/drawing/2014/main" id="{19EA66D8-3C9F-49E3-910C-AC1A46376482}"/>
              </a:ext>
            </a:extLst>
          </p:cNvPr>
          <p:cNvSpPr/>
          <p:nvPr>
            <p:custDataLst>
              <p:tags r:id="rId19"/>
            </p:custDataLst>
          </p:nvPr>
        </p:nvSpPr>
        <p:spPr>
          <a:xfrm>
            <a:off x="4644097" y="5088952"/>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Rectangle 50">
            <a:extLst>
              <a:ext uri="{FF2B5EF4-FFF2-40B4-BE49-F238E27FC236}">
                <a16:creationId xmlns:a16="http://schemas.microsoft.com/office/drawing/2014/main" id="{40BBEF80-34C4-4A7C-B8DB-5520504C01F3}"/>
              </a:ext>
            </a:extLst>
          </p:cNvPr>
          <p:cNvSpPr/>
          <p:nvPr>
            <p:custDataLst>
              <p:tags r:id="rId20"/>
            </p:custDataLst>
          </p:nvPr>
        </p:nvSpPr>
        <p:spPr>
          <a:xfrm>
            <a:off x="4644095" y="5088952"/>
            <a:ext cx="1573605" cy="1303347"/>
          </a:xfrm>
          <a:prstGeom prst="rect">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8" name="Picture 2" descr="Isolated Transparent Circle - Free image on Pixabay">
            <a:extLst>
              <a:ext uri="{FF2B5EF4-FFF2-40B4-BE49-F238E27FC236}">
                <a16:creationId xmlns:a16="http://schemas.microsoft.com/office/drawing/2014/main" id="{39714B9D-6418-4100-97A9-8F2921D2CB33}"/>
              </a:ext>
            </a:extLst>
          </p:cNvPr>
          <p:cNvPicPr>
            <a:picLocks noChangeAspect="1" noChangeArrowheads="1"/>
          </p:cNvPicPr>
          <p:nvPr>
            <p:custDataLst>
              <p:tags r:id="rId21"/>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5497" y="5460968"/>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Isolated Transparent Circle - Free image on Pixabay">
            <a:extLst>
              <a:ext uri="{FF2B5EF4-FFF2-40B4-BE49-F238E27FC236}">
                <a16:creationId xmlns:a16="http://schemas.microsoft.com/office/drawing/2014/main" id="{88BCF944-BD89-4B6E-A01A-4037587F1D32}"/>
              </a:ext>
            </a:extLst>
          </p:cNvPr>
          <p:cNvPicPr>
            <a:picLocks noChangeAspect="1" noChangeArrowheads="1"/>
          </p:cNvPicPr>
          <p:nvPr>
            <p:custDataLst>
              <p:tags r:id="rId22"/>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1906" y="5343338"/>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solated Transparent Circle - Free image on Pixabay">
            <a:extLst>
              <a:ext uri="{FF2B5EF4-FFF2-40B4-BE49-F238E27FC236}">
                <a16:creationId xmlns:a16="http://schemas.microsoft.com/office/drawing/2014/main" id="{535C37AC-0B19-49F8-A0DE-589818359DF5}"/>
              </a:ext>
            </a:extLst>
          </p:cNvPr>
          <p:cNvPicPr>
            <a:picLocks noChangeAspect="1" noChangeArrowheads="1"/>
          </p:cNvPicPr>
          <p:nvPr>
            <p:custDataLst>
              <p:tags r:id="rId23"/>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2359" y="5886146"/>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solated Transparent Circle - Free image on Pixabay">
            <a:extLst>
              <a:ext uri="{FF2B5EF4-FFF2-40B4-BE49-F238E27FC236}">
                <a16:creationId xmlns:a16="http://schemas.microsoft.com/office/drawing/2014/main" id="{BF2A1B04-0A7C-4639-9A17-BA6FF554357E}"/>
              </a:ext>
            </a:extLst>
          </p:cNvPr>
          <p:cNvPicPr>
            <a:picLocks noChangeAspect="1" noChangeArrowheads="1"/>
          </p:cNvPicPr>
          <p:nvPr>
            <p:custDataLst>
              <p:tags r:id="rId24"/>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5497" y="5460968"/>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Isolated Transparent Circle - Free image on Pixabay">
            <a:extLst>
              <a:ext uri="{FF2B5EF4-FFF2-40B4-BE49-F238E27FC236}">
                <a16:creationId xmlns:a16="http://schemas.microsoft.com/office/drawing/2014/main" id="{913486D5-0F38-4CF0-B19B-7DA1358832F6}"/>
              </a:ext>
            </a:extLst>
          </p:cNvPr>
          <p:cNvPicPr>
            <a:picLocks noChangeAspect="1" noChangeArrowheads="1"/>
          </p:cNvPicPr>
          <p:nvPr>
            <p:custDataLst>
              <p:tags r:id="rId25"/>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1906" y="5343338"/>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solated Transparent Circle - Free image on Pixabay">
            <a:extLst>
              <a:ext uri="{FF2B5EF4-FFF2-40B4-BE49-F238E27FC236}">
                <a16:creationId xmlns:a16="http://schemas.microsoft.com/office/drawing/2014/main" id="{87B0A1BC-2352-4489-A135-899C8C3C2145}"/>
              </a:ext>
            </a:extLst>
          </p:cNvPr>
          <p:cNvPicPr>
            <a:picLocks noChangeAspect="1" noChangeArrowheads="1"/>
          </p:cNvPicPr>
          <p:nvPr>
            <p:custDataLst>
              <p:tags r:id="rId26"/>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2359" y="5886146"/>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F24D6941-93E5-4F49-A7B9-15E4A425D43F}"/>
              </a:ext>
            </a:extLst>
          </p:cNvPr>
          <p:cNvSpPr/>
          <p:nvPr>
            <p:custDataLst>
              <p:tags r:id="rId27"/>
            </p:custDataLst>
          </p:nvPr>
        </p:nvSpPr>
        <p:spPr>
          <a:xfrm>
            <a:off x="242361" y="6458325"/>
            <a:ext cx="424129" cy="15137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52" name="Picture 4" descr="Grand groupe de ballons PNG transparents - StickPNG">
            <a:extLst>
              <a:ext uri="{FF2B5EF4-FFF2-40B4-BE49-F238E27FC236}">
                <a16:creationId xmlns:a16="http://schemas.microsoft.com/office/drawing/2014/main" id="{8DA65AC9-CE73-4037-825D-C5A4D3EEE72E}"/>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808661" y="6015853"/>
            <a:ext cx="884943" cy="884943"/>
          </a:xfrm>
          <a:prstGeom prst="rect">
            <a:avLst/>
          </a:prstGeom>
          <a:noFill/>
          <a:extLst>
            <a:ext uri="{909E8E84-426E-40DD-AFC4-6F175D3DCCD1}">
              <a14:hiddenFill xmlns:a14="http://schemas.microsoft.com/office/drawing/2010/main">
                <a:solidFill>
                  <a:srgbClr val="FFFFFF"/>
                </a:solidFill>
              </a14:hiddenFill>
            </a:ext>
          </a:extLst>
        </p:spPr>
      </p:pic>
      <p:sp>
        <p:nvSpPr>
          <p:cNvPr id="38" name="Titre 1">
            <a:extLst>
              <a:ext uri="{FF2B5EF4-FFF2-40B4-BE49-F238E27FC236}">
                <a16:creationId xmlns:a16="http://schemas.microsoft.com/office/drawing/2014/main" id="{F7BD9FD6-1ACC-45D2-82E5-C9272043D944}"/>
              </a:ext>
            </a:extLst>
          </p:cNvPr>
          <p:cNvSpPr txBox="1">
            <a:spLocks/>
          </p:cNvSpPr>
          <p:nvPr>
            <p:custDataLst>
              <p:tags r:id="rId28"/>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76 à 78</a:t>
            </a:r>
          </a:p>
        </p:txBody>
      </p:sp>
    </p:spTree>
    <p:extLst>
      <p:ext uri="{BB962C8B-B14F-4D97-AF65-F5344CB8AC3E}">
        <p14:creationId xmlns:p14="http://schemas.microsoft.com/office/powerpoint/2010/main" val="2330265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500"/>
                            </p:stCondLst>
                            <p:childTnLst>
                              <p:par>
                                <p:cTn id="39" presetID="0" presetClass="path" presetSubtype="0" repeatCount="indefinite" fill="hold" nodeType="afterEffect">
                                  <p:stCondLst>
                                    <p:cond delay="0"/>
                                  </p:stCondLst>
                                  <p:childTnLst>
                                    <p:animMotion origin="layout" path="M -0.00026 -0.00138 L 0.04388 -0.05856 L 0.09049 0.00533 L 0.00195 0.10811 L -0.00026 -0.00138 Z " pathEditMode="relative" ptsTypes="AAAAA">
                                      <p:cBhvr>
                                        <p:cTn id="40" dur="2000" fill="hold"/>
                                        <p:tgtEl>
                                          <p:spTgt spid="37"/>
                                        </p:tgtEl>
                                        <p:attrNameLst>
                                          <p:attrName>ppt_x</p:attrName>
                                          <p:attrName>ppt_y</p:attrName>
                                        </p:attrNameLst>
                                      </p:cBhvr>
                                    </p:animMotion>
                                  </p:childTnLst>
                                </p:cTn>
                              </p:par>
                              <p:par>
                                <p:cTn id="41" presetID="0" presetClass="path" presetSubtype="0" repeatCount="indefinite" fill="hold" nodeType="withEffect">
                                  <p:stCondLst>
                                    <p:cond delay="0"/>
                                  </p:stCondLst>
                                  <p:childTnLst>
                                    <p:animMotion origin="layout" path="M -0.00182 0.00371 L -0.08138 -0.00949 L 0.03346 0.05047 L -0.08138 0.09977 L -0.00417 0.12269 L -0.00182 0.00371 Z " pathEditMode="relative" ptsTypes="AAAAAA">
                                      <p:cBhvr>
                                        <p:cTn id="42" dur="2000" fill="hold"/>
                                        <p:tgtEl>
                                          <p:spTgt spid="55"/>
                                        </p:tgtEl>
                                        <p:attrNameLst>
                                          <p:attrName>ppt_x</p:attrName>
                                          <p:attrName>ppt_y</p:attrName>
                                        </p:attrNameLst>
                                      </p:cBhvr>
                                    </p:animMotion>
                                  </p:childTnLst>
                                </p:cTn>
                              </p:par>
                              <p:par>
                                <p:cTn id="43" presetID="0" presetClass="path" presetSubtype="0" repeatCount="indefinite" fill="hold" nodeType="withEffect">
                                  <p:stCondLst>
                                    <p:cond delay="0"/>
                                  </p:stCondLst>
                                  <p:childTnLst>
                                    <p:animMotion origin="layout" path="M 0.00013 0.00347 L -0.0082 -0.12731 L 0.06016 -0.09815 L -0.05612 -0.03009 L 0.00013 0.00347 Z " pathEditMode="relative" ptsTypes="AAAAA">
                                      <p:cBhvr>
                                        <p:cTn id="44" dur="2000" fill="hold"/>
                                        <p:tgtEl>
                                          <p:spTgt spid="56"/>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down)">
                                      <p:cBhvr>
                                        <p:cTn id="53" dur="500"/>
                                        <p:tgtEl>
                                          <p:spTgt spid="51"/>
                                        </p:tgtEl>
                                      </p:cBhvr>
                                    </p:animEffect>
                                  </p:childTnLst>
                                </p:cTn>
                              </p:par>
                            </p:childTnLst>
                          </p:cTn>
                        </p:par>
                        <p:par>
                          <p:cTn id="54" fill="hold">
                            <p:stCondLst>
                              <p:cond delay="1000"/>
                            </p:stCondLst>
                            <p:childTnLst>
                              <p:par>
                                <p:cTn id="55" presetID="1" presetClass="exit" presetSubtype="0" fill="hold" grpId="1" nodeType="afterEffect">
                                  <p:stCondLst>
                                    <p:cond delay="0"/>
                                  </p:stCondLst>
                                  <p:childTnLst>
                                    <p:set>
                                      <p:cBhvr>
                                        <p:cTn id="56" dur="1" fill="hold">
                                          <p:stCondLst>
                                            <p:cond delay="0"/>
                                          </p:stCondLst>
                                        </p:cTn>
                                        <p:tgtEl>
                                          <p:spTgt spid="50"/>
                                        </p:tgtEl>
                                        <p:attrNameLst>
                                          <p:attrName>style.visibility</p:attrName>
                                        </p:attrNameLst>
                                      </p:cBhvr>
                                      <p:to>
                                        <p:strVal val="hidden"/>
                                      </p:to>
                                    </p:set>
                                  </p:childTnLst>
                                </p:cTn>
                              </p:par>
                            </p:childTnLst>
                          </p:cTn>
                        </p:par>
                        <p:par>
                          <p:cTn id="57" fill="hold">
                            <p:stCondLst>
                              <p:cond delay="1000"/>
                            </p:stCondLst>
                            <p:childTnLst>
                              <p:par>
                                <p:cTn id="58" presetID="6" presetClass="emph" presetSubtype="0" fill="hold" grpId="1" nodeType="afterEffect">
                                  <p:stCondLst>
                                    <p:cond delay="0"/>
                                  </p:stCondLst>
                                  <p:childTnLst>
                                    <p:animScale>
                                      <p:cBhvr>
                                        <p:cTn id="59" dur="2000" fill="hold"/>
                                        <p:tgtEl>
                                          <p:spTgt spid="51"/>
                                        </p:tgtEl>
                                      </p:cBhvr>
                                      <p:by x="150000" y="150000"/>
                                    </p:animScale>
                                  </p:childTnLst>
                                </p:cTn>
                              </p:par>
                              <p:par>
                                <p:cTn id="60" presetID="10" presetClass="entr" presetSubtype="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500"/>
                                        <p:tgtEl>
                                          <p:spTgt spid="59"/>
                                        </p:tgtEl>
                                      </p:cBhvr>
                                    </p:animEffect>
                                  </p:childTnLst>
                                </p:cTn>
                              </p:par>
                              <p:par>
                                <p:cTn id="66" presetID="10" presetClass="entr" presetSubtype="0"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0" presetClass="path" presetSubtype="0" repeatCount="indefinite" fill="hold" nodeType="withEffect">
                                  <p:stCondLst>
                                    <p:cond delay="0"/>
                                  </p:stCondLst>
                                  <p:childTnLst>
                                    <p:animMotion origin="layout" path="M 0.00092 -0.00162 L -0.00351 -0.10417 L -0.04843 -0.04421 L 0.10821 -0.02431 L -0.01171 0.14653 L 0.00092 -0.00162 Z " pathEditMode="relative" ptsTypes="AAAAAA">
                                      <p:cBhvr>
                                        <p:cTn id="70" dur="2000" fill="hold"/>
                                        <p:tgtEl>
                                          <p:spTgt spid="58"/>
                                        </p:tgtEl>
                                        <p:attrNameLst>
                                          <p:attrName>ppt_x</p:attrName>
                                          <p:attrName>ppt_y</p:attrName>
                                        </p:attrNameLst>
                                      </p:cBhvr>
                                    </p:animMotion>
                                  </p:childTnLst>
                                </p:cTn>
                              </p:par>
                              <p:par>
                                <p:cTn id="71" presetID="0" presetClass="path" presetSubtype="0" repeatCount="indefinite" fill="hold" nodeType="withEffect">
                                  <p:stCondLst>
                                    <p:cond delay="0"/>
                                  </p:stCondLst>
                                  <p:childTnLst>
                                    <p:animMotion origin="layout" path="M 0.00156 -0.00162 L -0.00144 -0.08958 L 0.05182 -0.03634 L -0.10339 0.04097 L -0.02539 0.16505 L 0.0526 0.07963 L 0.00156 -0.00162 Z " pathEditMode="relative" ptsTypes="AAAAAAA">
                                      <p:cBhvr>
                                        <p:cTn id="72" dur="2000" fill="hold"/>
                                        <p:tgtEl>
                                          <p:spTgt spid="59"/>
                                        </p:tgtEl>
                                        <p:attrNameLst>
                                          <p:attrName>ppt_x</p:attrName>
                                          <p:attrName>ppt_y</p:attrName>
                                        </p:attrNameLst>
                                      </p:cBhvr>
                                    </p:animMotion>
                                  </p:childTnLst>
                                </p:cTn>
                              </p:par>
                              <p:par>
                                <p:cTn id="73" presetID="0" presetClass="path" presetSubtype="0" repeatCount="indefinite" fill="hold" nodeType="withEffect">
                                  <p:stCondLst>
                                    <p:cond delay="0"/>
                                  </p:stCondLst>
                                  <p:childTnLst>
                                    <p:animMotion origin="layout" path="M 0.0013 -0.00116 L -0.0099 -0.16899 L -0.08334 0.075 L 0.07487 0.0537 L 0.00651 -0.17292 L 0.047 0.08171 L 0.0013 -0.00116 Z " pathEditMode="relative" ptsTypes="AAAAAAA">
                                      <p:cBhvr>
                                        <p:cTn id="74" dur="2000" fill="hold"/>
                                        <p:tgtEl>
                                          <p:spTgt spid="60"/>
                                        </p:tgtEl>
                                        <p:attrNameLst>
                                          <p:attrName>ppt_x</p:attrName>
                                          <p:attrName>ppt_y</p:attrName>
                                        </p:attrNameLst>
                                      </p:cBhvr>
                                    </p:animMotion>
                                  </p:childTnLst>
                                </p:cTn>
                              </p:par>
                              <p:par>
                                <p:cTn id="75" presetID="10" presetClass="entr" presetSubtype="0" fill="hold" nodeType="withEffect">
                                  <p:stCondLst>
                                    <p:cond delay="25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nodeType="withEffect">
                                  <p:stCondLst>
                                    <p:cond delay="25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par>
                                <p:cTn id="81" presetID="10" presetClass="entr" presetSubtype="0" fill="hold" nodeType="withEffect">
                                  <p:stCondLst>
                                    <p:cond delay="25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0" presetClass="path" presetSubtype="0" repeatCount="indefinite" fill="hold" nodeType="withEffect">
                                  <p:stCondLst>
                                    <p:cond delay="250"/>
                                  </p:stCondLst>
                                  <p:childTnLst>
                                    <p:animMotion origin="layout" path="M 0.00092 -0.00162 L -0.00351 -0.10417 L -0.04843 -0.04421 L 0.10821 -0.02431 L -0.01171 0.14653 L 0.00092 -0.00162 Z " pathEditMode="relative" rAng="0" ptsTypes="AAAAAA">
                                      <p:cBhvr>
                                        <p:cTn id="85" dur="2000" spd="-100000" fill="hold"/>
                                        <p:tgtEl>
                                          <p:spTgt spid="68"/>
                                        </p:tgtEl>
                                        <p:attrNameLst>
                                          <p:attrName>ppt_x</p:attrName>
                                          <p:attrName>ppt_y</p:attrName>
                                        </p:attrNameLst>
                                      </p:cBhvr>
                                      <p:rCtr x="2891" y="2269"/>
                                    </p:animMotion>
                                  </p:childTnLst>
                                </p:cTn>
                              </p:par>
                              <p:par>
                                <p:cTn id="86" presetID="0" presetClass="path" presetSubtype="0" repeatCount="indefinite" fill="hold" nodeType="withEffect">
                                  <p:stCondLst>
                                    <p:cond delay="250"/>
                                  </p:stCondLst>
                                  <p:childTnLst>
                                    <p:animMotion origin="layout" path="M 0.00156 -0.00162 L -0.00144 -0.08958 L 0.05182 -0.03634 L -0.10339 0.04097 L -0.02539 0.16505 L 0.0526 0.07963 L 0.00156 -0.00162 Z " pathEditMode="relative" rAng="0" ptsTypes="AAAAAAA">
                                      <p:cBhvr>
                                        <p:cTn id="87" dur="2000" spd="-100000" fill="hold"/>
                                        <p:tgtEl>
                                          <p:spTgt spid="69"/>
                                        </p:tgtEl>
                                        <p:attrNameLst>
                                          <p:attrName>ppt_x</p:attrName>
                                          <p:attrName>ppt_y</p:attrName>
                                        </p:attrNameLst>
                                      </p:cBhvr>
                                      <p:rCtr x="-2695" y="3935"/>
                                    </p:animMotion>
                                  </p:childTnLst>
                                </p:cTn>
                              </p:par>
                              <p:par>
                                <p:cTn id="88" presetID="0" presetClass="path" presetSubtype="0" repeatCount="indefinite" fill="hold" nodeType="withEffect">
                                  <p:stCondLst>
                                    <p:cond delay="250"/>
                                  </p:stCondLst>
                                  <p:childTnLst>
                                    <p:animMotion origin="layout" path="M 0.0013 -0.00116 L -0.0099 -0.16899 L -0.08334 0.075 L 0.07487 0.0537 L 0.00651 -0.17292 L 0.047 0.08171 L 0.0013 -0.00116 Z " pathEditMode="relative" rAng="0" ptsTypes="AAAAAAA">
                                      <p:cBhvr>
                                        <p:cTn id="89" dur="2000" spd="-100000" fill="hold"/>
                                        <p:tgtEl>
                                          <p:spTgt spid="70"/>
                                        </p:tgtEl>
                                        <p:attrNameLst>
                                          <p:attrName>ppt_x</p:attrName>
                                          <p:attrName>ppt_y</p:attrName>
                                        </p:attrNameLst>
                                      </p:cBhvr>
                                      <p:rCtr x="-560" y="-4444"/>
                                    </p:animMotion>
                                  </p:childTnLst>
                                </p:cTn>
                              </p:par>
                            </p:childTnLst>
                          </p:cTn>
                        </p:par>
                        <p:par>
                          <p:cTn id="90" fill="hold">
                            <p:stCondLst>
                              <p:cond delay="3250"/>
                            </p:stCondLst>
                            <p:childTnLst>
                              <p:par>
                                <p:cTn id="91" presetID="10" presetClass="entr" presetSubtype="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64" presetClass="path" presetSubtype="0" accel="50000" decel="50000" fill="hold" grpId="1" nodeType="clickEffect">
                                  <p:stCondLst>
                                    <p:cond delay="0"/>
                                  </p:stCondLst>
                                  <p:childTnLst>
                                    <p:animMotion origin="layout" path="M 0 0 L 0 -0.25 E" pathEditMode="relative" ptsTypes="">
                                      <p:cBhvr>
                                        <p:cTn id="106" dur="5000" fill="hold"/>
                                        <p:tgtEl>
                                          <p:spTgt spid="35"/>
                                        </p:tgtEl>
                                        <p:attrNameLst>
                                          <p:attrName>ppt_x</p:attrName>
                                          <p:attrName>ppt_y</p:attrName>
                                        </p:attrNameLst>
                                      </p:cBhvr>
                                    </p:animMotion>
                                  </p:childTnLst>
                                </p:cTn>
                              </p:par>
                              <p:par>
                                <p:cTn id="107" presetID="64" presetClass="path" presetSubtype="0" accel="50000" decel="50000" fill="hold" grpId="1" nodeType="withEffect">
                                  <p:stCondLst>
                                    <p:cond delay="0"/>
                                  </p:stCondLst>
                                  <p:childTnLst>
                                    <p:animMotion origin="layout" path="M 0 0 L 0 -0.25 E" pathEditMode="relative" ptsTypes="">
                                      <p:cBhvr>
                                        <p:cTn id="108" dur="5000" fill="hold"/>
                                        <p:tgtEl>
                                          <p:spTgt spid="41"/>
                                        </p:tgtEl>
                                        <p:attrNameLst>
                                          <p:attrName>ppt_x</p:attrName>
                                          <p:attrName>ppt_y</p:attrName>
                                        </p:attrNameLst>
                                      </p:cBhvr>
                                    </p:animMotion>
                                  </p:childTnLst>
                                </p:cTn>
                              </p:par>
                              <p:par>
                                <p:cTn id="109" presetID="22" presetClass="entr" presetSubtype="8" fill="hold" nodeType="withEffect">
                                  <p:stCondLst>
                                    <p:cond delay="0"/>
                                  </p:stCondLst>
                                  <p:childTnLst>
                                    <p:set>
                                      <p:cBhvr>
                                        <p:cTn id="110" dur="1" fill="hold">
                                          <p:stCondLst>
                                            <p:cond delay="0"/>
                                          </p:stCondLst>
                                        </p:cTn>
                                        <p:tgtEl>
                                          <p:spTgt spid="3"/>
                                        </p:tgtEl>
                                        <p:attrNameLst>
                                          <p:attrName>style.visibility</p:attrName>
                                        </p:attrNameLst>
                                      </p:cBhvr>
                                      <p:to>
                                        <p:strVal val="visible"/>
                                      </p:to>
                                    </p:set>
                                    <p:animEffect transition="in" filter="wipe(left)">
                                      <p:cBhvr>
                                        <p:cTn id="111" dur="5000"/>
                                        <p:tgtEl>
                                          <p:spTgt spid="3"/>
                                        </p:tgtEl>
                                      </p:cBhvr>
                                    </p:animEffect>
                                  </p:childTnLst>
                                </p:cTn>
                              </p:par>
                            </p:childTnLst>
                          </p:cTn>
                        </p:par>
                        <p:par>
                          <p:cTn id="112" fill="hold">
                            <p:stCondLst>
                              <p:cond delay="5000"/>
                            </p:stCondLst>
                            <p:childTnLst>
                              <p:par>
                                <p:cTn id="113" presetID="10" presetClass="entr" presetSubtype="0" fill="hold" grpId="0" nodeType="afterEffect">
                                  <p:stCondLst>
                                    <p:cond delay="0"/>
                                  </p:stCondLst>
                                  <p:childTnLst>
                                    <p:set>
                                      <p:cBhvr>
                                        <p:cTn id="114" dur="1" fill="hold">
                                          <p:stCondLst>
                                            <p:cond delay="0"/>
                                          </p:stCondLst>
                                        </p:cTn>
                                        <p:tgtEl>
                                          <p:spTgt spid="11">
                                            <p:txEl>
                                              <p:pRg st="0" end="0"/>
                                            </p:txEl>
                                          </p:spTgt>
                                        </p:tgtEl>
                                        <p:attrNameLst>
                                          <p:attrName>style.visibility</p:attrName>
                                        </p:attrNameLst>
                                      </p:cBhvr>
                                      <p:to>
                                        <p:strVal val="visible"/>
                                      </p:to>
                                    </p:set>
                                    <p:animEffect transition="in" filter="fade">
                                      <p:cBhvr>
                                        <p:cTn id="115" dur="500"/>
                                        <p:tgtEl>
                                          <p:spTgt spid="11">
                                            <p:txEl>
                                              <p:pRg st="0" end="0"/>
                                            </p:txEl>
                                          </p:spTgt>
                                        </p:tgtEl>
                                      </p:cBhvr>
                                    </p:animEffect>
                                  </p:childTnLst>
                                </p:cTn>
                              </p:par>
                            </p:childTnLst>
                          </p:cTn>
                        </p:par>
                        <p:par>
                          <p:cTn id="116" fill="hold">
                            <p:stCondLst>
                              <p:cond delay="5500"/>
                            </p:stCondLst>
                            <p:childTnLst>
                              <p:par>
                                <p:cTn id="117" presetID="10" presetClass="entr" presetSubtype="0" fill="hold" grpId="0" nodeType="afterEffect">
                                  <p:stCondLst>
                                    <p:cond delay="0"/>
                                  </p:stCondLst>
                                  <p:childTnLst>
                                    <p:set>
                                      <p:cBhvr>
                                        <p:cTn id="118" dur="1" fill="hold">
                                          <p:stCondLst>
                                            <p:cond delay="0"/>
                                          </p:stCondLst>
                                        </p:cTn>
                                        <p:tgtEl>
                                          <p:spTgt spid="11">
                                            <p:txEl>
                                              <p:pRg st="1" end="1"/>
                                            </p:txEl>
                                          </p:spTgt>
                                        </p:tgtEl>
                                        <p:attrNameLst>
                                          <p:attrName>style.visibility</p:attrName>
                                        </p:attrNameLst>
                                      </p:cBhvr>
                                      <p:to>
                                        <p:strVal val="visible"/>
                                      </p:to>
                                    </p:set>
                                    <p:animEffect transition="in" filter="fade">
                                      <p:cBhvr>
                                        <p:cTn id="119" dur="500"/>
                                        <p:tgtEl>
                                          <p:spTgt spid="11">
                                            <p:txEl>
                                              <p:pRg st="1" end="1"/>
                                            </p:txEl>
                                          </p:spTgt>
                                        </p:tgtEl>
                                      </p:cBhvr>
                                    </p:animEffect>
                                  </p:childTnLst>
                                </p:cTn>
                              </p:par>
                            </p:childTnLst>
                          </p:cTn>
                        </p:par>
                        <p:par>
                          <p:cTn id="120" fill="hold">
                            <p:stCondLst>
                              <p:cond delay="6000"/>
                            </p:stCondLst>
                            <p:childTnLst>
                              <p:par>
                                <p:cTn id="121" presetID="10" presetClass="entr" presetSubtype="0" fill="hold" grpId="0" nodeType="afterEffect">
                                  <p:stCondLst>
                                    <p:cond delay="0"/>
                                  </p:stCondLst>
                                  <p:childTnLst>
                                    <p:set>
                                      <p:cBhvr>
                                        <p:cTn id="122" dur="1" fill="hold">
                                          <p:stCondLst>
                                            <p:cond delay="0"/>
                                          </p:stCondLst>
                                        </p:cTn>
                                        <p:tgtEl>
                                          <p:spTgt spid="11">
                                            <p:txEl>
                                              <p:pRg st="2" end="2"/>
                                            </p:txEl>
                                          </p:spTgt>
                                        </p:tgtEl>
                                        <p:attrNameLst>
                                          <p:attrName>style.visibility</p:attrName>
                                        </p:attrNameLst>
                                      </p:cBhvr>
                                      <p:to>
                                        <p:strVal val="visible"/>
                                      </p:to>
                                    </p:set>
                                    <p:animEffect transition="in" filter="fade">
                                      <p:cBhvr>
                                        <p:cTn id="123" dur="500"/>
                                        <p:tgtEl>
                                          <p:spTgt spid="11">
                                            <p:txEl>
                                              <p:pRg st="2" end="2"/>
                                            </p:txEl>
                                          </p:spTgt>
                                        </p:tgtEl>
                                      </p:cBhvr>
                                    </p:animEffect>
                                  </p:childTnLst>
                                </p:cTn>
                              </p:par>
                            </p:childTnLst>
                          </p:cTn>
                        </p:par>
                        <p:par>
                          <p:cTn id="124" fill="hold">
                            <p:stCondLst>
                              <p:cond delay="6500"/>
                            </p:stCondLst>
                            <p:childTnLst>
                              <p:par>
                                <p:cTn id="125" presetID="10" presetClass="entr" presetSubtype="0" fill="hold" nodeType="afterEffect">
                                  <p:stCondLst>
                                    <p:cond delay="0"/>
                                  </p:stCondLst>
                                  <p:childTnLst>
                                    <p:set>
                                      <p:cBhvr>
                                        <p:cTn id="126" dur="1" fill="hold">
                                          <p:stCondLst>
                                            <p:cond delay="0"/>
                                          </p:stCondLst>
                                        </p:cTn>
                                        <p:tgtEl>
                                          <p:spTgt spid="2052"/>
                                        </p:tgtEl>
                                        <p:attrNameLst>
                                          <p:attrName>style.visibility</p:attrName>
                                        </p:attrNameLst>
                                      </p:cBhvr>
                                      <p:to>
                                        <p:strVal val="visible"/>
                                      </p:to>
                                    </p:set>
                                    <p:animEffect transition="in" filter="fade">
                                      <p:cBhvr>
                                        <p:cTn id="127" dur="500"/>
                                        <p:tgtEl>
                                          <p:spTgt spid="2052"/>
                                        </p:tgtEl>
                                      </p:cBhvr>
                                    </p:animEffect>
                                  </p:childTnLst>
                                </p:cTn>
                              </p:par>
                            </p:childTnLst>
                          </p:cTn>
                        </p:par>
                        <p:par>
                          <p:cTn id="128" fill="hold">
                            <p:stCondLst>
                              <p:cond delay="7000"/>
                            </p:stCondLst>
                            <p:childTnLst>
                              <p:par>
                                <p:cTn id="129" presetID="64" presetClass="path" presetSubtype="0" accel="50000" decel="50000" fill="hold" nodeType="afterEffect">
                                  <p:stCondLst>
                                    <p:cond delay="0"/>
                                  </p:stCondLst>
                                  <p:childTnLst>
                                    <p:animMotion origin="layout" path="M 3.54167E-6 3.33333E-6 L -0.13594 -0.75556 " pathEditMode="relative" rAng="0" ptsTypes="AA">
                                      <p:cBhvr>
                                        <p:cTn id="130" dur="2000" fill="hold"/>
                                        <p:tgtEl>
                                          <p:spTgt spid="2052"/>
                                        </p:tgtEl>
                                        <p:attrNameLst>
                                          <p:attrName>ppt_x</p:attrName>
                                          <p:attrName>ppt_y</p:attrName>
                                        </p:attrNameLst>
                                      </p:cBhvr>
                                      <p:rCtr x="-6797" y="-37778"/>
                                    </p:animMotion>
                                  </p:childTnLst>
                                </p:cTn>
                              </p:par>
                              <p:par>
                                <p:cTn id="131" presetID="6" presetClass="emph" presetSubtype="0" fill="hold" nodeType="withEffect">
                                  <p:stCondLst>
                                    <p:cond delay="0"/>
                                  </p:stCondLst>
                                  <p:childTnLst>
                                    <p:animScale>
                                      <p:cBhvr>
                                        <p:cTn id="132" dur="2000" fill="hold"/>
                                        <p:tgtEl>
                                          <p:spTgt spid="205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11" grpId="0" build="p"/>
      <p:bldP spid="19" grpId="0"/>
      <p:bldP spid="14" grpId="0" animBg="1"/>
      <p:bldP spid="47" grpId="0"/>
      <p:bldP spid="36" grpId="0"/>
      <p:bldP spid="40" grpId="0"/>
      <p:bldP spid="41" grpId="0" animBg="1"/>
      <p:bldP spid="41" grpId="1" animBg="1"/>
      <p:bldP spid="45" grpId="0"/>
      <p:bldP spid="46" grpId="0"/>
      <p:bldP spid="50" grpId="0" animBg="1"/>
      <p:bldP spid="50" grpId="1" animBg="1"/>
      <p:bldP spid="51" grpId="0" animBg="1"/>
      <p:bldP spid="51" grpId="1" animBg="1"/>
      <p:bldP spid="35" grpId="0" animBg="1"/>
      <p:bldP spid="3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866748B-145A-4D0B-91CB-182DC627F607}"/>
              </a:ext>
            </a:extLst>
          </p:cNvPr>
          <p:cNvSpPr/>
          <p:nvPr>
            <p:custDataLst>
              <p:tags r:id="rId1"/>
            </p:custDataLst>
          </p:nvPr>
        </p:nvSpPr>
        <p:spPr>
          <a:xfrm>
            <a:off x="403114" y="4627811"/>
            <a:ext cx="148814" cy="2141378"/>
          </a:xfrm>
          <a:prstGeom prst="rect">
            <a:avLst/>
          </a:prstGeom>
          <a:gradFill flip="none" rotWithShape="1">
            <a:gsLst>
              <a:gs pos="0">
                <a:schemeClr val="accent4">
                  <a:lumMod val="75000"/>
                </a:schemeClr>
              </a:gs>
              <a:gs pos="50000">
                <a:srgbClr val="FFC000"/>
              </a:gs>
              <a:gs pos="100000">
                <a:schemeClr val="accent4">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2"/>
            </p:custDataLst>
          </p:nvPr>
        </p:nvSpPr>
        <p:spPr/>
        <p:txBody>
          <a:bodyPr/>
          <a:lstStyle/>
          <a:p>
            <a:r>
              <a:rPr lang="fr-CA" b="1" dirty="0"/>
              <a:t>La loi pression et quantité de matière</a:t>
            </a:r>
            <a:endParaRPr lang="fr-CA" dirty="0"/>
          </a:p>
        </p:txBody>
      </p:sp>
      <mc:AlternateContent xmlns:mc="http://schemas.openxmlformats.org/markup-compatibility/2006" xmlns:a14="http://schemas.microsoft.com/office/drawing/2010/main">
        <mc:Choice Requires="a14">
          <p:sp>
            <p:nvSpPr>
              <p:cNvPr id="11" name="Espace réservé du contenu 10">
                <a:extLst>
                  <a:ext uri="{FF2B5EF4-FFF2-40B4-BE49-F238E27FC236}">
                    <a16:creationId xmlns:a16="http://schemas.microsoft.com/office/drawing/2014/main" id="{BBB2A927-F7E3-4B1A-953A-078F0AB90892}"/>
                  </a:ext>
                </a:extLst>
              </p:cNvPr>
              <p:cNvSpPr>
                <a:spLocks noGrp="1"/>
              </p:cNvSpPr>
              <p:nvPr>
                <p:ph idx="1"/>
                <p:custDataLst>
                  <p:tags r:id="rId3"/>
                </p:custDataLst>
              </p:nvPr>
            </p:nvSpPr>
            <p:spPr>
              <a:xfrm>
                <a:off x="338328" y="1990723"/>
                <a:ext cx="10185145" cy="2041016"/>
              </a:xfrm>
            </p:spPr>
            <p:txBody>
              <a:bodyPr anchor="ctr">
                <a:normAutofit fontScale="85000" lnSpcReduction="20000"/>
              </a:bodyPr>
              <a:lstStyle/>
              <a:p>
                <a:pPr marL="0" indent="0">
                  <a:lnSpc>
                    <a:spcPct val="110000"/>
                  </a:lnSpc>
                  <a:buNone/>
                </a:pPr>
                <a:r>
                  <a:rPr lang="fr-CA" dirty="0"/>
                  <a:t>La pression d’un gaz est directement proportionnel à la quantité de matière (au nombre de mole) qui le compose (P ∝ n)</a:t>
                </a:r>
              </a:p>
              <a:p>
                <a:pPr marL="0" indent="0" algn="ctr">
                  <a:lnSpc>
                    <a:spcPct val="110000"/>
                  </a:lnSpc>
                  <a:buNone/>
                </a:pPr>
                <a14:m>
                  <m:oMathPara xmlns:m="http://schemas.openxmlformats.org/officeDocument/2006/math">
                    <m:oMathParaPr>
                      <m:jc m:val="centerGroup"/>
                    </m:oMathParaPr>
                    <m:oMath xmlns:m="http://schemas.openxmlformats.org/officeDocument/2006/math">
                      <m:f>
                        <m:fPr>
                          <m:ctrlPr>
                            <a:rPr lang="en-US" sz="3200" b="1" i="1" smtClean="0">
                              <a:solidFill>
                                <a:srgbClr val="FFFF00"/>
                              </a:solidFill>
                              <a:latin typeface="Cambria Math" panose="02040503050406030204" pitchFamily="18" charset="0"/>
                            </a:rPr>
                          </m:ctrlPr>
                        </m:fPr>
                        <m:num>
                          <m:sSub>
                            <m:sSubPr>
                              <m:ctrlPr>
                                <a:rPr lang="en-US" sz="3200" b="1" i="1">
                                  <a:solidFill>
                                    <a:srgbClr val="FFFF00"/>
                                  </a:solidFill>
                                  <a:latin typeface="Cambria Math" panose="02040503050406030204" pitchFamily="18" charset="0"/>
                                </a:rPr>
                              </m:ctrlPr>
                            </m:sSubPr>
                            <m:e>
                              <m:r>
                                <a:rPr lang="fr-CA" sz="3200" b="1" i="1" smtClean="0">
                                  <a:solidFill>
                                    <a:srgbClr val="FFFF00"/>
                                  </a:solidFill>
                                  <a:latin typeface="Cambria Math" panose="02040503050406030204" pitchFamily="18" charset="0"/>
                                </a:rPr>
                                <m:t>𝑷</m:t>
                              </m:r>
                            </m:e>
                            <m:sub>
                              <m:r>
                                <a:rPr lang="en-US" sz="3200" b="1" i="1">
                                  <a:solidFill>
                                    <a:srgbClr val="FFFF00"/>
                                  </a:solidFill>
                                  <a:latin typeface="Cambria Math"/>
                                </a:rPr>
                                <m:t>𝟏</m:t>
                              </m:r>
                            </m:sub>
                          </m:sSub>
                        </m:num>
                        <m:den>
                          <m:sSub>
                            <m:sSubPr>
                              <m:ctrlPr>
                                <a:rPr lang="en-US" sz="3200" b="1" i="1">
                                  <a:solidFill>
                                    <a:srgbClr val="FFFF00"/>
                                  </a:solidFill>
                                  <a:latin typeface="Cambria Math" panose="02040503050406030204" pitchFamily="18" charset="0"/>
                                </a:rPr>
                              </m:ctrlPr>
                            </m:sSubPr>
                            <m:e>
                              <m:r>
                                <a:rPr lang="fr-CA" sz="3200" b="1" i="1" smtClean="0">
                                  <a:solidFill>
                                    <a:srgbClr val="FFFF00"/>
                                  </a:solidFill>
                                  <a:latin typeface="Cambria Math" panose="02040503050406030204" pitchFamily="18" charset="0"/>
                                </a:rPr>
                                <m:t>𝒏</m:t>
                              </m:r>
                            </m:e>
                            <m:sub>
                              <m:r>
                                <a:rPr lang="en-US" sz="3200" b="1" i="1">
                                  <a:solidFill>
                                    <a:srgbClr val="FFFF00"/>
                                  </a:solidFill>
                                  <a:latin typeface="Cambria Math"/>
                                </a:rPr>
                                <m:t>𝟏</m:t>
                              </m:r>
                            </m:sub>
                          </m:sSub>
                        </m:den>
                      </m:f>
                      <m:r>
                        <a:rPr lang="en-US" sz="3200" b="1" i="1">
                          <a:solidFill>
                            <a:srgbClr val="FFFF00"/>
                          </a:solidFill>
                          <a:latin typeface="Cambria Math"/>
                          <a:ea typeface="Cambria Math"/>
                        </a:rPr>
                        <m:t>=</m:t>
                      </m:r>
                      <m:f>
                        <m:fPr>
                          <m:ctrlPr>
                            <a:rPr lang="en-US" sz="3200" b="1" i="1">
                              <a:solidFill>
                                <a:srgbClr val="FFFF00"/>
                              </a:solidFill>
                              <a:latin typeface="Cambria Math" panose="02040503050406030204" pitchFamily="18" charset="0"/>
                            </a:rPr>
                          </m:ctrlPr>
                        </m:fPr>
                        <m:num>
                          <m:sSub>
                            <m:sSubPr>
                              <m:ctrlPr>
                                <a:rPr lang="en-US" sz="3200" b="1" i="1">
                                  <a:solidFill>
                                    <a:srgbClr val="FFFF00"/>
                                  </a:solidFill>
                                  <a:latin typeface="Cambria Math" panose="02040503050406030204" pitchFamily="18" charset="0"/>
                                </a:rPr>
                              </m:ctrlPr>
                            </m:sSubPr>
                            <m:e>
                              <m:r>
                                <a:rPr lang="fr-CA" sz="3200" b="1" i="1" smtClean="0">
                                  <a:solidFill>
                                    <a:srgbClr val="FFFF00"/>
                                  </a:solidFill>
                                  <a:latin typeface="Cambria Math" panose="02040503050406030204" pitchFamily="18" charset="0"/>
                                </a:rPr>
                                <m:t>𝑷</m:t>
                              </m:r>
                            </m:e>
                            <m:sub>
                              <m:r>
                                <a:rPr lang="en-US" sz="3200" b="1" i="1">
                                  <a:solidFill>
                                    <a:srgbClr val="FFFF00"/>
                                  </a:solidFill>
                                  <a:latin typeface="Cambria Math"/>
                                </a:rPr>
                                <m:t>𝟐</m:t>
                              </m:r>
                            </m:sub>
                          </m:sSub>
                        </m:num>
                        <m:den>
                          <m:sSub>
                            <m:sSubPr>
                              <m:ctrlPr>
                                <a:rPr lang="en-US" sz="3200" b="1" i="1">
                                  <a:solidFill>
                                    <a:srgbClr val="FFFF00"/>
                                  </a:solidFill>
                                  <a:latin typeface="Cambria Math" panose="02040503050406030204" pitchFamily="18" charset="0"/>
                                </a:rPr>
                              </m:ctrlPr>
                            </m:sSubPr>
                            <m:e>
                              <m:r>
                                <a:rPr lang="fr-CA" sz="3200" b="1" i="1" smtClean="0">
                                  <a:solidFill>
                                    <a:srgbClr val="FFFF00"/>
                                  </a:solidFill>
                                  <a:latin typeface="Cambria Math" panose="02040503050406030204" pitchFamily="18" charset="0"/>
                                </a:rPr>
                                <m:t>𝒏</m:t>
                              </m:r>
                            </m:e>
                            <m:sub>
                              <m:r>
                                <a:rPr lang="en-US" sz="3200" b="1" i="1">
                                  <a:solidFill>
                                    <a:srgbClr val="FFFF00"/>
                                  </a:solidFill>
                                  <a:latin typeface="Cambria Math"/>
                                </a:rPr>
                                <m:t>𝟐</m:t>
                              </m:r>
                            </m:sub>
                          </m:sSub>
                        </m:den>
                      </m:f>
                    </m:oMath>
                  </m:oMathPara>
                </a14:m>
                <a:endParaRPr lang="fr-CA" sz="3200" b="1" dirty="0">
                  <a:solidFill>
                    <a:srgbClr val="FFFF00"/>
                  </a:solidFill>
                </a:endParaRPr>
              </a:p>
              <a:p>
                <a:pPr marL="0" indent="0">
                  <a:lnSpc>
                    <a:spcPct val="110000"/>
                  </a:lnSpc>
                  <a:buNone/>
                </a:pPr>
                <a:r>
                  <a:rPr lang="fr-CA" dirty="0"/>
                  <a:t>Dans cette équation, la </a:t>
                </a:r>
                <a:r>
                  <a:rPr lang="fr-CA" u="sng" dirty="0"/>
                  <a:t>température (T)</a:t>
                </a:r>
                <a:r>
                  <a:rPr lang="fr-CA" dirty="0"/>
                  <a:t> et </a:t>
                </a:r>
                <a:r>
                  <a:rPr lang="fr-CA" u="sng" dirty="0"/>
                  <a:t>le volume (P)</a:t>
                </a:r>
                <a:r>
                  <a:rPr lang="fr-CA" dirty="0"/>
                  <a:t> demeurent constants.</a:t>
                </a:r>
              </a:p>
            </p:txBody>
          </p:sp>
        </mc:Choice>
        <mc:Fallback xmlns="">
          <p:sp>
            <p:nvSpPr>
              <p:cNvPr id="11" name="Espace réservé du contenu 10">
                <a:extLst>
                  <a:ext uri="{FF2B5EF4-FFF2-40B4-BE49-F238E27FC236}">
                    <a16:creationId xmlns:a16="http://schemas.microsoft.com/office/drawing/2014/main" id="{BBB2A927-F7E3-4B1A-953A-078F0AB90892}"/>
                  </a:ext>
                </a:extLst>
              </p:cNvPr>
              <p:cNvSpPr>
                <a:spLocks noGrp="1" noRot="1" noChangeAspect="1" noMove="1" noResize="1" noEditPoints="1" noAdjustHandles="1" noChangeArrowheads="1" noChangeShapeType="1" noTextEdit="1"/>
              </p:cNvSpPr>
              <p:nvPr>
                <p:ph idx="1"/>
                <p:custDataLst>
                  <p:tags r:id="rId30"/>
                </p:custDataLst>
              </p:nvPr>
            </p:nvSpPr>
            <p:spPr>
              <a:xfrm>
                <a:off x="338328" y="1990723"/>
                <a:ext cx="10185145" cy="2041016"/>
              </a:xfrm>
              <a:blipFill>
                <a:blip r:embed="rId31"/>
                <a:stretch>
                  <a:fillRect l="-659" t="-1796" b="-3293"/>
                </a:stretch>
              </a:blipFill>
            </p:spPr>
            <p:txBody>
              <a:bodyPr/>
              <a:lstStyle/>
              <a:p>
                <a:r>
                  <a:rPr lang="fr-CA">
                    <a:noFill/>
                  </a:rPr>
                  <a:t> </a:t>
                </a:r>
              </a:p>
            </p:txBody>
          </p:sp>
        </mc:Fallback>
      </mc:AlternateContent>
      <p:sp>
        <p:nvSpPr>
          <p:cNvPr id="19" name="ZoneTexte 18">
            <a:extLst>
              <a:ext uri="{FF2B5EF4-FFF2-40B4-BE49-F238E27FC236}">
                <a16:creationId xmlns:a16="http://schemas.microsoft.com/office/drawing/2014/main" id="{1CC767FE-F7B8-46AA-9787-769C31CA6A67}"/>
              </a:ext>
            </a:extLst>
          </p:cNvPr>
          <p:cNvSpPr txBox="1"/>
          <p:nvPr>
            <p:custDataLst>
              <p:tags r:id="rId4"/>
            </p:custDataLst>
          </p:nvPr>
        </p:nvSpPr>
        <p:spPr>
          <a:xfrm>
            <a:off x="198410" y="4093556"/>
            <a:ext cx="600355" cy="584775"/>
          </a:xfrm>
          <a:prstGeom prst="rect">
            <a:avLst/>
          </a:prstGeom>
          <a:noFill/>
        </p:spPr>
        <p:txBody>
          <a:bodyPr wrap="square" rtlCol="0">
            <a:spAutoFit/>
          </a:bodyPr>
          <a:lstStyle/>
          <a:p>
            <a:pPr algn="ctr"/>
            <a:r>
              <a:rPr lang="fr-CA" sz="3200" b="1" dirty="0"/>
              <a:t>n</a:t>
            </a:r>
          </a:p>
        </p:txBody>
      </p:sp>
      <p:sp>
        <p:nvSpPr>
          <p:cNvPr id="14" name="Rectangle 13">
            <a:extLst>
              <a:ext uri="{FF2B5EF4-FFF2-40B4-BE49-F238E27FC236}">
                <a16:creationId xmlns:a16="http://schemas.microsoft.com/office/drawing/2014/main" id="{39E2605D-4858-4EDF-924A-427C73009702}"/>
              </a:ext>
            </a:extLst>
          </p:cNvPr>
          <p:cNvSpPr/>
          <p:nvPr>
            <p:custDataLst>
              <p:tags r:id="rId5"/>
            </p:custDataLst>
          </p:nvPr>
        </p:nvSpPr>
        <p:spPr>
          <a:xfrm>
            <a:off x="2049349" y="5088952"/>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a:extLst>
              <a:ext uri="{FF2B5EF4-FFF2-40B4-BE49-F238E27FC236}">
                <a16:creationId xmlns:a16="http://schemas.microsoft.com/office/drawing/2014/main" id="{C4505CC5-6AF5-49F9-A12B-51CD950BAE8E}"/>
              </a:ext>
            </a:extLst>
          </p:cNvPr>
          <p:cNvGrpSpPr/>
          <p:nvPr>
            <p:custDataLst>
              <p:tags r:id="rId6"/>
            </p:custDataLst>
          </p:nvPr>
        </p:nvGrpSpPr>
        <p:grpSpPr>
          <a:xfrm>
            <a:off x="6675795" y="3948516"/>
            <a:ext cx="3796066" cy="2930813"/>
            <a:chOff x="6727408" y="3927187"/>
            <a:chExt cx="3796066" cy="2930813"/>
          </a:xfrm>
        </p:grpSpPr>
        <p:cxnSp>
          <p:nvCxnSpPr>
            <p:cNvPr id="24" name="Connecteur droit avec flèche 23">
              <a:extLst>
                <a:ext uri="{FF2B5EF4-FFF2-40B4-BE49-F238E27FC236}">
                  <a16:creationId xmlns:a16="http://schemas.microsoft.com/office/drawing/2014/main" id="{0FB2C360-B322-4AB9-AD12-7EB2A6D8AA93}"/>
                </a:ext>
              </a:extLst>
            </p:cNvPr>
            <p:cNvCxnSpPr>
              <a:cxnSpLocks/>
            </p:cNvCxnSpPr>
            <p:nvPr/>
          </p:nvCxnSpPr>
          <p:spPr>
            <a:xfrm flipV="1">
              <a:off x="7229475" y="4226516"/>
              <a:ext cx="0" cy="24235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6C3A75B2-646C-4337-9521-0EE4F55B9259}"/>
                </a:ext>
              </a:extLst>
            </p:cNvPr>
            <p:cNvCxnSpPr>
              <a:cxnSpLocks/>
            </p:cNvCxnSpPr>
            <p:nvPr/>
          </p:nvCxnSpPr>
          <p:spPr>
            <a:xfrm>
              <a:off x="7229475" y="6643171"/>
              <a:ext cx="285334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F0789692-7725-451D-88CC-35B4DAE10A12}"/>
                </a:ext>
              </a:extLst>
            </p:cNvPr>
            <p:cNvSpPr txBox="1"/>
            <p:nvPr>
              <p:custDataLst>
                <p:tags r:id="rId27"/>
              </p:custDataLst>
            </p:nvPr>
          </p:nvSpPr>
          <p:spPr>
            <a:xfrm>
              <a:off x="6727408" y="3927187"/>
              <a:ext cx="600355" cy="584775"/>
            </a:xfrm>
            <a:prstGeom prst="rect">
              <a:avLst/>
            </a:prstGeom>
            <a:noFill/>
          </p:spPr>
          <p:txBody>
            <a:bodyPr wrap="square" rtlCol="0">
              <a:spAutoFit/>
            </a:bodyPr>
            <a:lstStyle/>
            <a:p>
              <a:pPr algn="ctr"/>
              <a:r>
                <a:rPr lang="fr-CA" sz="3200" b="1" dirty="0"/>
                <a:t>P</a:t>
              </a:r>
            </a:p>
          </p:txBody>
        </p:sp>
        <p:sp>
          <p:nvSpPr>
            <p:cNvPr id="33" name="ZoneTexte 32">
              <a:extLst>
                <a:ext uri="{FF2B5EF4-FFF2-40B4-BE49-F238E27FC236}">
                  <a16:creationId xmlns:a16="http://schemas.microsoft.com/office/drawing/2014/main" id="{E662372C-C66C-4DFC-9BA1-6620AF22B516}"/>
                </a:ext>
              </a:extLst>
            </p:cNvPr>
            <p:cNvSpPr txBox="1"/>
            <p:nvPr>
              <p:custDataLst>
                <p:tags r:id="rId28"/>
              </p:custDataLst>
            </p:nvPr>
          </p:nvSpPr>
          <p:spPr>
            <a:xfrm>
              <a:off x="9974664" y="6273225"/>
              <a:ext cx="548810" cy="584775"/>
            </a:xfrm>
            <a:prstGeom prst="rect">
              <a:avLst/>
            </a:prstGeom>
            <a:noFill/>
          </p:spPr>
          <p:txBody>
            <a:bodyPr wrap="square" rtlCol="0">
              <a:spAutoFit/>
            </a:bodyPr>
            <a:lstStyle/>
            <a:p>
              <a:pPr algn="ctr"/>
              <a:r>
                <a:rPr lang="fr-CA" sz="3200" b="1" dirty="0"/>
                <a:t>n</a:t>
              </a:r>
            </a:p>
          </p:txBody>
        </p:sp>
      </p:grpSp>
      <p:pic>
        <p:nvPicPr>
          <p:cNvPr id="37" name="Picture 2" descr="Isolated Transparent Circle - Free image on Pixabay">
            <a:extLst>
              <a:ext uri="{FF2B5EF4-FFF2-40B4-BE49-F238E27FC236}">
                <a16:creationId xmlns:a16="http://schemas.microsoft.com/office/drawing/2014/main" id="{3966DA21-DB5C-4831-9004-AEEDA51A4CD2}"/>
              </a:ext>
            </a:extLst>
          </p:cNvPr>
          <p:cNvPicPr>
            <a:picLocks noChangeAspect="1" noChangeArrowheads="1"/>
          </p:cNvPicPr>
          <p:nvPr>
            <p:custDataLst>
              <p:tags r:id="rId7"/>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0136" y="5413923"/>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a:extLst>
              <a:ext uri="{FF2B5EF4-FFF2-40B4-BE49-F238E27FC236}">
                <a16:creationId xmlns:a16="http://schemas.microsoft.com/office/drawing/2014/main" id="{DF9D3FAB-EA7E-4E69-8644-A8E3627BA9DB}"/>
              </a:ext>
            </a:extLst>
          </p:cNvPr>
          <p:cNvSpPr txBox="1"/>
          <p:nvPr>
            <p:custDataLst>
              <p:tags r:id="rId8"/>
            </p:custDataLst>
          </p:nvPr>
        </p:nvSpPr>
        <p:spPr>
          <a:xfrm>
            <a:off x="2878060" y="4583318"/>
            <a:ext cx="548810" cy="369332"/>
          </a:xfrm>
          <a:prstGeom prst="rect">
            <a:avLst/>
          </a:prstGeom>
          <a:noFill/>
        </p:spPr>
        <p:txBody>
          <a:bodyPr wrap="square" rtlCol="0">
            <a:spAutoFit/>
          </a:bodyPr>
          <a:lstStyle/>
          <a:p>
            <a:pPr algn="ctr"/>
            <a:r>
              <a:rPr lang="fr-CA" b="1" dirty="0"/>
              <a:t>P</a:t>
            </a:r>
          </a:p>
        </p:txBody>
      </p:sp>
      <p:pic>
        <p:nvPicPr>
          <p:cNvPr id="55" name="Picture 2" descr="Isolated Transparent Circle - Free image on Pixabay">
            <a:extLst>
              <a:ext uri="{FF2B5EF4-FFF2-40B4-BE49-F238E27FC236}">
                <a16:creationId xmlns:a16="http://schemas.microsoft.com/office/drawing/2014/main" id="{205B85E5-D005-4C35-8C4A-778E53040B6C}"/>
              </a:ext>
            </a:extLst>
          </p:cNvPr>
          <p:cNvPicPr>
            <a:picLocks noChangeAspect="1" noChangeArrowheads="1"/>
          </p:cNvPicPr>
          <p:nvPr>
            <p:custDataLst>
              <p:tags r:id="rId9"/>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6545" y="5296293"/>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solated Transparent Circle - Free image on Pixabay">
            <a:extLst>
              <a:ext uri="{FF2B5EF4-FFF2-40B4-BE49-F238E27FC236}">
                <a16:creationId xmlns:a16="http://schemas.microsoft.com/office/drawing/2014/main" id="{831F76F0-DB41-4E0F-9515-B54C285AD96A}"/>
              </a:ext>
            </a:extLst>
          </p:cNvPr>
          <p:cNvPicPr>
            <a:picLocks noChangeAspect="1" noChangeArrowheads="1"/>
          </p:cNvPicPr>
          <p:nvPr>
            <p:custDataLst>
              <p:tags r:id="rId10"/>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6998" y="5839101"/>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EF9E38AA-24F9-43DD-9F1F-6170DC1991CD}"/>
              </a:ext>
            </a:extLst>
          </p:cNvPr>
          <p:cNvSpPr txBox="1"/>
          <p:nvPr>
            <p:custDataLst>
              <p:tags r:id="rId11"/>
            </p:custDataLst>
          </p:nvPr>
        </p:nvSpPr>
        <p:spPr>
          <a:xfrm>
            <a:off x="2287341" y="4583318"/>
            <a:ext cx="548810" cy="369332"/>
          </a:xfrm>
          <a:prstGeom prst="rect">
            <a:avLst/>
          </a:prstGeom>
          <a:noFill/>
        </p:spPr>
        <p:txBody>
          <a:bodyPr wrap="square" rtlCol="0">
            <a:spAutoFit/>
          </a:bodyPr>
          <a:lstStyle/>
          <a:p>
            <a:pPr algn="ctr"/>
            <a:r>
              <a:rPr lang="fr-CA" b="1" dirty="0"/>
              <a:t>n</a:t>
            </a:r>
          </a:p>
        </p:txBody>
      </p:sp>
      <p:cxnSp>
        <p:nvCxnSpPr>
          <p:cNvPr id="3" name="Connecteur droit 2">
            <a:extLst>
              <a:ext uri="{FF2B5EF4-FFF2-40B4-BE49-F238E27FC236}">
                <a16:creationId xmlns:a16="http://schemas.microsoft.com/office/drawing/2014/main" id="{B41ACB70-FA12-4A64-8C40-46A66EA14AA2}"/>
              </a:ext>
            </a:extLst>
          </p:cNvPr>
          <p:cNvCxnSpPr>
            <a:cxnSpLocks/>
          </p:cNvCxnSpPr>
          <p:nvPr>
            <p:custDataLst>
              <p:tags r:id="rId12"/>
            </p:custDataLst>
          </p:nvPr>
        </p:nvCxnSpPr>
        <p:spPr>
          <a:xfrm flipV="1">
            <a:off x="7198505" y="4247845"/>
            <a:ext cx="2832704" cy="238382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01B489D4-687E-4A39-9610-1BA431347302}"/>
              </a:ext>
            </a:extLst>
          </p:cNvPr>
          <p:cNvSpPr txBox="1"/>
          <p:nvPr>
            <p:custDataLst>
              <p:tags r:id="rId13"/>
            </p:custDataLst>
          </p:nvPr>
        </p:nvSpPr>
        <p:spPr>
          <a:xfrm>
            <a:off x="5632506" y="4257954"/>
            <a:ext cx="548810" cy="830997"/>
          </a:xfrm>
          <a:prstGeom prst="rect">
            <a:avLst/>
          </a:prstGeom>
          <a:noFill/>
        </p:spPr>
        <p:txBody>
          <a:bodyPr wrap="square" rtlCol="0">
            <a:spAutoFit/>
          </a:bodyPr>
          <a:lstStyle/>
          <a:p>
            <a:pPr algn="ctr"/>
            <a:r>
              <a:rPr lang="fr-CA" sz="4800" b="1" dirty="0"/>
              <a:t>P</a:t>
            </a:r>
          </a:p>
        </p:txBody>
      </p:sp>
      <p:sp>
        <p:nvSpPr>
          <p:cNvPr id="46" name="ZoneTexte 45">
            <a:extLst>
              <a:ext uri="{FF2B5EF4-FFF2-40B4-BE49-F238E27FC236}">
                <a16:creationId xmlns:a16="http://schemas.microsoft.com/office/drawing/2014/main" id="{607844E5-A33F-4830-931D-9036758F8D17}"/>
              </a:ext>
            </a:extLst>
          </p:cNvPr>
          <p:cNvSpPr txBox="1"/>
          <p:nvPr>
            <p:custDataLst>
              <p:tags r:id="rId14"/>
            </p:custDataLst>
          </p:nvPr>
        </p:nvSpPr>
        <p:spPr>
          <a:xfrm>
            <a:off x="4900854" y="4267207"/>
            <a:ext cx="548810" cy="830997"/>
          </a:xfrm>
          <a:prstGeom prst="rect">
            <a:avLst/>
          </a:prstGeom>
          <a:noFill/>
        </p:spPr>
        <p:txBody>
          <a:bodyPr wrap="square" rtlCol="0">
            <a:spAutoFit/>
          </a:bodyPr>
          <a:lstStyle/>
          <a:p>
            <a:pPr algn="ctr"/>
            <a:r>
              <a:rPr lang="fr-CA" sz="4800" b="1" dirty="0"/>
              <a:t>n</a:t>
            </a:r>
          </a:p>
        </p:txBody>
      </p:sp>
      <p:sp>
        <p:nvSpPr>
          <p:cNvPr id="35" name="Rectangle 34">
            <a:extLst>
              <a:ext uri="{FF2B5EF4-FFF2-40B4-BE49-F238E27FC236}">
                <a16:creationId xmlns:a16="http://schemas.microsoft.com/office/drawing/2014/main" id="{F24D6941-93E5-4F49-A7B9-15E4A425D43F}"/>
              </a:ext>
            </a:extLst>
          </p:cNvPr>
          <p:cNvSpPr/>
          <p:nvPr>
            <p:custDataLst>
              <p:tags r:id="rId15"/>
            </p:custDataLst>
          </p:nvPr>
        </p:nvSpPr>
        <p:spPr>
          <a:xfrm>
            <a:off x="242361" y="6458325"/>
            <a:ext cx="424129" cy="15137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Rectangle 37">
            <a:extLst>
              <a:ext uri="{FF2B5EF4-FFF2-40B4-BE49-F238E27FC236}">
                <a16:creationId xmlns:a16="http://schemas.microsoft.com/office/drawing/2014/main" id="{20723BE0-7E43-42AC-9524-F8CF19D5F823}"/>
              </a:ext>
            </a:extLst>
          </p:cNvPr>
          <p:cNvSpPr/>
          <p:nvPr>
            <p:custDataLst>
              <p:tags r:id="rId16"/>
            </p:custDataLst>
          </p:nvPr>
        </p:nvSpPr>
        <p:spPr>
          <a:xfrm>
            <a:off x="4727922" y="5088951"/>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9" name="Picture 2" descr="Isolated Transparent Circle - Free image on Pixabay">
            <a:extLst>
              <a:ext uri="{FF2B5EF4-FFF2-40B4-BE49-F238E27FC236}">
                <a16:creationId xmlns:a16="http://schemas.microsoft.com/office/drawing/2014/main" id="{A05C9C34-7EA4-4431-B3ED-82B6739ABAED}"/>
              </a:ext>
            </a:extLst>
          </p:cNvPr>
          <p:cNvPicPr>
            <a:picLocks noChangeAspect="1" noChangeArrowheads="1"/>
          </p:cNvPicPr>
          <p:nvPr>
            <p:custDataLst>
              <p:tags r:id="rId17"/>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08709" y="5413922"/>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solated Transparent Circle - Free image on Pixabay">
            <a:extLst>
              <a:ext uri="{FF2B5EF4-FFF2-40B4-BE49-F238E27FC236}">
                <a16:creationId xmlns:a16="http://schemas.microsoft.com/office/drawing/2014/main" id="{9545ED3D-CEBD-4EE6-84C5-E88C2D65827B}"/>
              </a:ext>
            </a:extLst>
          </p:cNvPr>
          <p:cNvPicPr>
            <a:picLocks noChangeAspect="1" noChangeArrowheads="1"/>
          </p:cNvPicPr>
          <p:nvPr>
            <p:custDataLst>
              <p:tags r:id="rId18"/>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05118" y="5296292"/>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solated Transparent Circle - Free image on Pixabay">
            <a:extLst>
              <a:ext uri="{FF2B5EF4-FFF2-40B4-BE49-F238E27FC236}">
                <a16:creationId xmlns:a16="http://schemas.microsoft.com/office/drawing/2014/main" id="{9E498B19-0F97-4520-97A1-19E30BF039A8}"/>
              </a:ext>
            </a:extLst>
          </p:cNvPr>
          <p:cNvPicPr>
            <a:picLocks noChangeAspect="1" noChangeArrowheads="1"/>
          </p:cNvPicPr>
          <p:nvPr>
            <p:custDataLst>
              <p:tags r:id="rId19"/>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15571" y="5839100"/>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solated Transparent Circle - Free image on Pixabay">
            <a:extLst>
              <a:ext uri="{FF2B5EF4-FFF2-40B4-BE49-F238E27FC236}">
                <a16:creationId xmlns:a16="http://schemas.microsoft.com/office/drawing/2014/main" id="{EF99757F-DCFF-43AD-B774-8FBFBDFB4A30}"/>
              </a:ext>
            </a:extLst>
          </p:cNvPr>
          <p:cNvPicPr>
            <a:picLocks noChangeAspect="1" noChangeArrowheads="1"/>
          </p:cNvPicPr>
          <p:nvPr>
            <p:custDataLst>
              <p:tags r:id="rId20"/>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08709" y="5415599"/>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solated Transparent Circle - Free image on Pixabay">
            <a:extLst>
              <a:ext uri="{FF2B5EF4-FFF2-40B4-BE49-F238E27FC236}">
                <a16:creationId xmlns:a16="http://schemas.microsoft.com/office/drawing/2014/main" id="{74F53910-0DE1-4D66-BC02-0B5A7E659BD0}"/>
              </a:ext>
            </a:extLst>
          </p:cNvPr>
          <p:cNvPicPr>
            <a:picLocks noChangeAspect="1" noChangeArrowheads="1"/>
          </p:cNvPicPr>
          <p:nvPr>
            <p:custDataLst>
              <p:tags r:id="rId21"/>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05118" y="5297969"/>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solated Transparent Circle - Free image on Pixabay">
            <a:extLst>
              <a:ext uri="{FF2B5EF4-FFF2-40B4-BE49-F238E27FC236}">
                <a16:creationId xmlns:a16="http://schemas.microsoft.com/office/drawing/2014/main" id="{E302E0B4-4993-4532-B183-3F2DFCA20F30}"/>
              </a:ext>
            </a:extLst>
          </p:cNvPr>
          <p:cNvPicPr>
            <a:picLocks noChangeAspect="1" noChangeArrowheads="1"/>
          </p:cNvPicPr>
          <p:nvPr>
            <p:custDataLst>
              <p:tags r:id="rId22"/>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15571" y="5840777"/>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7FD9FE8B-F54F-485B-BE9A-0F41D9A94419}"/>
              </a:ext>
            </a:extLst>
          </p:cNvPr>
          <p:cNvSpPr/>
          <p:nvPr>
            <p:custDataLst>
              <p:tags r:id="rId23"/>
            </p:custDataLst>
          </p:nvPr>
        </p:nvSpPr>
        <p:spPr>
          <a:xfrm>
            <a:off x="1032009" y="4627810"/>
            <a:ext cx="148814" cy="2141378"/>
          </a:xfrm>
          <a:prstGeom prst="rect">
            <a:avLst/>
          </a:prstGeom>
          <a:gradFill flip="none" rotWithShape="1">
            <a:gsLst>
              <a:gs pos="0">
                <a:schemeClr val="accent2">
                  <a:lumMod val="75000"/>
                </a:schemeClr>
              </a:gs>
              <a:gs pos="50000">
                <a:schemeClr val="accent2">
                  <a:lumMod val="60000"/>
                  <a:lumOff val="40000"/>
                </a:schemeClr>
              </a:gs>
              <a:gs pos="100000">
                <a:schemeClr val="accent2">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4" name="ZoneTexte 53">
            <a:extLst>
              <a:ext uri="{FF2B5EF4-FFF2-40B4-BE49-F238E27FC236}">
                <a16:creationId xmlns:a16="http://schemas.microsoft.com/office/drawing/2014/main" id="{15C87EBE-ED61-4136-8F2B-9CCA932A85A5}"/>
              </a:ext>
            </a:extLst>
          </p:cNvPr>
          <p:cNvSpPr txBox="1"/>
          <p:nvPr>
            <p:custDataLst>
              <p:tags r:id="rId24"/>
            </p:custDataLst>
          </p:nvPr>
        </p:nvSpPr>
        <p:spPr>
          <a:xfrm>
            <a:off x="847277" y="4093557"/>
            <a:ext cx="600355" cy="584775"/>
          </a:xfrm>
          <a:prstGeom prst="rect">
            <a:avLst/>
          </a:prstGeom>
          <a:noFill/>
        </p:spPr>
        <p:txBody>
          <a:bodyPr wrap="square" rtlCol="0">
            <a:spAutoFit/>
          </a:bodyPr>
          <a:lstStyle/>
          <a:p>
            <a:pPr algn="ctr"/>
            <a:r>
              <a:rPr lang="fr-CA" sz="3200" b="1" dirty="0"/>
              <a:t>P</a:t>
            </a:r>
          </a:p>
        </p:txBody>
      </p:sp>
      <p:sp>
        <p:nvSpPr>
          <p:cNvPr id="57" name="Rectangle 56">
            <a:extLst>
              <a:ext uri="{FF2B5EF4-FFF2-40B4-BE49-F238E27FC236}">
                <a16:creationId xmlns:a16="http://schemas.microsoft.com/office/drawing/2014/main" id="{9C91E5FB-8E3F-4D08-8F42-B1441573AF75}"/>
              </a:ext>
            </a:extLst>
          </p:cNvPr>
          <p:cNvSpPr/>
          <p:nvPr>
            <p:custDataLst>
              <p:tags r:id="rId25"/>
            </p:custDataLst>
          </p:nvPr>
        </p:nvSpPr>
        <p:spPr>
          <a:xfrm>
            <a:off x="872843" y="6436359"/>
            <a:ext cx="424132" cy="1733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Titre 1">
            <a:extLst>
              <a:ext uri="{FF2B5EF4-FFF2-40B4-BE49-F238E27FC236}">
                <a16:creationId xmlns:a16="http://schemas.microsoft.com/office/drawing/2014/main" id="{610A008C-B98A-4049-ACE8-D4F366EC976E}"/>
              </a:ext>
            </a:extLst>
          </p:cNvPr>
          <p:cNvSpPr txBox="1">
            <a:spLocks/>
          </p:cNvSpPr>
          <p:nvPr>
            <p:custDataLst>
              <p:tags r:id="rId26"/>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79</a:t>
            </a:r>
          </a:p>
        </p:txBody>
      </p:sp>
    </p:spTree>
    <p:extLst>
      <p:ext uri="{BB962C8B-B14F-4D97-AF65-F5344CB8AC3E}">
        <p14:creationId xmlns:p14="http://schemas.microsoft.com/office/powerpoint/2010/main" val="2628381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500"/>
                            </p:stCondLst>
                            <p:childTnLst>
                              <p:par>
                                <p:cTn id="39" presetID="0" presetClass="path" presetSubtype="0" repeatCount="indefinite" fill="hold" nodeType="afterEffect">
                                  <p:stCondLst>
                                    <p:cond delay="0"/>
                                  </p:stCondLst>
                                  <p:childTnLst>
                                    <p:animMotion origin="layout" path="M -0.00026 -0.00138 L 0.04388 -0.05856 L 0.09049 0.00533 L 0.00195 0.10811 L -0.00026 -0.00138 Z " pathEditMode="relative" ptsTypes="AAAAA">
                                      <p:cBhvr>
                                        <p:cTn id="40" dur="2000" fill="hold"/>
                                        <p:tgtEl>
                                          <p:spTgt spid="37"/>
                                        </p:tgtEl>
                                        <p:attrNameLst>
                                          <p:attrName>ppt_x</p:attrName>
                                          <p:attrName>ppt_y</p:attrName>
                                        </p:attrNameLst>
                                      </p:cBhvr>
                                    </p:animMotion>
                                  </p:childTnLst>
                                </p:cTn>
                              </p:par>
                              <p:par>
                                <p:cTn id="41" presetID="0" presetClass="path" presetSubtype="0" repeatCount="indefinite" fill="hold" nodeType="withEffect">
                                  <p:stCondLst>
                                    <p:cond delay="0"/>
                                  </p:stCondLst>
                                  <p:childTnLst>
                                    <p:animMotion origin="layout" path="M -0.00182 0.00371 L -0.08138 -0.00949 L 0.03346 0.05047 L -0.08138 0.09977 L -0.00417 0.12269 L -0.00182 0.00371 Z " pathEditMode="relative" ptsTypes="AAAAAA">
                                      <p:cBhvr>
                                        <p:cTn id="42" dur="2000" fill="hold"/>
                                        <p:tgtEl>
                                          <p:spTgt spid="55"/>
                                        </p:tgtEl>
                                        <p:attrNameLst>
                                          <p:attrName>ppt_x</p:attrName>
                                          <p:attrName>ppt_y</p:attrName>
                                        </p:attrNameLst>
                                      </p:cBhvr>
                                    </p:animMotion>
                                  </p:childTnLst>
                                </p:cTn>
                              </p:par>
                              <p:par>
                                <p:cTn id="43" presetID="0" presetClass="path" presetSubtype="0" repeatCount="indefinite" fill="hold" nodeType="withEffect">
                                  <p:stCondLst>
                                    <p:cond delay="0"/>
                                  </p:stCondLst>
                                  <p:childTnLst>
                                    <p:animMotion origin="layout" path="M 0.00013 0.00347 L -0.0082 -0.12731 L 0.06016 -0.09815 L -0.05612 -0.03009 L 0.00013 0.00347 Z " pathEditMode="relative" ptsTypes="AAAAA">
                                      <p:cBhvr>
                                        <p:cTn id="44" dur="2000" fill="hold"/>
                                        <p:tgtEl>
                                          <p:spTgt spid="56"/>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par>
                          <p:cTn id="59" fill="hold">
                            <p:stCondLst>
                              <p:cond delay="500"/>
                            </p:stCondLst>
                            <p:childTnLst>
                              <p:par>
                                <p:cTn id="60" presetID="0" presetClass="path" presetSubtype="0" repeatCount="indefinite" fill="hold" nodeType="afterEffect">
                                  <p:stCondLst>
                                    <p:cond delay="0"/>
                                  </p:stCondLst>
                                  <p:childTnLst>
                                    <p:animMotion origin="layout" path="M -0.00026 -0.00138 L 0.04388 -0.05856 L 0.09049 0.00533 L 0.00195 0.10811 L -0.00026 -0.00138 Z " pathEditMode="relative" rAng="0" ptsTypes="AAAAA">
                                      <p:cBhvr>
                                        <p:cTn id="61" dur="1000" fill="hold"/>
                                        <p:tgtEl>
                                          <p:spTgt spid="39"/>
                                        </p:tgtEl>
                                        <p:attrNameLst>
                                          <p:attrName>ppt_x</p:attrName>
                                          <p:attrName>ppt_y</p:attrName>
                                        </p:attrNameLst>
                                      </p:cBhvr>
                                      <p:rCtr x="4531" y="2616"/>
                                    </p:animMotion>
                                  </p:childTnLst>
                                </p:cTn>
                              </p:par>
                              <p:par>
                                <p:cTn id="62" presetID="0" presetClass="path" presetSubtype="0" repeatCount="indefinite" fill="hold" nodeType="withEffect">
                                  <p:stCondLst>
                                    <p:cond delay="0"/>
                                  </p:stCondLst>
                                  <p:childTnLst>
                                    <p:animMotion origin="layout" path="M -0.00182 0.00371 L -0.08138 -0.00949 L 0.03346 0.05047 L -0.08138 0.09977 L -0.00417 0.12269 L -0.00182 0.00371 Z " pathEditMode="relative" rAng="0" ptsTypes="AAAAAA">
                                      <p:cBhvr>
                                        <p:cTn id="63" dur="1000" fill="hold"/>
                                        <p:tgtEl>
                                          <p:spTgt spid="42"/>
                                        </p:tgtEl>
                                        <p:attrNameLst>
                                          <p:attrName>ppt_x</p:attrName>
                                          <p:attrName>ppt_y</p:attrName>
                                        </p:attrNameLst>
                                      </p:cBhvr>
                                      <p:rCtr x="-2214" y="5278"/>
                                    </p:animMotion>
                                  </p:childTnLst>
                                </p:cTn>
                              </p:par>
                              <p:par>
                                <p:cTn id="64" presetID="0" presetClass="path" presetSubtype="0" repeatCount="indefinite" fill="hold" nodeType="withEffect">
                                  <p:stCondLst>
                                    <p:cond delay="0"/>
                                  </p:stCondLst>
                                  <p:childTnLst>
                                    <p:animMotion origin="layout" path="M 0.00013 0.00347 L -0.0082 -0.12731 L 0.06016 -0.09815 L -0.05612 -0.03009 L 0.00013 0.00347 Z " pathEditMode="relative" rAng="0" ptsTypes="AAAAA">
                                      <p:cBhvr>
                                        <p:cTn id="65" dur="1000" fill="hold"/>
                                        <p:tgtEl>
                                          <p:spTgt spid="44"/>
                                        </p:tgtEl>
                                        <p:attrNameLst>
                                          <p:attrName>ppt_x</p:attrName>
                                          <p:attrName>ppt_y</p:attrName>
                                        </p:attrNameLst>
                                      </p:cBhvr>
                                      <p:rCtr x="182" y="-6551"/>
                                    </p:animMotion>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par>
                                <p:cTn id="70" presetID="10" presetClass="entr" presetSubtype="0" fill="hold"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2000"/>
                            </p:stCondLst>
                            <p:childTnLst>
                              <p:par>
                                <p:cTn id="77" presetID="0" presetClass="path" presetSubtype="0" repeatCount="indefinite" fill="hold" nodeType="afterEffect">
                                  <p:stCondLst>
                                    <p:cond delay="0"/>
                                  </p:stCondLst>
                                  <p:childTnLst>
                                    <p:animMotion origin="layout" path="M -0.00026 -0.00139 L 0.04388 -0.05857 L 0.09049 0.00532 L 0.00195 0.1081 L -0.00026 -0.00139 Z " pathEditMode="relative" rAng="0" ptsTypes="AAAAA">
                                      <p:cBhvr>
                                        <p:cTn id="78" dur="1000" spd="-100000" fill="hold"/>
                                        <p:tgtEl>
                                          <p:spTgt spid="48"/>
                                        </p:tgtEl>
                                        <p:attrNameLst>
                                          <p:attrName>ppt_x</p:attrName>
                                          <p:attrName>ppt_y</p:attrName>
                                        </p:attrNameLst>
                                      </p:cBhvr>
                                      <p:rCtr x="4531" y="2616"/>
                                    </p:animMotion>
                                  </p:childTnLst>
                                </p:cTn>
                              </p:par>
                              <p:par>
                                <p:cTn id="79" presetID="0" presetClass="path" presetSubtype="0" repeatCount="indefinite" fill="hold" nodeType="withEffect">
                                  <p:stCondLst>
                                    <p:cond delay="0"/>
                                  </p:stCondLst>
                                  <p:childTnLst>
                                    <p:animMotion origin="layout" path="M -0.00182 0.0037 L -0.08138 -0.00949 L 0.03346 0.05046 L -0.08138 0.09976 L -0.00417 0.12268 L -0.00182 0.0037 Z " pathEditMode="relative" rAng="0" ptsTypes="AAAAAA">
                                      <p:cBhvr>
                                        <p:cTn id="80" dur="1000" spd="-100000" fill="hold"/>
                                        <p:tgtEl>
                                          <p:spTgt spid="49"/>
                                        </p:tgtEl>
                                        <p:attrNameLst>
                                          <p:attrName>ppt_x</p:attrName>
                                          <p:attrName>ppt_y</p:attrName>
                                        </p:attrNameLst>
                                      </p:cBhvr>
                                      <p:rCtr x="-2214" y="5278"/>
                                    </p:animMotion>
                                  </p:childTnLst>
                                </p:cTn>
                              </p:par>
                              <p:par>
                                <p:cTn id="81" presetID="0" presetClass="path" presetSubtype="0" repeatCount="indefinite" fill="hold" nodeType="withEffect">
                                  <p:stCondLst>
                                    <p:cond delay="0"/>
                                  </p:stCondLst>
                                  <p:childTnLst>
                                    <p:animMotion origin="layout" path="M 0.00013 0.00348 L -0.0082 -0.12731 L 0.06016 -0.09815 L -0.05612 -0.03009 L 0.00013 0.00348 Z " pathEditMode="relative" rAng="0" ptsTypes="AAAAA">
                                      <p:cBhvr>
                                        <p:cTn id="82" dur="1000" spd="-100000" fill="hold"/>
                                        <p:tgtEl>
                                          <p:spTgt spid="52"/>
                                        </p:tgtEl>
                                        <p:attrNameLst>
                                          <p:attrName>ppt_x</p:attrName>
                                          <p:attrName>ppt_y</p:attrName>
                                        </p:attrNameLst>
                                      </p:cBhvr>
                                      <p:rCtr x="182" y="-6551"/>
                                    </p:animMotion>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500"/>
                                        <p:tgtEl>
                                          <p:spTgt spid="3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childTnLst>
                          </p:cTn>
                        </p:par>
                      </p:childTnLst>
                    </p:cTn>
                  </p:par>
                  <p:par>
                    <p:cTn id="96" fill="hold">
                      <p:stCondLst>
                        <p:cond delay="indefinite"/>
                      </p:stCondLst>
                      <p:childTnLst>
                        <p:par>
                          <p:cTn id="97" fill="hold">
                            <p:stCondLst>
                              <p:cond delay="0"/>
                            </p:stCondLst>
                            <p:childTnLst>
                              <p:par>
                                <p:cTn id="98" presetID="64" presetClass="path" presetSubtype="0" accel="50000" decel="50000" fill="hold" grpId="1" nodeType="clickEffect">
                                  <p:stCondLst>
                                    <p:cond delay="0"/>
                                  </p:stCondLst>
                                  <p:childTnLst>
                                    <p:animMotion origin="layout" path="M 0 0 L 0 -0.25 E" pathEditMode="relative" ptsTypes="">
                                      <p:cBhvr>
                                        <p:cTn id="99" dur="5000" fill="hold"/>
                                        <p:tgtEl>
                                          <p:spTgt spid="35"/>
                                        </p:tgtEl>
                                        <p:attrNameLst>
                                          <p:attrName>ppt_x</p:attrName>
                                          <p:attrName>ppt_y</p:attrName>
                                        </p:attrNameLst>
                                      </p:cBhvr>
                                    </p:animMotion>
                                  </p:childTnLst>
                                </p:cTn>
                              </p:par>
                              <p:par>
                                <p:cTn id="100" presetID="64" presetClass="path" presetSubtype="0" accel="50000" decel="50000" fill="hold" grpId="1" nodeType="withEffect">
                                  <p:stCondLst>
                                    <p:cond delay="0"/>
                                  </p:stCondLst>
                                  <p:childTnLst>
                                    <p:animMotion origin="layout" path="M 0 0 L 0 -0.25 E" pathEditMode="relative" ptsTypes="">
                                      <p:cBhvr>
                                        <p:cTn id="101" dur="5000" fill="hold"/>
                                        <p:tgtEl>
                                          <p:spTgt spid="57"/>
                                        </p:tgtEl>
                                        <p:attrNameLst>
                                          <p:attrName>ppt_x</p:attrName>
                                          <p:attrName>ppt_y</p:attrName>
                                        </p:attrNameLst>
                                      </p:cBhvr>
                                    </p:animMotion>
                                  </p:childTnLst>
                                </p:cTn>
                              </p:par>
                              <p:par>
                                <p:cTn id="102" presetID="22" presetClass="entr" presetSubtype="8"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left)">
                                      <p:cBhvr>
                                        <p:cTn id="104" dur="5000"/>
                                        <p:tgtEl>
                                          <p:spTgt spid="3"/>
                                        </p:tgtEl>
                                      </p:cBhvr>
                                    </p:animEffect>
                                  </p:childTnLst>
                                </p:cTn>
                              </p:par>
                            </p:childTnLst>
                          </p:cTn>
                        </p:par>
                        <p:par>
                          <p:cTn id="105" fill="hold">
                            <p:stCondLst>
                              <p:cond delay="5000"/>
                            </p:stCondLst>
                            <p:childTnLst>
                              <p:par>
                                <p:cTn id="106" presetID="10" presetClass="entr" presetSubtype="0" fill="hold" grpId="0" nodeType="afterEffect">
                                  <p:stCondLst>
                                    <p:cond delay="0"/>
                                  </p:stCondLst>
                                  <p:childTnLst>
                                    <p:set>
                                      <p:cBhvr>
                                        <p:cTn id="107" dur="1" fill="hold">
                                          <p:stCondLst>
                                            <p:cond delay="0"/>
                                          </p:stCondLst>
                                        </p:cTn>
                                        <p:tgtEl>
                                          <p:spTgt spid="11">
                                            <p:txEl>
                                              <p:pRg st="0" end="0"/>
                                            </p:txEl>
                                          </p:spTgt>
                                        </p:tgtEl>
                                        <p:attrNameLst>
                                          <p:attrName>style.visibility</p:attrName>
                                        </p:attrNameLst>
                                      </p:cBhvr>
                                      <p:to>
                                        <p:strVal val="visible"/>
                                      </p:to>
                                    </p:set>
                                    <p:animEffect transition="in" filter="fade">
                                      <p:cBhvr>
                                        <p:cTn id="108" dur="500"/>
                                        <p:tgtEl>
                                          <p:spTgt spid="11">
                                            <p:txEl>
                                              <p:pRg st="0" end="0"/>
                                            </p:txEl>
                                          </p:spTgt>
                                        </p:tgtEl>
                                      </p:cBhvr>
                                    </p:animEffect>
                                  </p:childTnLst>
                                </p:cTn>
                              </p:par>
                            </p:childTnLst>
                          </p:cTn>
                        </p:par>
                        <p:par>
                          <p:cTn id="109" fill="hold">
                            <p:stCondLst>
                              <p:cond delay="5500"/>
                            </p:stCondLst>
                            <p:childTnLst>
                              <p:par>
                                <p:cTn id="110" presetID="10" presetClass="entr" presetSubtype="0" fill="hold" grpId="0" nodeType="afterEffect">
                                  <p:stCondLst>
                                    <p:cond delay="0"/>
                                  </p:stCondLst>
                                  <p:childTnLst>
                                    <p:set>
                                      <p:cBhvr>
                                        <p:cTn id="111" dur="1" fill="hold">
                                          <p:stCondLst>
                                            <p:cond delay="0"/>
                                          </p:stCondLst>
                                        </p:cTn>
                                        <p:tgtEl>
                                          <p:spTgt spid="11">
                                            <p:txEl>
                                              <p:pRg st="1" end="1"/>
                                            </p:txEl>
                                          </p:spTgt>
                                        </p:tgtEl>
                                        <p:attrNameLst>
                                          <p:attrName>style.visibility</p:attrName>
                                        </p:attrNameLst>
                                      </p:cBhvr>
                                      <p:to>
                                        <p:strVal val="visible"/>
                                      </p:to>
                                    </p:set>
                                    <p:animEffect transition="in" filter="fade">
                                      <p:cBhvr>
                                        <p:cTn id="112" dur="500"/>
                                        <p:tgtEl>
                                          <p:spTgt spid="11">
                                            <p:txEl>
                                              <p:pRg st="1" end="1"/>
                                            </p:txEl>
                                          </p:spTgt>
                                        </p:tgtEl>
                                      </p:cBhvr>
                                    </p:animEffect>
                                  </p:childTnLst>
                                </p:cTn>
                              </p:par>
                            </p:childTnLst>
                          </p:cTn>
                        </p:par>
                        <p:par>
                          <p:cTn id="113" fill="hold">
                            <p:stCondLst>
                              <p:cond delay="6000"/>
                            </p:stCondLst>
                            <p:childTnLst>
                              <p:par>
                                <p:cTn id="114" presetID="10" presetClass="entr" presetSubtype="0" fill="hold" grpId="0" nodeType="afterEffect">
                                  <p:stCondLst>
                                    <p:cond delay="0"/>
                                  </p:stCondLst>
                                  <p:childTnLst>
                                    <p:set>
                                      <p:cBhvr>
                                        <p:cTn id="115" dur="1" fill="hold">
                                          <p:stCondLst>
                                            <p:cond delay="0"/>
                                          </p:stCondLst>
                                        </p:cTn>
                                        <p:tgtEl>
                                          <p:spTgt spid="11">
                                            <p:txEl>
                                              <p:pRg st="2" end="2"/>
                                            </p:txEl>
                                          </p:spTgt>
                                        </p:tgtEl>
                                        <p:attrNameLst>
                                          <p:attrName>style.visibility</p:attrName>
                                        </p:attrNameLst>
                                      </p:cBhvr>
                                      <p:to>
                                        <p:strVal val="visible"/>
                                      </p:to>
                                    </p:set>
                                    <p:animEffect transition="in" filter="fade">
                                      <p:cBhvr>
                                        <p:cTn id="11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1" grpId="0" uiExpand="1" build="p"/>
      <p:bldP spid="19" grpId="0"/>
      <p:bldP spid="14" grpId="0" animBg="1"/>
      <p:bldP spid="47" grpId="0"/>
      <p:bldP spid="36" grpId="0"/>
      <p:bldP spid="45" grpId="0"/>
      <p:bldP spid="46" grpId="0"/>
      <p:bldP spid="35" grpId="0" animBg="1"/>
      <p:bldP spid="35" grpId="1" animBg="1"/>
      <p:bldP spid="38" grpId="0" animBg="1"/>
      <p:bldP spid="53" grpId="0" animBg="1"/>
      <p:bldP spid="54" grpId="0"/>
      <p:bldP spid="57" grpId="0" animBg="1"/>
      <p:bldP spid="5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Lois simples des gaz (résumé p. 109)</a:t>
            </a:r>
          </a:p>
        </p:txBody>
      </p:sp>
      <mc:AlternateContent xmlns:mc="http://schemas.openxmlformats.org/markup-compatibility/2006" xmlns:a14="http://schemas.microsoft.com/office/drawing/2010/main">
        <mc:Choice Requires="a14">
          <p:graphicFrame>
            <p:nvGraphicFramePr>
              <p:cNvPr id="7" name="Tableau 8">
                <a:extLst>
                  <a:ext uri="{FF2B5EF4-FFF2-40B4-BE49-F238E27FC236}">
                    <a16:creationId xmlns:a16="http://schemas.microsoft.com/office/drawing/2014/main" id="{F6114974-C993-45BF-990F-2860144B0FF7}"/>
                  </a:ext>
                </a:extLst>
              </p:cNvPr>
              <p:cNvGraphicFramePr>
                <a:graphicFrameLocks noGrp="1"/>
              </p:cNvGraphicFramePr>
              <p:nvPr>
                <p:ph idx="1"/>
                <p:custDataLst>
                  <p:tags r:id="rId2"/>
                </p:custDataLst>
                <p:extLst>
                  <p:ext uri="{D42A27DB-BD31-4B8C-83A1-F6EECF244321}">
                    <p14:modId xmlns:p14="http://schemas.microsoft.com/office/powerpoint/2010/main" val="2210168062"/>
                  </p:ext>
                </p:extLst>
              </p:nvPr>
            </p:nvGraphicFramePr>
            <p:xfrm>
              <a:off x="201014" y="2341530"/>
              <a:ext cx="11789971" cy="2174939"/>
            </p:xfrm>
            <a:graphic>
              <a:graphicData uri="http://schemas.openxmlformats.org/drawingml/2006/table">
                <a:tbl>
                  <a:tblPr firstRow="1" bandRow="1">
                    <a:tableStyleId>{5C22544A-7EE6-4342-B048-85BDC9FD1C3A}</a:tableStyleId>
                  </a:tblPr>
                  <a:tblGrid>
                    <a:gridCol w="1399632">
                      <a:extLst>
                        <a:ext uri="{9D8B030D-6E8A-4147-A177-3AD203B41FA5}">
                          <a16:colId xmlns:a16="http://schemas.microsoft.com/office/drawing/2014/main" val="2337660501"/>
                        </a:ext>
                      </a:extLst>
                    </a:gridCol>
                    <a:gridCol w="2566699">
                      <a:extLst>
                        <a:ext uri="{9D8B030D-6E8A-4147-A177-3AD203B41FA5}">
                          <a16:colId xmlns:a16="http://schemas.microsoft.com/office/drawing/2014/main" val="2444956230"/>
                        </a:ext>
                      </a:extLst>
                    </a:gridCol>
                    <a:gridCol w="1683569">
                      <a:extLst>
                        <a:ext uri="{9D8B030D-6E8A-4147-A177-3AD203B41FA5}">
                          <a16:colId xmlns:a16="http://schemas.microsoft.com/office/drawing/2014/main" val="3285596540"/>
                        </a:ext>
                      </a:extLst>
                    </a:gridCol>
                    <a:gridCol w="1939544">
                      <a:extLst>
                        <a:ext uri="{9D8B030D-6E8A-4147-A177-3AD203B41FA5}">
                          <a16:colId xmlns:a16="http://schemas.microsoft.com/office/drawing/2014/main" val="3046241430"/>
                        </a:ext>
                      </a:extLst>
                    </a:gridCol>
                    <a:gridCol w="1872434">
                      <a:extLst>
                        <a:ext uri="{9D8B030D-6E8A-4147-A177-3AD203B41FA5}">
                          <a16:colId xmlns:a16="http://schemas.microsoft.com/office/drawing/2014/main" val="3010678014"/>
                        </a:ext>
                      </a:extLst>
                    </a:gridCol>
                    <a:gridCol w="2328093">
                      <a:extLst>
                        <a:ext uri="{9D8B030D-6E8A-4147-A177-3AD203B41FA5}">
                          <a16:colId xmlns:a16="http://schemas.microsoft.com/office/drawing/2014/main" val="1256109428"/>
                        </a:ext>
                      </a:extLst>
                    </a:gridCol>
                  </a:tblGrid>
                  <a:tr h="370840">
                    <a:tc>
                      <a:txBody>
                        <a:bodyPr/>
                        <a:lstStyle/>
                        <a:p>
                          <a:pPr algn="ctr"/>
                          <a:endParaRPr lang="fr-CA" sz="2400" dirty="0"/>
                        </a:p>
                      </a:txBody>
                      <a:tcPr/>
                    </a:tc>
                    <a:tc>
                      <a:txBody>
                        <a:bodyPr/>
                        <a:lstStyle/>
                        <a:p>
                          <a:pPr algn="ctr"/>
                          <a:r>
                            <a:rPr lang="fr-CA" sz="2400" dirty="0">
                              <a:solidFill>
                                <a:schemeClr val="bg1"/>
                              </a:solidFill>
                            </a:rPr>
                            <a:t>Loi Boyle-Mariotte</a:t>
                          </a:r>
                        </a:p>
                      </a:txBody>
                      <a:tcPr/>
                    </a:tc>
                    <a:tc>
                      <a:txBody>
                        <a:bodyPr/>
                        <a:lstStyle/>
                        <a:p>
                          <a:pPr algn="ctr"/>
                          <a:r>
                            <a:rPr lang="fr-CA" sz="2400" dirty="0">
                              <a:solidFill>
                                <a:schemeClr val="bg1"/>
                              </a:solidFill>
                            </a:rPr>
                            <a:t>Loi de Charles</a:t>
                          </a:r>
                        </a:p>
                      </a:txBody>
                      <a:tcPr/>
                    </a:tc>
                    <a:tc>
                      <a:txBody>
                        <a:bodyPr/>
                        <a:lstStyle/>
                        <a:p>
                          <a:pPr algn="ctr"/>
                          <a:r>
                            <a:rPr lang="fr-CA" sz="2400" dirty="0">
                              <a:solidFill>
                                <a:schemeClr val="bg1"/>
                              </a:solidFill>
                            </a:rPr>
                            <a:t>Loi de Gay-Lussac</a:t>
                          </a:r>
                        </a:p>
                      </a:txBody>
                      <a:tcPr/>
                    </a:tc>
                    <a:tc>
                      <a:txBody>
                        <a:bodyPr/>
                        <a:lstStyle/>
                        <a:p>
                          <a:pPr algn="ctr"/>
                          <a:r>
                            <a:rPr lang="fr-CA" sz="2400" dirty="0">
                              <a:solidFill>
                                <a:schemeClr val="bg1"/>
                              </a:solidFill>
                            </a:rPr>
                            <a:t>Loi d’Avogadro</a:t>
                          </a:r>
                        </a:p>
                      </a:txBody>
                      <a:tcPr/>
                    </a:tc>
                    <a:tc>
                      <a:txBody>
                        <a:bodyPr/>
                        <a:lstStyle/>
                        <a:p>
                          <a:pPr algn="ctr"/>
                          <a:r>
                            <a:rPr lang="fr-CA" sz="2400" dirty="0">
                              <a:solidFill>
                                <a:schemeClr val="bg1"/>
                              </a:solidFill>
                            </a:rPr>
                            <a:t>Loi pression et quantité</a:t>
                          </a:r>
                        </a:p>
                      </a:txBody>
                      <a:tcPr/>
                    </a:tc>
                    <a:extLst>
                      <a:ext uri="{0D108BD9-81ED-4DB2-BD59-A6C34878D82A}">
                        <a16:rowId xmlns:a16="http://schemas.microsoft.com/office/drawing/2014/main" val="2625561942"/>
                      </a:ext>
                    </a:extLst>
                  </a:tr>
                  <a:tr h="370840">
                    <a:tc>
                      <a:txBody>
                        <a:bodyPr/>
                        <a:lstStyle/>
                        <a:p>
                          <a:pPr algn="ctr"/>
                          <a:r>
                            <a:rPr lang="fr-CA" b="1" dirty="0"/>
                            <a:t>Équation</a:t>
                          </a:r>
                        </a:p>
                      </a:txBody>
                      <a:tcPr anchor="ctr"/>
                    </a:tc>
                    <a:tc>
                      <a:txBody>
                        <a:bodyPr/>
                        <a:lstStyle/>
                        <a:p>
                          <a:pPr algn="ctr"/>
                          <a14:m>
                            <m:oMath xmlns:m="http://schemas.openxmlformats.org/officeDocument/2006/math">
                              <m:sSub>
                                <m:sSubPr>
                                  <m:ctrlPr>
                                    <a:rPr lang="en-US" sz="2000" b="1" i="1" smtClean="0">
                                      <a:latin typeface="Cambria Math" panose="02040503050406030204" pitchFamily="18" charset="0"/>
                                    </a:rPr>
                                  </m:ctrlPr>
                                </m:sSubPr>
                                <m:e>
                                  <m:r>
                                    <a:rPr lang="en-US" sz="2000" b="1" i="1">
                                      <a:latin typeface="Cambria Math"/>
                                    </a:rPr>
                                    <m:t>𝑷</m:t>
                                  </m:r>
                                </m:e>
                                <m:sub>
                                  <m:r>
                                    <a:rPr lang="en-US" sz="2000" b="1" i="1">
                                      <a:latin typeface="Cambria Math"/>
                                    </a:rPr>
                                    <m:t>𝟏</m:t>
                                  </m:r>
                                </m:sub>
                              </m:sSub>
                              <m:sSub>
                                <m:sSubPr>
                                  <m:ctrlPr>
                                    <a:rPr lang="en-US" sz="2000" b="1" i="1">
                                      <a:latin typeface="Cambria Math" panose="02040503050406030204" pitchFamily="18" charset="0"/>
                                    </a:rPr>
                                  </m:ctrlPr>
                                </m:sSubPr>
                                <m:e>
                                  <m:r>
                                    <a:rPr lang="en-US" sz="2000" b="1" i="1">
                                      <a:latin typeface="Cambria Math"/>
                                    </a:rPr>
                                    <m:t>𝑽</m:t>
                                  </m:r>
                                </m:e>
                                <m:sub>
                                  <m:r>
                                    <a:rPr lang="en-US" sz="2000" b="1" i="1">
                                      <a:latin typeface="Cambria Math"/>
                                    </a:rPr>
                                    <m:t>𝟏</m:t>
                                  </m:r>
                                </m:sub>
                              </m:sSub>
                              <m:r>
                                <a:rPr lang="en-US" sz="2000" b="1" i="1">
                                  <a:latin typeface="Cambria Math"/>
                                  <a:ea typeface="Cambria Math"/>
                                </a:rPr>
                                <m:t>= </m:t>
                              </m:r>
                              <m:sSub>
                                <m:sSubPr>
                                  <m:ctrlPr>
                                    <a:rPr lang="en-US" sz="2000" b="1" i="1">
                                      <a:latin typeface="Cambria Math" panose="02040503050406030204" pitchFamily="18" charset="0"/>
                                      <a:ea typeface="Cambria Math"/>
                                    </a:rPr>
                                  </m:ctrlPr>
                                </m:sSubPr>
                                <m:e>
                                  <m:r>
                                    <a:rPr lang="en-US" sz="2000" b="1" i="1">
                                      <a:latin typeface="Cambria Math"/>
                                      <a:ea typeface="Cambria Math"/>
                                    </a:rPr>
                                    <m:t>𝑷</m:t>
                                  </m:r>
                                </m:e>
                                <m:sub>
                                  <m:r>
                                    <a:rPr lang="en-US" sz="2000" b="1" i="1">
                                      <a:latin typeface="Cambria Math"/>
                                      <a:ea typeface="Cambria Math"/>
                                    </a:rPr>
                                    <m:t>𝟐</m:t>
                                  </m:r>
                                </m:sub>
                              </m:sSub>
                              <m:sSub>
                                <m:sSubPr>
                                  <m:ctrlPr>
                                    <a:rPr lang="en-US" sz="2000" b="1" i="1">
                                      <a:latin typeface="Cambria Math" panose="02040503050406030204" pitchFamily="18" charset="0"/>
                                      <a:ea typeface="Cambria Math"/>
                                    </a:rPr>
                                  </m:ctrlPr>
                                </m:sSubPr>
                                <m:e>
                                  <m:r>
                                    <a:rPr lang="en-US" sz="2000" b="1" i="1">
                                      <a:latin typeface="Cambria Math"/>
                                      <a:ea typeface="Cambria Math"/>
                                    </a:rPr>
                                    <m:t>𝑽</m:t>
                                  </m:r>
                                </m:e>
                                <m:sub>
                                  <m:r>
                                    <a:rPr lang="en-US" sz="2000" b="1" i="1">
                                      <a:latin typeface="Cambria Math"/>
                                      <a:ea typeface="Cambria Math"/>
                                    </a:rPr>
                                    <m:t>𝟐</m:t>
                                  </m:r>
                                </m:sub>
                              </m:sSub>
                            </m:oMath>
                          </a14:m>
                          <a:r>
                            <a:rPr lang="fr-CA" sz="2000" b="1" dirty="0"/>
                            <a:t> </a:t>
                          </a: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2000" b="1" i="1" smtClean="0">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a:rPr>
                                          <m:t>𝑽</m:t>
                                        </m:r>
                                      </m:e>
                                      <m:sub>
                                        <m:r>
                                          <a:rPr lang="en-US" sz="2000" b="1" i="1">
                                            <a:latin typeface="Cambria Math"/>
                                          </a:rPr>
                                          <m:t>𝟏</m:t>
                                        </m:r>
                                      </m:sub>
                                    </m:sSub>
                                  </m:num>
                                  <m:den>
                                    <m:sSub>
                                      <m:sSubPr>
                                        <m:ctrlPr>
                                          <a:rPr lang="en-US" sz="2000" b="1" i="1">
                                            <a:latin typeface="Cambria Math" panose="02040503050406030204" pitchFamily="18" charset="0"/>
                                          </a:rPr>
                                        </m:ctrlPr>
                                      </m:sSubPr>
                                      <m:e>
                                        <m:r>
                                          <a:rPr lang="en-US" sz="2000" b="1" i="1">
                                            <a:latin typeface="Cambria Math"/>
                                          </a:rPr>
                                          <m:t>𝑻</m:t>
                                        </m:r>
                                      </m:e>
                                      <m:sub>
                                        <m:r>
                                          <a:rPr lang="en-US" sz="2000" b="1" i="1">
                                            <a:latin typeface="Cambria Math"/>
                                          </a:rPr>
                                          <m:t>𝟏</m:t>
                                        </m:r>
                                      </m:sub>
                                    </m:sSub>
                                  </m:den>
                                </m:f>
                                <m:r>
                                  <a:rPr lang="en-US" sz="2000" b="1" i="1">
                                    <a:latin typeface="Cambria Math"/>
                                    <a:ea typeface="Cambria Math"/>
                                  </a:rPr>
                                  <m:t>=</m:t>
                                </m:r>
                                <m:f>
                                  <m:fPr>
                                    <m:ctrlPr>
                                      <a:rPr lang="en-US" sz="2000" b="1" i="1">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a:rPr>
                                          <m:t>𝑽</m:t>
                                        </m:r>
                                      </m:e>
                                      <m:sub>
                                        <m:r>
                                          <a:rPr lang="en-US" sz="2000" b="1" i="1">
                                            <a:latin typeface="Cambria Math"/>
                                          </a:rPr>
                                          <m:t>𝟐</m:t>
                                        </m:r>
                                      </m:sub>
                                    </m:sSub>
                                  </m:num>
                                  <m:den>
                                    <m:sSub>
                                      <m:sSubPr>
                                        <m:ctrlPr>
                                          <a:rPr lang="en-US" sz="2000" b="1" i="1">
                                            <a:latin typeface="Cambria Math" panose="02040503050406030204" pitchFamily="18" charset="0"/>
                                          </a:rPr>
                                        </m:ctrlPr>
                                      </m:sSubPr>
                                      <m:e>
                                        <m:r>
                                          <a:rPr lang="en-US" sz="2000" b="1" i="1">
                                            <a:latin typeface="Cambria Math"/>
                                          </a:rPr>
                                          <m:t>𝑻</m:t>
                                        </m:r>
                                      </m:e>
                                      <m:sub>
                                        <m:r>
                                          <a:rPr lang="en-US" sz="2000" b="1" i="1">
                                            <a:latin typeface="Cambria Math"/>
                                          </a:rPr>
                                          <m:t>𝟐</m:t>
                                        </m:r>
                                      </m:sub>
                                    </m:sSub>
                                  </m:den>
                                </m:f>
                              </m:oMath>
                            </m:oMathPara>
                          </a14:m>
                          <a:endParaRPr lang="fr-CA" sz="2000" b="1"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2000" b="1" i="1" smtClean="0">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a:rPr>
                                          <m:t>𝑷</m:t>
                                        </m:r>
                                      </m:e>
                                      <m:sub>
                                        <m:r>
                                          <a:rPr lang="en-US" sz="2000" b="1" i="1">
                                            <a:latin typeface="Cambria Math"/>
                                          </a:rPr>
                                          <m:t>𝟏</m:t>
                                        </m:r>
                                      </m:sub>
                                    </m:sSub>
                                  </m:num>
                                  <m:den>
                                    <m:sSub>
                                      <m:sSubPr>
                                        <m:ctrlPr>
                                          <a:rPr lang="en-US" sz="2000" b="1" i="1">
                                            <a:latin typeface="Cambria Math" panose="02040503050406030204" pitchFamily="18" charset="0"/>
                                          </a:rPr>
                                        </m:ctrlPr>
                                      </m:sSubPr>
                                      <m:e>
                                        <m:r>
                                          <a:rPr lang="en-US" sz="2000" b="1" i="1">
                                            <a:latin typeface="Cambria Math"/>
                                          </a:rPr>
                                          <m:t>𝑻</m:t>
                                        </m:r>
                                      </m:e>
                                      <m:sub>
                                        <m:r>
                                          <a:rPr lang="en-US" sz="2000" b="1" i="1">
                                            <a:latin typeface="Cambria Math"/>
                                          </a:rPr>
                                          <m:t>𝟏</m:t>
                                        </m:r>
                                      </m:sub>
                                    </m:sSub>
                                  </m:den>
                                </m:f>
                                <m:r>
                                  <a:rPr lang="en-US" sz="2000" b="1" i="1">
                                    <a:latin typeface="Cambria Math"/>
                                    <a:ea typeface="Cambria Math"/>
                                  </a:rPr>
                                  <m:t>=</m:t>
                                </m:r>
                                <m:f>
                                  <m:fPr>
                                    <m:ctrlPr>
                                      <a:rPr lang="en-US" sz="2000" b="1" i="1">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a:rPr>
                                          <m:t>𝑷</m:t>
                                        </m:r>
                                      </m:e>
                                      <m:sub>
                                        <m:r>
                                          <a:rPr lang="en-US" sz="2000" b="1" i="1">
                                            <a:latin typeface="Cambria Math"/>
                                          </a:rPr>
                                          <m:t>𝟐</m:t>
                                        </m:r>
                                      </m:sub>
                                    </m:sSub>
                                  </m:num>
                                  <m:den>
                                    <m:sSub>
                                      <m:sSubPr>
                                        <m:ctrlPr>
                                          <a:rPr lang="en-US" sz="2000" b="1" i="1">
                                            <a:latin typeface="Cambria Math" panose="02040503050406030204" pitchFamily="18" charset="0"/>
                                          </a:rPr>
                                        </m:ctrlPr>
                                      </m:sSubPr>
                                      <m:e>
                                        <m:r>
                                          <a:rPr lang="en-US" sz="2000" b="1" i="1">
                                            <a:latin typeface="Cambria Math"/>
                                          </a:rPr>
                                          <m:t>𝑻</m:t>
                                        </m:r>
                                      </m:e>
                                      <m:sub>
                                        <m:r>
                                          <a:rPr lang="en-US" sz="2000" b="1" i="1">
                                            <a:latin typeface="Cambria Math"/>
                                          </a:rPr>
                                          <m:t>𝟐</m:t>
                                        </m:r>
                                      </m:sub>
                                    </m:sSub>
                                  </m:den>
                                </m:f>
                              </m:oMath>
                            </m:oMathPara>
                          </a14:m>
                          <a:endParaRPr lang="fr-CA" sz="2000" b="1"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fr-CA" sz="2000" b="1" i="1" smtClean="0">
                                        <a:latin typeface="Cambria Math" panose="02040503050406030204" pitchFamily="18" charset="0"/>
                                        <a:ea typeface="Cambria Math" panose="02040503050406030204" pitchFamily="18" charset="0"/>
                                      </a:rPr>
                                    </m:ctrlPr>
                                  </m:fPr>
                                  <m:num>
                                    <m:sSub>
                                      <m:sSubPr>
                                        <m:ctrlPr>
                                          <a:rPr lang="fr-CA" sz="2000" b="1" i="1" smtClean="0">
                                            <a:latin typeface="Cambria Math" panose="02040503050406030204" pitchFamily="18" charset="0"/>
                                            <a:ea typeface="Cambria Math" panose="02040503050406030204" pitchFamily="18" charset="0"/>
                                          </a:rPr>
                                        </m:ctrlPr>
                                      </m:sSubPr>
                                      <m:e>
                                        <m:r>
                                          <a:rPr lang="fr-CA" sz="2000" b="1" i="1" smtClean="0">
                                            <a:latin typeface="Cambria Math" panose="02040503050406030204" pitchFamily="18" charset="0"/>
                                            <a:ea typeface="Cambria Math" panose="02040503050406030204" pitchFamily="18" charset="0"/>
                                          </a:rPr>
                                          <m:t>𝑽</m:t>
                                        </m:r>
                                      </m:e>
                                      <m:sub>
                                        <m:r>
                                          <a:rPr lang="fr-CA" sz="2000" b="1" i="1" smtClean="0">
                                            <a:latin typeface="Cambria Math" panose="02040503050406030204" pitchFamily="18" charset="0"/>
                                            <a:ea typeface="Cambria Math" panose="02040503050406030204" pitchFamily="18" charset="0"/>
                                          </a:rPr>
                                          <m:t>𝟏</m:t>
                                        </m:r>
                                      </m:sub>
                                    </m:sSub>
                                  </m:num>
                                  <m:den>
                                    <m:sSub>
                                      <m:sSubPr>
                                        <m:ctrlPr>
                                          <a:rPr lang="fr-CA" sz="2000" b="1" i="1" smtClean="0">
                                            <a:latin typeface="Cambria Math" panose="02040503050406030204" pitchFamily="18" charset="0"/>
                                            <a:ea typeface="Cambria Math" panose="02040503050406030204" pitchFamily="18" charset="0"/>
                                          </a:rPr>
                                        </m:ctrlPr>
                                      </m:sSubPr>
                                      <m:e>
                                        <m:r>
                                          <a:rPr lang="fr-CA" sz="2000" b="1" i="1" smtClean="0">
                                            <a:latin typeface="Cambria Math" panose="02040503050406030204" pitchFamily="18" charset="0"/>
                                            <a:ea typeface="Cambria Math" panose="02040503050406030204" pitchFamily="18" charset="0"/>
                                          </a:rPr>
                                          <m:t>𝒏</m:t>
                                        </m:r>
                                      </m:e>
                                      <m:sub>
                                        <m:r>
                                          <a:rPr lang="fr-CA" sz="2000" b="1" i="1" smtClean="0">
                                            <a:latin typeface="Cambria Math" panose="02040503050406030204" pitchFamily="18" charset="0"/>
                                            <a:ea typeface="Cambria Math" panose="02040503050406030204" pitchFamily="18" charset="0"/>
                                          </a:rPr>
                                          <m:t>𝟏</m:t>
                                        </m:r>
                                      </m:sub>
                                    </m:sSub>
                                  </m:den>
                                </m:f>
                                <m:r>
                                  <a:rPr lang="fr-CA" sz="2000" b="1" i="1" smtClean="0">
                                    <a:latin typeface="Cambria Math" panose="02040503050406030204" pitchFamily="18" charset="0"/>
                                    <a:ea typeface="Cambria Math" panose="02040503050406030204" pitchFamily="18" charset="0"/>
                                  </a:rPr>
                                  <m:t>=</m:t>
                                </m:r>
                                <m:f>
                                  <m:fPr>
                                    <m:ctrlPr>
                                      <a:rPr lang="fr-CA" sz="2000" b="1" i="1" smtClean="0">
                                        <a:latin typeface="Cambria Math" panose="02040503050406030204" pitchFamily="18" charset="0"/>
                                        <a:ea typeface="Cambria Math" panose="02040503050406030204" pitchFamily="18" charset="0"/>
                                      </a:rPr>
                                    </m:ctrlPr>
                                  </m:fPr>
                                  <m:num>
                                    <m:sSub>
                                      <m:sSubPr>
                                        <m:ctrlPr>
                                          <a:rPr lang="fr-CA" sz="2000" b="1" i="1" smtClean="0">
                                            <a:latin typeface="Cambria Math" panose="02040503050406030204" pitchFamily="18" charset="0"/>
                                            <a:ea typeface="Cambria Math" panose="02040503050406030204" pitchFamily="18" charset="0"/>
                                          </a:rPr>
                                        </m:ctrlPr>
                                      </m:sSubPr>
                                      <m:e>
                                        <m:r>
                                          <a:rPr lang="fr-CA" sz="2000" b="1" i="1" smtClean="0">
                                            <a:latin typeface="Cambria Math" panose="02040503050406030204" pitchFamily="18" charset="0"/>
                                            <a:ea typeface="Cambria Math" panose="02040503050406030204" pitchFamily="18" charset="0"/>
                                          </a:rPr>
                                          <m:t>𝑽</m:t>
                                        </m:r>
                                      </m:e>
                                      <m:sub>
                                        <m:r>
                                          <a:rPr lang="fr-CA" sz="2000" b="1" i="1" smtClean="0">
                                            <a:latin typeface="Cambria Math" panose="02040503050406030204" pitchFamily="18" charset="0"/>
                                            <a:ea typeface="Cambria Math" panose="02040503050406030204" pitchFamily="18" charset="0"/>
                                          </a:rPr>
                                          <m:t>𝟐</m:t>
                                        </m:r>
                                      </m:sub>
                                    </m:sSub>
                                  </m:num>
                                  <m:den>
                                    <m:sSub>
                                      <m:sSubPr>
                                        <m:ctrlPr>
                                          <a:rPr lang="fr-CA" sz="2000" b="1" i="1" smtClean="0">
                                            <a:latin typeface="Cambria Math" panose="02040503050406030204" pitchFamily="18" charset="0"/>
                                            <a:ea typeface="Cambria Math" panose="02040503050406030204" pitchFamily="18" charset="0"/>
                                          </a:rPr>
                                        </m:ctrlPr>
                                      </m:sSubPr>
                                      <m:e>
                                        <m:r>
                                          <a:rPr lang="fr-CA" sz="2000" b="1" i="1" smtClean="0">
                                            <a:latin typeface="Cambria Math" panose="02040503050406030204" pitchFamily="18" charset="0"/>
                                            <a:ea typeface="Cambria Math" panose="02040503050406030204" pitchFamily="18" charset="0"/>
                                          </a:rPr>
                                          <m:t>𝒏</m:t>
                                        </m:r>
                                      </m:e>
                                      <m:sub>
                                        <m:r>
                                          <a:rPr lang="fr-CA" sz="2000" b="1" i="1" smtClean="0">
                                            <a:latin typeface="Cambria Math" panose="02040503050406030204" pitchFamily="18" charset="0"/>
                                            <a:ea typeface="Cambria Math" panose="02040503050406030204" pitchFamily="18" charset="0"/>
                                          </a:rPr>
                                          <m:t>𝟐</m:t>
                                        </m:r>
                                      </m:sub>
                                    </m:sSub>
                                  </m:den>
                                </m:f>
                              </m:oMath>
                            </m:oMathPara>
                          </a14:m>
                          <a:endParaRPr lang="fr-CA" sz="2000" b="1"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2000" b="1" i="1" smtClean="0">
                                        <a:latin typeface="Cambria Math" panose="02040503050406030204" pitchFamily="18" charset="0"/>
                                      </a:rPr>
                                    </m:ctrlPr>
                                  </m:fPr>
                                  <m:num>
                                    <m:sSub>
                                      <m:sSubPr>
                                        <m:ctrlPr>
                                          <a:rPr lang="en-US" sz="2000" b="1" i="1">
                                            <a:latin typeface="Cambria Math" panose="02040503050406030204" pitchFamily="18" charset="0"/>
                                          </a:rPr>
                                        </m:ctrlPr>
                                      </m:sSubPr>
                                      <m:e>
                                        <m:r>
                                          <a:rPr lang="fr-CA" sz="2000" b="1" i="1">
                                            <a:latin typeface="Cambria Math"/>
                                          </a:rPr>
                                          <m:t>𝑷</m:t>
                                        </m:r>
                                      </m:e>
                                      <m:sub>
                                        <m:r>
                                          <a:rPr lang="en-US" sz="2000" b="1" i="1">
                                            <a:latin typeface="Cambria Math"/>
                                          </a:rPr>
                                          <m:t>𝟏</m:t>
                                        </m:r>
                                      </m:sub>
                                    </m:sSub>
                                  </m:num>
                                  <m:den>
                                    <m:sSub>
                                      <m:sSubPr>
                                        <m:ctrlPr>
                                          <a:rPr lang="en-US" sz="2000" b="1" i="1">
                                            <a:latin typeface="Cambria Math" panose="02040503050406030204" pitchFamily="18" charset="0"/>
                                          </a:rPr>
                                        </m:ctrlPr>
                                      </m:sSubPr>
                                      <m:e>
                                        <m:r>
                                          <a:rPr lang="fr-CA" sz="2000" b="1" i="1">
                                            <a:latin typeface="Cambria Math"/>
                                          </a:rPr>
                                          <m:t>𝒏</m:t>
                                        </m:r>
                                      </m:e>
                                      <m:sub>
                                        <m:r>
                                          <a:rPr lang="en-US" sz="2000" b="1" i="1">
                                            <a:latin typeface="Cambria Math"/>
                                          </a:rPr>
                                          <m:t>𝟏</m:t>
                                        </m:r>
                                      </m:sub>
                                    </m:sSub>
                                  </m:den>
                                </m:f>
                                <m:r>
                                  <a:rPr lang="en-US" sz="2000" b="1" i="1">
                                    <a:latin typeface="Cambria Math"/>
                                    <a:ea typeface="Cambria Math"/>
                                  </a:rPr>
                                  <m:t>=</m:t>
                                </m:r>
                                <m:f>
                                  <m:fPr>
                                    <m:ctrlPr>
                                      <a:rPr lang="en-US" sz="2000" b="1" i="1">
                                        <a:latin typeface="Cambria Math" panose="02040503050406030204" pitchFamily="18" charset="0"/>
                                      </a:rPr>
                                    </m:ctrlPr>
                                  </m:fPr>
                                  <m:num>
                                    <m:sSub>
                                      <m:sSubPr>
                                        <m:ctrlPr>
                                          <a:rPr lang="en-US" sz="2000" b="1" i="1">
                                            <a:latin typeface="Cambria Math" panose="02040503050406030204" pitchFamily="18" charset="0"/>
                                          </a:rPr>
                                        </m:ctrlPr>
                                      </m:sSubPr>
                                      <m:e>
                                        <m:r>
                                          <a:rPr lang="fr-CA" sz="2000" b="1" i="1">
                                            <a:latin typeface="Cambria Math"/>
                                          </a:rPr>
                                          <m:t>𝑷</m:t>
                                        </m:r>
                                      </m:e>
                                      <m:sub>
                                        <m:r>
                                          <a:rPr lang="en-US" sz="2000" b="1" i="1">
                                            <a:latin typeface="Cambria Math"/>
                                          </a:rPr>
                                          <m:t>𝟐</m:t>
                                        </m:r>
                                      </m:sub>
                                    </m:sSub>
                                  </m:num>
                                  <m:den>
                                    <m:sSub>
                                      <m:sSubPr>
                                        <m:ctrlPr>
                                          <a:rPr lang="en-US" sz="2000" b="1" i="1">
                                            <a:latin typeface="Cambria Math" panose="02040503050406030204" pitchFamily="18" charset="0"/>
                                          </a:rPr>
                                        </m:ctrlPr>
                                      </m:sSubPr>
                                      <m:e>
                                        <m:r>
                                          <a:rPr lang="fr-CA" sz="2000" b="1" i="1">
                                            <a:latin typeface="Cambria Math"/>
                                          </a:rPr>
                                          <m:t>𝒏</m:t>
                                        </m:r>
                                      </m:e>
                                      <m:sub>
                                        <m:r>
                                          <a:rPr lang="en-US" sz="2000" b="1" i="1">
                                            <a:latin typeface="Cambria Math"/>
                                          </a:rPr>
                                          <m:t>𝟐</m:t>
                                        </m:r>
                                      </m:sub>
                                    </m:sSub>
                                  </m:den>
                                </m:f>
                              </m:oMath>
                            </m:oMathPara>
                          </a14:m>
                          <a:endParaRPr lang="fr-CA" sz="2000" b="1" dirty="0"/>
                        </a:p>
                      </a:txBody>
                      <a:tcPr anchor="ctr"/>
                    </a:tc>
                    <a:extLst>
                      <a:ext uri="{0D108BD9-81ED-4DB2-BD59-A6C34878D82A}">
                        <a16:rowId xmlns:a16="http://schemas.microsoft.com/office/drawing/2014/main" val="1284178366"/>
                      </a:ext>
                    </a:extLst>
                  </a:tr>
                  <a:tr h="370840">
                    <a:tc>
                      <a:txBody>
                        <a:bodyPr/>
                        <a:lstStyle/>
                        <a:p>
                          <a:pPr algn="ctr"/>
                          <a:r>
                            <a:rPr lang="fr-CA" b="1" dirty="0"/>
                            <a:t>Variables constantes</a:t>
                          </a:r>
                        </a:p>
                      </a:txBody>
                      <a:tcPr/>
                    </a:tc>
                    <a:tc>
                      <a:txBody>
                        <a:bodyPr/>
                        <a:lstStyle/>
                        <a:p>
                          <a:pPr marL="285750" indent="-285750">
                            <a:buFont typeface="Arial" panose="020B0604020202020204" pitchFamily="34" charset="0"/>
                            <a:buChar char="•"/>
                          </a:pPr>
                          <a:r>
                            <a:rPr lang="fr-CA" dirty="0"/>
                            <a:t>n</a:t>
                          </a:r>
                        </a:p>
                        <a:p>
                          <a:pPr marL="285750" indent="-285750">
                            <a:buFont typeface="Arial" panose="020B0604020202020204" pitchFamily="34" charset="0"/>
                            <a:buChar char="•"/>
                          </a:pPr>
                          <a:r>
                            <a:rPr lang="fr-CA" dirty="0"/>
                            <a:t>T</a:t>
                          </a:r>
                        </a:p>
                      </a:txBody>
                      <a:tcPr/>
                    </a:tc>
                    <a:tc>
                      <a:txBody>
                        <a:bodyPr/>
                        <a:lstStyle/>
                        <a:p>
                          <a:pPr marL="285750" indent="-285750">
                            <a:buFont typeface="Arial" panose="020B0604020202020204" pitchFamily="34" charset="0"/>
                            <a:buChar char="•"/>
                          </a:pPr>
                          <a:r>
                            <a:rPr lang="fr-CA" dirty="0"/>
                            <a:t>n</a:t>
                          </a:r>
                        </a:p>
                        <a:p>
                          <a:pPr marL="285750" indent="-285750">
                            <a:buFont typeface="Arial" panose="020B0604020202020204" pitchFamily="34" charset="0"/>
                            <a:buChar char="•"/>
                          </a:pPr>
                          <a:r>
                            <a:rPr lang="fr-CA" dirty="0"/>
                            <a:t>P</a:t>
                          </a:r>
                        </a:p>
                      </a:txBody>
                      <a:tcPr/>
                    </a:tc>
                    <a:tc>
                      <a:txBody>
                        <a:bodyPr/>
                        <a:lstStyle/>
                        <a:p>
                          <a:pPr marL="285750" indent="-285750">
                            <a:buFont typeface="Arial" panose="020B0604020202020204" pitchFamily="34" charset="0"/>
                            <a:buChar char="•"/>
                          </a:pPr>
                          <a:r>
                            <a:rPr lang="fr-CA" dirty="0"/>
                            <a:t>n</a:t>
                          </a:r>
                        </a:p>
                        <a:p>
                          <a:pPr marL="285750" indent="-285750">
                            <a:buFont typeface="Arial" panose="020B0604020202020204" pitchFamily="34" charset="0"/>
                            <a:buChar char="•"/>
                          </a:pPr>
                          <a:r>
                            <a:rPr lang="fr-CA" dirty="0"/>
                            <a:t>V</a:t>
                          </a:r>
                        </a:p>
                      </a:txBody>
                      <a:tcPr/>
                    </a:tc>
                    <a:tc>
                      <a:txBody>
                        <a:bodyPr/>
                        <a:lstStyle/>
                        <a:p>
                          <a:pPr marL="285750" indent="-285750">
                            <a:buFont typeface="Arial" panose="020B0604020202020204" pitchFamily="34" charset="0"/>
                            <a:buChar char="•"/>
                          </a:pPr>
                          <a:r>
                            <a:rPr lang="fr-CA" dirty="0"/>
                            <a:t>T</a:t>
                          </a:r>
                        </a:p>
                        <a:p>
                          <a:pPr marL="285750" indent="-285750">
                            <a:buFont typeface="Arial" panose="020B0604020202020204" pitchFamily="34" charset="0"/>
                            <a:buChar char="•"/>
                          </a:pPr>
                          <a:r>
                            <a:rPr lang="fr-CA" dirty="0"/>
                            <a:t>P</a:t>
                          </a:r>
                        </a:p>
                      </a:txBody>
                      <a:tcPr/>
                    </a:tc>
                    <a:tc>
                      <a:txBody>
                        <a:bodyPr/>
                        <a:lstStyle/>
                        <a:p>
                          <a:pPr marL="285750" indent="-285750">
                            <a:buFont typeface="Arial" panose="020B0604020202020204" pitchFamily="34" charset="0"/>
                            <a:buChar char="•"/>
                          </a:pPr>
                          <a:r>
                            <a:rPr lang="fr-CA" dirty="0"/>
                            <a:t>V</a:t>
                          </a:r>
                        </a:p>
                        <a:p>
                          <a:pPr marL="285750" indent="-285750">
                            <a:buFont typeface="Arial" panose="020B0604020202020204" pitchFamily="34" charset="0"/>
                            <a:buChar char="•"/>
                          </a:pPr>
                          <a:r>
                            <a:rPr lang="fr-CA" dirty="0"/>
                            <a:t>T</a:t>
                          </a:r>
                        </a:p>
                      </a:txBody>
                      <a:tcPr/>
                    </a:tc>
                    <a:extLst>
                      <a:ext uri="{0D108BD9-81ED-4DB2-BD59-A6C34878D82A}">
                        <a16:rowId xmlns:a16="http://schemas.microsoft.com/office/drawing/2014/main" val="226708497"/>
                      </a:ext>
                    </a:extLst>
                  </a:tr>
                </a:tbl>
              </a:graphicData>
            </a:graphic>
          </p:graphicFrame>
        </mc:Choice>
        <mc:Fallback xmlns="">
          <p:graphicFrame>
            <p:nvGraphicFramePr>
              <p:cNvPr id="7" name="Tableau 8">
                <a:extLst>
                  <a:ext uri="{FF2B5EF4-FFF2-40B4-BE49-F238E27FC236}">
                    <a16:creationId xmlns:a16="http://schemas.microsoft.com/office/drawing/2014/main" id="{F6114974-C993-45BF-990F-2860144B0FF7}"/>
                  </a:ext>
                </a:extLst>
              </p:cNvPr>
              <p:cNvGraphicFramePr>
                <a:graphicFrameLocks noGrp="1"/>
              </p:cNvGraphicFramePr>
              <p:nvPr>
                <p:ph idx="1"/>
                <p:extLst>
                  <p:ext uri="{D42A27DB-BD31-4B8C-83A1-F6EECF244321}">
                    <p14:modId xmlns:p14="http://schemas.microsoft.com/office/powerpoint/2010/main" val="2210168062"/>
                  </p:ext>
                </p:extLst>
              </p:nvPr>
            </p:nvGraphicFramePr>
            <p:xfrm>
              <a:off x="201014" y="2341530"/>
              <a:ext cx="11789971" cy="2174939"/>
            </p:xfrm>
            <a:graphic>
              <a:graphicData uri="http://schemas.openxmlformats.org/drawingml/2006/table">
                <a:tbl>
                  <a:tblPr firstRow="1" bandRow="1">
                    <a:tableStyleId>{5C22544A-7EE6-4342-B048-85BDC9FD1C3A}</a:tableStyleId>
                  </a:tblPr>
                  <a:tblGrid>
                    <a:gridCol w="1399632">
                      <a:extLst>
                        <a:ext uri="{9D8B030D-6E8A-4147-A177-3AD203B41FA5}">
                          <a16:colId xmlns:a16="http://schemas.microsoft.com/office/drawing/2014/main" val="2337660501"/>
                        </a:ext>
                      </a:extLst>
                    </a:gridCol>
                    <a:gridCol w="2566699">
                      <a:extLst>
                        <a:ext uri="{9D8B030D-6E8A-4147-A177-3AD203B41FA5}">
                          <a16:colId xmlns:a16="http://schemas.microsoft.com/office/drawing/2014/main" val="2444956230"/>
                        </a:ext>
                      </a:extLst>
                    </a:gridCol>
                    <a:gridCol w="1683569">
                      <a:extLst>
                        <a:ext uri="{9D8B030D-6E8A-4147-A177-3AD203B41FA5}">
                          <a16:colId xmlns:a16="http://schemas.microsoft.com/office/drawing/2014/main" val="3285596540"/>
                        </a:ext>
                      </a:extLst>
                    </a:gridCol>
                    <a:gridCol w="1939544">
                      <a:extLst>
                        <a:ext uri="{9D8B030D-6E8A-4147-A177-3AD203B41FA5}">
                          <a16:colId xmlns:a16="http://schemas.microsoft.com/office/drawing/2014/main" val="3046241430"/>
                        </a:ext>
                      </a:extLst>
                    </a:gridCol>
                    <a:gridCol w="1872434">
                      <a:extLst>
                        <a:ext uri="{9D8B030D-6E8A-4147-A177-3AD203B41FA5}">
                          <a16:colId xmlns:a16="http://schemas.microsoft.com/office/drawing/2014/main" val="3010678014"/>
                        </a:ext>
                      </a:extLst>
                    </a:gridCol>
                    <a:gridCol w="2328093">
                      <a:extLst>
                        <a:ext uri="{9D8B030D-6E8A-4147-A177-3AD203B41FA5}">
                          <a16:colId xmlns:a16="http://schemas.microsoft.com/office/drawing/2014/main" val="1256109428"/>
                        </a:ext>
                      </a:extLst>
                    </a:gridCol>
                  </a:tblGrid>
                  <a:tr h="822960">
                    <a:tc>
                      <a:txBody>
                        <a:bodyPr/>
                        <a:lstStyle/>
                        <a:p>
                          <a:pPr algn="ctr"/>
                          <a:endParaRPr lang="fr-CA" sz="2400" dirty="0"/>
                        </a:p>
                      </a:txBody>
                      <a:tcPr/>
                    </a:tc>
                    <a:tc>
                      <a:txBody>
                        <a:bodyPr/>
                        <a:lstStyle/>
                        <a:p>
                          <a:pPr algn="ctr"/>
                          <a:r>
                            <a:rPr lang="fr-CA" sz="2400" dirty="0">
                              <a:solidFill>
                                <a:schemeClr val="bg1"/>
                              </a:solidFill>
                            </a:rPr>
                            <a:t>Loi Boyle-Mariotte</a:t>
                          </a:r>
                        </a:p>
                      </a:txBody>
                      <a:tcPr/>
                    </a:tc>
                    <a:tc>
                      <a:txBody>
                        <a:bodyPr/>
                        <a:lstStyle/>
                        <a:p>
                          <a:pPr algn="ctr"/>
                          <a:r>
                            <a:rPr lang="fr-CA" sz="2400" dirty="0">
                              <a:solidFill>
                                <a:schemeClr val="bg1"/>
                              </a:solidFill>
                            </a:rPr>
                            <a:t>Loi de Charles</a:t>
                          </a:r>
                        </a:p>
                      </a:txBody>
                      <a:tcPr/>
                    </a:tc>
                    <a:tc>
                      <a:txBody>
                        <a:bodyPr/>
                        <a:lstStyle/>
                        <a:p>
                          <a:pPr algn="ctr"/>
                          <a:r>
                            <a:rPr lang="fr-CA" sz="2400" dirty="0">
                              <a:solidFill>
                                <a:schemeClr val="bg1"/>
                              </a:solidFill>
                            </a:rPr>
                            <a:t>Loi de Gay-Lussac</a:t>
                          </a:r>
                        </a:p>
                      </a:txBody>
                      <a:tcPr/>
                    </a:tc>
                    <a:tc>
                      <a:txBody>
                        <a:bodyPr/>
                        <a:lstStyle/>
                        <a:p>
                          <a:pPr algn="ctr"/>
                          <a:r>
                            <a:rPr lang="fr-CA" sz="2400" dirty="0">
                              <a:solidFill>
                                <a:schemeClr val="bg1"/>
                              </a:solidFill>
                            </a:rPr>
                            <a:t>Loi d’Avogadro</a:t>
                          </a:r>
                        </a:p>
                      </a:txBody>
                      <a:tcPr/>
                    </a:tc>
                    <a:tc>
                      <a:txBody>
                        <a:bodyPr/>
                        <a:lstStyle/>
                        <a:p>
                          <a:pPr algn="ctr"/>
                          <a:r>
                            <a:rPr lang="fr-CA" sz="2400" dirty="0">
                              <a:solidFill>
                                <a:schemeClr val="bg1"/>
                              </a:solidFill>
                            </a:rPr>
                            <a:t>Loi pression et quantité</a:t>
                          </a:r>
                        </a:p>
                      </a:txBody>
                      <a:tcPr/>
                    </a:tc>
                    <a:extLst>
                      <a:ext uri="{0D108BD9-81ED-4DB2-BD59-A6C34878D82A}">
                        <a16:rowId xmlns:a16="http://schemas.microsoft.com/office/drawing/2014/main" val="2625561942"/>
                      </a:ext>
                    </a:extLst>
                  </a:tr>
                  <a:tr h="711899">
                    <a:tc>
                      <a:txBody>
                        <a:bodyPr/>
                        <a:lstStyle/>
                        <a:p>
                          <a:pPr algn="ctr"/>
                          <a:r>
                            <a:rPr lang="fr-CA" b="1" dirty="0"/>
                            <a:t>Équation</a:t>
                          </a:r>
                        </a:p>
                      </a:txBody>
                      <a:tcPr anchor="ctr"/>
                    </a:tc>
                    <a:tc>
                      <a:txBody>
                        <a:bodyPr/>
                        <a:lstStyle/>
                        <a:p>
                          <a:endParaRPr lang="fr-FR"/>
                        </a:p>
                      </a:txBody>
                      <a:tcPr anchor="ctr">
                        <a:blipFill>
                          <a:blip r:embed="rId6"/>
                          <a:stretch>
                            <a:fillRect l="-54869" t="-122222" r="-306176" b="-102564"/>
                          </a:stretch>
                        </a:blipFill>
                      </a:tcPr>
                    </a:tc>
                    <a:tc>
                      <a:txBody>
                        <a:bodyPr/>
                        <a:lstStyle/>
                        <a:p>
                          <a:endParaRPr lang="fr-FR"/>
                        </a:p>
                      </a:txBody>
                      <a:tcPr anchor="ctr">
                        <a:blipFill>
                          <a:blip r:embed="rId6"/>
                          <a:stretch>
                            <a:fillRect l="-235379" t="-122222" r="-365343" b="-102564"/>
                          </a:stretch>
                        </a:blipFill>
                      </a:tcPr>
                    </a:tc>
                    <a:tc>
                      <a:txBody>
                        <a:bodyPr/>
                        <a:lstStyle/>
                        <a:p>
                          <a:endParaRPr lang="fr-FR"/>
                        </a:p>
                      </a:txBody>
                      <a:tcPr anchor="ctr">
                        <a:blipFill>
                          <a:blip r:embed="rId6"/>
                          <a:stretch>
                            <a:fillRect l="-292138" t="-122222" r="-218239" b="-102564"/>
                          </a:stretch>
                        </a:blipFill>
                      </a:tcPr>
                    </a:tc>
                    <a:tc>
                      <a:txBody>
                        <a:bodyPr/>
                        <a:lstStyle/>
                        <a:p>
                          <a:endParaRPr lang="fr-FR"/>
                        </a:p>
                      </a:txBody>
                      <a:tcPr anchor="ctr">
                        <a:blipFill>
                          <a:blip r:embed="rId6"/>
                          <a:stretch>
                            <a:fillRect l="-404870" t="-122222" r="-125325" b="-102564"/>
                          </a:stretch>
                        </a:blipFill>
                      </a:tcPr>
                    </a:tc>
                    <a:tc>
                      <a:txBody>
                        <a:bodyPr/>
                        <a:lstStyle/>
                        <a:p>
                          <a:endParaRPr lang="fr-FR"/>
                        </a:p>
                      </a:txBody>
                      <a:tcPr anchor="ctr">
                        <a:blipFill>
                          <a:blip r:embed="rId6"/>
                          <a:stretch>
                            <a:fillRect l="-407068" t="-122222" r="-1047" b="-102564"/>
                          </a:stretch>
                        </a:blipFill>
                      </a:tcPr>
                    </a:tc>
                    <a:extLst>
                      <a:ext uri="{0D108BD9-81ED-4DB2-BD59-A6C34878D82A}">
                        <a16:rowId xmlns:a16="http://schemas.microsoft.com/office/drawing/2014/main" val="1284178366"/>
                      </a:ext>
                    </a:extLst>
                  </a:tr>
                  <a:tr h="640080">
                    <a:tc>
                      <a:txBody>
                        <a:bodyPr/>
                        <a:lstStyle/>
                        <a:p>
                          <a:pPr algn="ctr"/>
                          <a:r>
                            <a:rPr lang="fr-CA" b="1" dirty="0"/>
                            <a:t>Variables constantes</a:t>
                          </a:r>
                        </a:p>
                      </a:txBody>
                      <a:tcPr/>
                    </a:tc>
                    <a:tc>
                      <a:txBody>
                        <a:bodyPr/>
                        <a:lstStyle/>
                        <a:p>
                          <a:pPr marL="285750" indent="-285750">
                            <a:buFont typeface="Arial" panose="020B0604020202020204" pitchFamily="34" charset="0"/>
                            <a:buChar char="•"/>
                          </a:pPr>
                          <a:r>
                            <a:rPr lang="fr-CA" dirty="0"/>
                            <a:t>n</a:t>
                          </a:r>
                        </a:p>
                        <a:p>
                          <a:pPr marL="285750" indent="-285750">
                            <a:buFont typeface="Arial" panose="020B0604020202020204" pitchFamily="34" charset="0"/>
                            <a:buChar char="•"/>
                          </a:pPr>
                          <a:r>
                            <a:rPr lang="fr-CA" dirty="0"/>
                            <a:t>T</a:t>
                          </a:r>
                        </a:p>
                      </a:txBody>
                      <a:tcPr/>
                    </a:tc>
                    <a:tc>
                      <a:txBody>
                        <a:bodyPr/>
                        <a:lstStyle/>
                        <a:p>
                          <a:pPr marL="285750" indent="-285750">
                            <a:buFont typeface="Arial" panose="020B0604020202020204" pitchFamily="34" charset="0"/>
                            <a:buChar char="•"/>
                          </a:pPr>
                          <a:r>
                            <a:rPr lang="fr-CA" dirty="0"/>
                            <a:t>n</a:t>
                          </a:r>
                        </a:p>
                        <a:p>
                          <a:pPr marL="285750" indent="-285750">
                            <a:buFont typeface="Arial" panose="020B0604020202020204" pitchFamily="34" charset="0"/>
                            <a:buChar char="•"/>
                          </a:pPr>
                          <a:r>
                            <a:rPr lang="fr-CA" dirty="0"/>
                            <a:t>P</a:t>
                          </a:r>
                        </a:p>
                      </a:txBody>
                      <a:tcPr/>
                    </a:tc>
                    <a:tc>
                      <a:txBody>
                        <a:bodyPr/>
                        <a:lstStyle/>
                        <a:p>
                          <a:pPr marL="285750" indent="-285750">
                            <a:buFont typeface="Arial" panose="020B0604020202020204" pitchFamily="34" charset="0"/>
                            <a:buChar char="•"/>
                          </a:pPr>
                          <a:r>
                            <a:rPr lang="fr-CA" dirty="0"/>
                            <a:t>n</a:t>
                          </a:r>
                        </a:p>
                        <a:p>
                          <a:pPr marL="285750" indent="-285750">
                            <a:buFont typeface="Arial" panose="020B0604020202020204" pitchFamily="34" charset="0"/>
                            <a:buChar char="•"/>
                          </a:pPr>
                          <a:r>
                            <a:rPr lang="fr-CA" dirty="0"/>
                            <a:t>V</a:t>
                          </a:r>
                        </a:p>
                      </a:txBody>
                      <a:tcPr/>
                    </a:tc>
                    <a:tc>
                      <a:txBody>
                        <a:bodyPr/>
                        <a:lstStyle/>
                        <a:p>
                          <a:pPr marL="285750" indent="-285750">
                            <a:buFont typeface="Arial" panose="020B0604020202020204" pitchFamily="34" charset="0"/>
                            <a:buChar char="•"/>
                          </a:pPr>
                          <a:r>
                            <a:rPr lang="fr-CA" dirty="0"/>
                            <a:t>T</a:t>
                          </a:r>
                        </a:p>
                        <a:p>
                          <a:pPr marL="285750" indent="-285750">
                            <a:buFont typeface="Arial" panose="020B0604020202020204" pitchFamily="34" charset="0"/>
                            <a:buChar char="•"/>
                          </a:pPr>
                          <a:r>
                            <a:rPr lang="fr-CA" dirty="0"/>
                            <a:t>P</a:t>
                          </a:r>
                        </a:p>
                      </a:txBody>
                      <a:tcPr/>
                    </a:tc>
                    <a:tc>
                      <a:txBody>
                        <a:bodyPr/>
                        <a:lstStyle/>
                        <a:p>
                          <a:pPr marL="285750" indent="-285750">
                            <a:buFont typeface="Arial" panose="020B0604020202020204" pitchFamily="34" charset="0"/>
                            <a:buChar char="•"/>
                          </a:pPr>
                          <a:r>
                            <a:rPr lang="fr-CA" dirty="0"/>
                            <a:t>V</a:t>
                          </a:r>
                        </a:p>
                        <a:p>
                          <a:pPr marL="285750" indent="-285750">
                            <a:buFont typeface="Arial" panose="020B0604020202020204" pitchFamily="34" charset="0"/>
                            <a:buChar char="•"/>
                          </a:pPr>
                          <a:r>
                            <a:rPr lang="fr-CA" dirty="0"/>
                            <a:t>T</a:t>
                          </a:r>
                        </a:p>
                      </a:txBody>
                      <a:tcPr/>
                    </a:tc>
                    <a:extLst>
                      <a:ext uri="{0D108BD9-81ED-4DB2-BD59-A6C34878D82A}">
                        <a16:rowId xmlns:a16="http://schemas.microsoft.com/office/drawing/2014/main" val="226708497"/>
                      </a:ext>
                    </a:extLst>
                  </a:tr>
                </a:tbl>
              </a:graphicData>
            </a:graphic>
          </p:graphicFrame>
        </mc:Fallback>
      </mc:AlternateContent>
      <p:sp>
        <p:nvSpPr>
          <p:cNvPr id="10" name="ZoneTexte 9">
            <a:extLst>
              <a:ext uri="{FF2B5EF4-FFF2-40B4-BE49-F238E27FC236}">
                <a16:creationId xmlns:a16="http://schemas.microsoft.com/office/drawing/2014/main" id="{68ABF9E1-E8AA-470C-82A6-AC328DA4DFBC}"/>
              </a:ext>
            </a:extLst>
          </p:cNvPr>
          <p:cNvSpPr txBox="1"/>
          <p:nvPr>
            <p:custDataLst>
              <p:tags r:id="rId3"/>
            </p:custDataLst>
          </p:nvPr>
        </p:nvSpPr>
        <p:spPr>
          <a:xfrm>
            <a:off x="201014" y="4686300"/>
            <a:ext cx="11789971" cy="1938992"/>
          </a:xfrm>
          <a:prstGeom prst="rect">
            <a:avLst/>
          </a:prstGeom>
          <a:noFill/>
        </p:spPr>
        <p:txBody>
          <a:bodyPr wrap="square" rtlCol="0">
            <a:spAutoFit/>
          </a:bodyPr>
          <a:lstStyle/>
          <a:p>
            <a:r>
              <a:rPr lang="fr-CA" sz="2400" dirty="0"/>
              <a:t>Variables:</a:t>
            </a:r>
          </a:p>
          <a:p>
            <a:pPr marL="285750" indent="-285750">
              <a:buFont typeface="Arial" panose="020B0604020202020204" pitchFamily="34" charset="0"/>
              <a:buChar char="•"/>
            </a:pPr>
            <a:r>
              <a:rPr lang="fr-CA" sz="2400" dirty="0"/>
              <a:t>n = quantité de moles</a:t>
            </a:r>
          </a:p>
          <a:p>
            <a:pPr marL="285750" indent="-285750">
              <a:buFont typeface="Arial" panose="020B0604020202020204" pitchFamily="34" charset="0"/>
              <a:buChar char="•"/>
            </a:pPr>
            <a:r>
              <a:rPr lang="fr-CA" sz="2400" dirty="0"/>
              <a:t>T = température en </a:t>
            </a:r>
            <a:r>
              <a:rPr lang="fr-CA" sz="2400" b="1" u="sng" dirty="0"/>
              <a:t>Kelvin</a:t>
            </a:r>
          </a:p>
          <a:p>
            <a:pPr marL="285750" indent="-285750">
              <a:buFont typeface="Arial" panose="020B0604020202020204" pitchFamily="34" charset="0"/>
              <a:buChar char="•"/>
            </a:pPr>
            <a:r>
              <a:rPr lang="fr-CA" sz="2400" dirty="0"/>
              <a:t>P = pression</a:t>
            </a:r>
          </a:p>
          <a:p>
            <a:pPr marL="285750" indent="-285750">
              <a:buFont typeface="Arial" panose="020B0604020202020204" pitchFamily="34" charset="0"/>
              <a:buChar char="•"/>
            </a:pPr>
            <a:r>
              <a:rPr lang="fr-CA" sz="2400" dirty="0"/>
              <a:t>V = volume</a:t>
            </a:r>
          </a:p>
        </p:txBody>
      </p:sp>
      <p:sp>
        <p:nvSpPr>
          <p:cNvPr id="8" name="Titre 1">
            <a:extLst>
              <a:ext uri="{FF2B5EF4-FFF2-40B4-BE49-F238E27FC236}">
                <a16:creationId xmlns:a16="http://schemas.microsoft.com/office/drawing/2014/main" id="{8427F2FB-357F-4562-84A1-133917DC0488}"/>
              </a:ext>
            </a:extLst>
          </p:cNvPr>
          <p:cNvSpPr txBox="1">
            <a:spLocks/>
          </p:cNvSpPr>
          <p:nvPr>
            <p:custDataLst>
              <p:tags r:id="rId4"/>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109</a:t>
            </a:r>
          </a:p>
        </p:txBody>
      </p:sp>
    </p:spTree>
    <p:extLst>
      <p:ext uri="{BB962C8B-B14F-4D97-AF65-F5344CB8AC3E}">
        <p14:creationId xmlns:p14="http://schemas.microsoft.com/office/powerpoint/2010/main" val="3589782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a:ln>
            <a:noFill/>
          </a:ln>
          <a:effectLst/>
        </p:spPr>
        <p:txBody>
          <a:bodyPr/>
          <a:lstStyle/>
          <a:p>
            <a:r>
              <a:rPr lang="fr-CA" b="1" dirty="0"/>
              <a:t>Conventions pour les exercices</a:t>
            </a:r>
            <a:endParaRPr lang="fr-CA" dirty="0"/>
          </a:p>
        </p:txBody>
      </p:sp>
      <p:sp>
        <p:nvSpPr>
          <p:cNvPr id="7" name="Espace réservé du texte 6">
            <a:extLst>
              <a:ext uri="{FF2B5EF4-FFF2-40B4-BE49-F238E27FC236}">
                <a16:creationId xmlns:a16="http://schemas.microsoft.com/office/drawing/2014/main" id="{ED16D9DD-1B43-422D-9ACD-C110F7690CDD}"/>
              </a:ext>
            </a:extLst>
          </p:cNvPr>
          <p:cNvSpPr>
            <a:spLocks noGrp="1"/>
          </p:cNvSpPr>
          <p:nvPr>
            <p:ph type="body" idx="1"/>
          </p:nvPr>
        </p:nvSpPr>
        <p:spPr>
          <a:xfrm>
            <a:off x="611927" y="3597312"/>
            <a:ext cx="4700058" cy="693135"/>
          </a:xfrm>
        </p:spPr>
        <p:txBody>
          <a:bodyPr>
            <a:normAutofit/>
          </a:bodyPr>
          <a:lstStyle/>
          <a:p>
            <a:pPr algn="ctr"/>
            <a:r>
              <a:rPr lang="fr-CA" sz="2800" u="sng" dirty="0"/>
              <a:t>Conditions à TPN</a:t>
            </a:r>
          </a:p>
        </p:txBody>
      </p:sp>
      <p:graphicFrame>
        <p:nvGraphicFramePr>
          <p:cNvPr id="14" name="Tableau 14">
            <a:extLst>
              <a:ext uri="{FF2B5EF4-FFF2-40B4-BE49-F238E27FC236}">
                <a16:creationId xmlns:a16="http://schemas.microsoft.com/office/drawing/2014/main" id="{5567CDD7-8322-4707-838A-17CEEBD540AB}"/>
              </a:ext>
            </a:extLst>
          </p:cNvPr>
          <p:cNvGraphicFramePr>
            <a:graphicFrameLocks noGrp="1"/>
          </p:cNvGraphicFramePr>
          <p:nvPr>
            <p:ph sz="half" idx="2"/>
            <p:extLst>
              <p:ext uri="{D42A27DB-BD31-4B8C-83A1-F6EECF244321}">
                <p14:modId xmlns:p14="http://schemas.microsoft.com/office/powerpoint/2010/main" val="260044183"/>
              </p:ext>
            </p:extLst>
          </p:nvPr>
        </p:nvGraphicFramePr>
        <p:xfrm>
          <a:off x="614573" y="4468633"/>
          <a:ext cx="4697412" cy="1925320"/>
        </p:xfrm>
        <a:graphic>
          <a:graphicData uri="http://schemas.openxmlformats.org/drawingml/2006/table">
            <a:tbl>
              <a:tblPr firstRow="1" bandRow="1">
                <a:tableStyleId>{93296810-A885-4BE3-A3E7-6D5BEEA58F35}</a:tableStyleId>
              </a:tblPr>
              <a:tblGrid>
                <a:gridCol w="2348706">
                  <a:extLst>
                    <a:ext uri="{9D8B030D-6E8A-4147-A177-3AD203B41FA5}">
                      <a16:colId xmlns:a16="http://schemas.microsoft.com/office/drawing/2014/main" val="4285335541"/>
                    </a:ext>
                  </a:extLst>
                </a:gridCol>
                <a:gridCol w="2348706">
                  <a:extLst>
                    <a:ext uri="{9D8B030D-6E8A-4147-A177-3AD203B41FA5}">
                      <a16:colId xmlns:a16="http://schemas.microsoft.com/office/drawing/2014/main" val="3757593691"/>
                    </a:ext>
                  </a:extLst>
                </a:gridCol>
              </a:tblGrid>
              <a:tr h="370840">
                <a:tc>
                  <a:txBody>
                    <a:bodyPr/>
                    <a:lstStyle/>
                    <a:p>
                      <a:pPr algn="ctr"/>
                      <a:r>
                        <a:rPr lang="fr-CA" dirty="0"/>
                        <a:t>Variables</a:t>
                      </a:r>
                    </a:p>
                  </a:txBody>
                  <a:tcPr/>
                </a:tc>
                <a:tc>
                  <a:txBody>
                    <a:bodyPr/>
                    <a:lstStyle/>
                    <a:p>
                      <a:pPr algn="ctr"/>
                      <a:r>
                        <a:rPr lang="fr-CA" dirty="0"/>
                        <a:t>Valeurs</a:t>
                      </a:r>
                    </a:p>
                  </a:txBody>
                  <a:tcPr/>
                </a:tc>
                <a:extLst>
                  <a:ext uri="{0D108BD9-81ED-4DB2-BD59-A6C34878D82A}">
                    <a16:rowId xmlns:a16="http://schemas.microsoft.com/office/drawing/2014/main" val="2858571054"/>
                  </a:ext>
                </a:extLst>
              </a:tr>
              <a:tr h="370840">
                <a:tc>
                  <a:txBody>
                    <a:bodyPr/>
                    <a:lstStyle/>
                    <a:p>
                      <a:pPr algn="ctr"/>
                      <a:r>
                        <a:rPr lang="fr-CA" dirty="0"/>
                        <a:t>Température</a:t>
                      </a:r>
                    </a:p>
                  </a:txBody>
                  <a:tcPr anchor="ctr"/>
                </a:tc>
                <a:tc>
                  <a:txBody>
                    <a:bodyPr/>
                    <a:lstStyle/>
                    <a:p>
                      <a:pPr algn="ctr"/>
                      <a:r>
                        <a:rPr lang="fr-CA" b="1" dirty="0"/>
                        <a:t>0 </a:t>
                      </a:r>
                      <a:r>
                        <a:rPr lang="fr-CA" b="1" baseline="30000" dirty="0" err="1"/>
                        <a:t>o</a:t>
                      </a:r>
                      <a:r>
                        <a:rPr lang="fr-CA" b="1" dirty="0" err="1"/>
                        <a:t>C</a:t>
                      </a:r>
                      <a:endParaRPr lang="fr-CA" b="1" dirty="0"/>
                    </a:p>
                    <a:p>
                      <a:pPr algn="ctr"/>
                      <a:r>
                        <a:rPr lang="fr-CA" b="1" dirty="0"/>
                        <a:t>273 K</a:t>
                      </a:r>
                    </a:p>
                  </a:txBody>
                  <a:tcPr/>
                </a:tc>
                <a:extLst>
                  <a:ext uri="{0D108BD9-81ED-4DB2-BD59-A6C34878D82A}">
                    <a16:rowId xmlns:a16="http://schemas.microsoft.com/office/drawing/2014/main" val="4086377102"/>
                  </a:ext>
                </a:extLst>
              </a:tr>
              <a:tr h="370840">
                <a:tc>
                  <a:txBody>
                    <a:bodyPr/>
                    <a:lstStyle/>
                    <a:p>
                      <a:pPr algn="ctr"/>
                      <a:r>
                        <a:rPr lang="fr-CA" dirty="0"/>
                        <a:t>Pression</a:t>
                      </a:r>
                    </a:p>
                  </a:txBody>
                  <a:tcPr anchor="ctr"/>
                </a:tc>
                <a:tc>
                  <a:txBody>
                    <a:bodyPr/>
                    <a:lstStyle/>
                    <a:p>
                      <a:pPr algn="ctr"/>
                      <a:r>
                        <a:rPr lang="fr-CA" b="1" dirty="0"/>
                        <a:t>1 </a:t>
                      </a:r>
                      <a:r>
                        <a:rPr lang="fr-CA" b="1" dirty="0" err="1"/>
                        <a:t>atm</a:t>
                      </a:r>
                      <a:endParaRPr lang="fr-CA" b="1" dirty="0"/>
                    </a:p>
                    <a:p>
                      <a:pPr algn="ctr"/>
                      <a:r>
                        <a:rPr lang="fr-CA" b="1" dirty="0"/>
                        <a:t>101,3 kPa</a:t>
                      </a:r>
                    </a:p>
                    <a:p>
                      <a:pPr algn="ctr"/>
                      <a:r>
                        <a:rPr lang="fr-CA" b="1" dirty="0"/>
                        <a:t>760 </a:t>
                      </a:r>
                      <a:r>
                        <a:rPr lang="fr-CA" b="1" dirty="0" err="1"/>
                        <a:t>mmHg</a:t>
                      </a:r>
                      <a:endParaRPr lang="fr-CA" b="1" dirty="0"/>
                    </a:p>
                  </a:txBody>
                  <a:tcPr/>
                </a:tc>
                <a:extLst>
                  <a:ext uri="{0D108BD9-81ED-4DB2-BD59-A6C34878D82A}">
                    <a16:rowId xmlns:a16="http://schemas.microsoft.com/office/drawing/2014/main" val="1052850231"/>
                  </a:ext>
                </a:extLst>
              </a:tr>
            </a:tbl>
          </a:graphicData>
        </a:graphic>
      </p:graphicFrame>
      <p:sp>
        <p:nvSpPr>
          <p:cNvPr id="9" name="Espace réservé du texte 8">
            <a:extLst>
              <a:ext uri="{FF2B5EF4-FFF2-40B4-BE49-F238E27FC236}">
                <a16:creationId xmlns:a16="http://schemas.microsoft.com/office/drawing/2014/main" id="{FEEA59F4-4FA7-4B86-B82E-8FF865B85FB7}"/>
              </a:ext>
            </a:extLst>
          </p:cNvPr>
          <p:cNvSpPr>
            <a:spLocks noGrp="1"/>
          </p:cNvSpPr>
          <p:nvPr>
            <p:ph type="body" sz="quarter" idx="3"/>
          </p:nvPr>
        </p:nvSpPr>
        <p:spPr>
          <a:xfrm>
            <a:off x="5590512" y="3597312"/>
            <a:ext cx="4703669" cy="692076"/>
          </a:xfrm>
        </p:spPr>
        <p:txBody>
          <a:bodyPr>
            <a:normAutofit/>
          </a:bodyPr>
          <a:lstStyle/>
          <a:p>
            <a:pPr algn="ctr"/>
            <a:r>
              <a:rPr lang="fr-CA" sz="2800" u="sng" dirty="0"/>
              <a:t>Conditions à TAPN</a:t>
            </a:r>
          </a:p>
        </p:txBody>
      </p:sp>
      <p:graphicFrame>
        <p:nvGraphicFramePr>
          <p:cNvPr id="16" name="Tableau 16">
            <a:extLst>
              <a:ext uri="{FF2B5EF4-FFF2-40B4-BE49-F238E27FC236}">
                <a16:creationId xmlns:a16="http://schemas.microsoft.com/office/drawing/2014/main" id="{263C608A-8859-4300-AE29-99F5E16CEF74}"/>
              </a:ext>
            </a:extLst>
          </p:cNvPr>
          <p:cNvGraphicFramePr>
            <a:graphicFrameLocks noGrp="1"/>
          </p:cNvGraphicFramePr>
          <p:nvPr>
            <p:ph sz="quarter" idx="4"/>
            <p:extLst>
              <p:ext uri="{D42A27DB-BD31-4B8C-83A1-F6EECF244321}">
                <p14:modId xmlns:p14="http://schemas.microsoft.com/office/powerpoint/2010/main" val="972477507"/>
              </p:ext>
            </p:extLst>
          </p:nvPr>
        </p:nvGraphicFramePr>
        <p:xfrm>
          <a:off x="5593594" y="4467575"/>
          <a:ext cx="4700588" cy="1925320"/>
        </p:xfrm>
        <a:graphic>
          <a:graphicData uri="http://schemas.openxmlformats.org/drawingml/2006/table">
            <a:tbl>
              <a:tblPr firstRow="1" bandRow="1">
                <a:tableStyleId>{00A15C55-8517-42AA-B614-E9B94910E393}</a:tableStyleId>
              </a:tblPr>
              <a:tblGrid>
                <a:gridCol w="2350294">
                  <a:extLst>
                    <a:ext uri="{9D8B030D-6E8A-4147-A177-3AD203B41FA5}">
                      <a16:colId xmlns:a16="http://schemas.microsoft.com/office/drawing/2014/main" val="1841664322"/>
                    </a:ext>
                  </a:extLst>
                </a:gridCol>
                <a:gridCol w="2350294">
                  <a:extLst>
                    <a:ext uri="{9D8B030D-6E8A-4147-A177-3AD203B41FA5}">
                      <a16:colId xmlns:a16="http://schemas.microsoft.com/office/drawing/2014/main" val="3192034862"/>
                    </a:ext>
                  </a:extLst>
                </a:gridCol>
              </a:tblGrid>
              <a:tr h="370840">
                <a:tc>
                  <a:txBody>
                    <a:bodyPr/>
                    <a:lstStyle/>
                    <a:p>
                      <a:pPr algn="ctr"/>
                      <a:r>
                        <a:rPr lang="fr-CA" dirty="0"/>
                        <a:t>Variables</a:t>
                      </a:r>
                    </a:p>
                  </a:txBody>
                  <a:tcPr/>
                </a:tc>
                <a:tc>
                  <a:txBody>
                    <a:bodyPr/>
                    <a:lstStyle/>
                    <a:p>
                      <a:pPr algn="ctr"/>
                      <a:r>
                        <a:rPr lang="fr-CA" dirty="0"/>
                        <a:t>Valeurs</a:t>
                      </a:r>
                    </a:p>
                  </a:txBody>
                  <a:tcPr/>
                </a:tc>
                <a:extLst>
                  <a:ext uri="{0D108BD9-81ED-4DB2-BD59-A6C34878D82A}">
                    <a16:rowId xmlns:a16="http://schemas.microsoft.com/office/drawing/2014/main" val="3138621513"/>
                  </a:ext>
                </a:extLst>
              </a:tr>
              <a:tr h="370840">
                <a:tc>
                  <a:txBody>
                    <a:bodyPr/>
                    <a:lstStyle/>
                    <a:p>
                      <a:pPr algn="ctr"/>
                      <a:r>
                        <a:rPr lang="fr-CA" dirty="0"/>
                        <a:t>Température</a:t>
                      </a:r>
                    </a:p>
                  </a:txBody>
                  <a:tcPr anchor="ctr"/>
                </a:tc>
                <a:tc>
                  <a:txBody>
                    <a:bodyPr/>
                    <a:lstStyle/>
                    <a:p>
                      <a:pPr algn="ctr"/>
                      <a:r>
                        <a:rPr lang="fr-CA" b="1" dirty="0"/>
                        <a:t>25 </a:t>
                      </a:r>
                      <a:r>
                        <a:rPr lang="fr-CA" b="1" baseline="30000" dirty="0" err="1"/>
                        <a:t>o</a:t>
                      </a:r>
                      <a:r>
                        <a:rPr lang="fr-CA" b="1" dirty="0" err="1"/>
                        <a:t>C</a:t>
                      </a:r>
                      <a:endParaRPr lang="fr-CA" b="1" dirty="0"/>
                    </a:p>
                    <a:p>
                      <a:pPr algn="ctr"/>
                      <a:r>
                        <a:rPr lang="fr-CA" b="1" dirty="0"/>
                        <a:t>298 K</a:t>
                      </a:r>
                    </a:p>
                  </a:txBody>
                  <a:tcPr/>
                </a:tc>
                <a:extLst>
                  <a:ext uri="{0D108BD9-81ED-4DB2-BD59-A6C34878D82A}">
                    <a16:rowId xmlns:a16="http://schemas.microsoft.com/office/drawing/2014/main" val="3088624198"/>
                  </a:ext>
                </a:extLst>
              </a:tr>
              <a:tr h="370840">
                <a:tc>
                  <a:txBody>
                    <a:bodyPr/>
                    <a:lstStyle/>
                    <a:p>
                      <a:pPr algn="ctr"/>
                      <a:r>
                        <a:rPr lang="fr-CA" dirty="0"/>
                        <a:t>Pression</a:t>
                      </a:r>
                    </a:p>
                  </a:txBody>
                  <a:tcPr anchor="ctr"/>
                </a:tc>
                <a:tc>
                  <a:txBody>
                    <a:bodyPr/>
                    <a:lstStyle/>
                    <a:p>
                      <a:pPr algn="ctr"/>
                      <a:r>
                        <a:rPr lang="fr-CA" b="1" dirty="0"/>
                        <a:t>1 </a:t>
                      </a:r>
                      <a:r>
                        <a:rPr lang="fr-CA" b="1" dirty="0" err="1"/>
                        <a:t>atm</a:t>
                      </a:r>
                      <a:endParaRPr lang="fr-CA" b="1" dirty="0"/>
                    </a:p>
                    <a:p>
                      <a:pPr algn="ctr"/>
                      <a:r>
                        <a:rPr lang="fr-CA" b="1" dirty="0"/>
                        <a:t>101,3 kPa</a:t>
                      </a:r>
                    </a:p>
                    <a:p>
                      <a:pPr algn="ctr"/>
                      <a:r>
                        <a:rPr lang="fr-CA" b="1" dirty="0"/>
                        <a:t>760 </a:t>
                      </a:r>
                      <a:r>
                        <a:rPr lang="fr-CA" b="1" dirty="0" err="1"/>
                        <a:t>mmHg</a:t>
                      </a:r>
                      <a:endParaRPr lang="fr-CA" b="1" dirty="0"/>
                    </a:p>
                  </a:txBody>
                  <a:tcPr/>
                </a:tc>
                <a:extLst>
                  <a:ext uri="{0D108BD9-81ED-4DB2-BD59-A6C34878D82A}">
                    <a16:rowId xmlns:a16="http://schemas.microsoft.com/office/drawing/2014/main" val="3897474170"/>
                  </a:ext>
                </a:extLst>
              </a:tr>
            </a:tbl>
          </a:graphicData>
        </a:graphic>
      </p:graphicFrame>
      <p:sp>
        <p:nvSpPr>
          <p:cNvPr id="11" name="ZoneTexte 10">
            <a:extLst>
              <a:ext uri="{FF2B5EF4-FFF2-40B4-BE49-F238E27FC236}">
                <a16:creationId xmlns:a16="http://schemas.microsoft.com/office/drawing/2014/main" id="{E1B709BD-4E6B-493E-9046-DEC93CAE9967}"/>
              </a:ext>
            </a:extLst>
          </p:cNvPr>
          <p:cNvSpPr txBox="1"/>
          <p:nvPr/>
        </p:nvSpPr>
        <p:spPr>
          <a:xfrm>
            <a:off x="680319" y="2115574"/>
            <a:ext cx="9518613" cy="1200329"/>
          </a:xfrm>
          <a:prstGeom prst="rect">
            <a:avLst/>
          </a:prstGeom>
          <a:noFill/>
        </p:spPr>
        <p:txBody>
          <a:bodyPr wrap="square" rtlCol="0" anchor="ctr">
            <a:spAutoFit/>
          </a:bodyPr>
          <a:lstStyle/>
          <a:p>
            <a:r>
              <a:rPr lang="fr-CA" sz="2400" dirty="0"/>
              <a:t>Il est important de distinguer les termes TPN (Température et pression normale) et TAPN (Température ambiante et pression normale). Ces valeurs sont à </a:t>
            </a:r>
            <a:r>
              <a:rPr lang="fr-CA" sz="2400" b="1" u="sng" dirty="0">
                <a:solidFill>
                  <a:schemeClr val="accent2"/>
                </a:solidFill>
              </a:rPr>
              <a:t>apprendre par cœur</a:t>
            </a:r>
            <a:r>
              <a:rPr lang="fr-CA" sz="2400" dirty="0"/>
              <a:t>. </a:t>
            </a:r>
          </a:p>
        </p:txBody>
      </p:sp>
      <p:pic>
        <p:nvPicPr>
          <p:cNvPr id="12" name="Picture 4" descr="Free photo: Storm Clouds - Sky, Nobody, Ominous - Free Download ...">
            <a:extLst>
              <a:ext uri="{FF2B5EF4-FFF2-40B4-BE49-F238E27FC236}">
                <a16:creationId xmlns:a16="http://schemas.microsoft.com/office/drawing/2014/main" id="{4387131F-5A5C-4C8D-9961-E0CB2AAA41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594" t="9091" r="7394"/>
          <a:stretch/>
        </p:blipFill>
        <p:spPr bwMode="auto">
          <a:xfrm>
            <a:off x="10569532" y="1990722"/>
            <a:ext cx="1619291" cy="4867279"/>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
            <a:extLst>
              <a:ext uri="{FF2B5EF4-FFF2-40B4-BE49-F238E27FC236}">
                <a16:creationId xmlns:a16="http://schemas.microsoft.com/office/drawing/2014/main" id="{D2AAA40C-9915-4AAD-9223-B3E8DC102057}"/>
              </a:ext>
            </a:extLst>
          </p:cNvPr>
          <p:cNvSpPr txBox="1">
            <a:spLocks/>
          </p:cNvSpPr>
          <p:nvPr>
            <p:custDataLst>
              <p:tags r:id="rId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67</a:t>
            </a:r>
          </a:p>
        </p:txBody>
      </p:sp>
    </p:spTree>
    <p:extLst>
      <p:ext uri="{BB962C8B-B14F-4D97-AF65-F5344CB8AC3E}">
        <p14:creationId xmlns:p14="http://schemas.microsoft.com/office/powerpoint/2010/main" val="1222412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CD37E5B1-4EE2-4889-AE11-AA15E7A7FA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1231264"/>
          </a:xfrm>
        </p:spPr>
        <p:txBody>
          <a:bodyPr>
            <a:normAutofit/>
          </a:bodyPr>
          <a:lstStyle/>
          <a:p>
            <a:r>
              <a:rPr lang="fr-CA" sz="3000" b="1" dirty="0"/>
              <a:t>Information supplémentaires pour les exercices</a:t>
            </a:r>
          </a:p>
        </p:txBody>
      </p:sp>
      <p:sp>
        <p:nvSpPr>
          <p:cNvPr id="27" name="Rectangle 26">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71AC07C4-83C2-4A20-9E4D-AE6D290FE5BA}"/>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2</a:t>
            </a:r>
            <a:endParaRPr lang="fr-CA" sz="2400" b="1" dirty="0">
              <a:solidFill>
                <a:schemeClr val="bg1"/>
              </a:solidFill>
            </a:endParaRPr>
          </a:p>
        </p:txBody>
      </p:sp>
    </p:spTree>
    <p:extLst>
      <p:ext uri="{BB962C8B-B14F-4D97-AF65-F5344CB8AC3E}">
        <p14:creationId xmlns:p14="http://schemas.microsoft.com/office/powerpoint/2010/main" val="3651333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Volume molaire d’un gaz</a:t>
            </a:r>
          </a:p>
        </p:txBody>
      </p:sp>
      <p:sp>
        <p:nvSpPr>
          <p:cNvPr id="4" name="Espace réservé du contenu 3">
            <a:extLst>
              <a:ext uri="{FF2B5EF4-FFF2-40B4-BE49-F238E27FC236}">
                <a16:creationId xmlns:a16="http://schemas.microsoft.com/office/drawing/2014/main" id="{332F5866-4DB5-435C-A37F-61E16533BC18}"/>
              </a:ext>
            </a:extLst>
          </p:cNvPr>
          <p:cNvSpPr>
            <a:spLocks noGrp="1"/>
          </p:cNvSpPr>
          <p:nvPr>
            <p:ph idx="1"/>
            <p:custDataLst>
              <p:tags r:id="rId2"/>
            </p:custDataLst>
          </p:nvPr>
        </p:nvSpPr>
        <p:spPr>
          <a:xfrm>
            <a:off x="371475" y="2012352"/>
            <a:ext cx="10201234" cy="1951066"/>
          </a:xfrm>
        </p:spPr>
        <p:txBody>
          <a:bodyPr anchor="ctr">
            <a:normAutofit fontScale="77500" lnSpcReduction="20000"/>
          </a:bodyPr>
          <a:lstStyle/>
          <a:p>
            <a:pPr>
              <a:lnSpc>
                <a:spcPct val="120000"/>
              </a:lnSpc>
            </a:pPr>
            <a:r>
              <a:rPr lang="fr-CA" dirty="0"/>
              <a:t>Constat suite à l’hypothèse d’Avogadro:</a:t>
            </a:r>
          </a:p>
          <a:p>
            <a:pPr lvl="1">
              <a:lnSpc>
                <a:spcPct val="120000"/>
              </a:lnSpc>
            </a:pPr>
            <a:r>
              <a:rPr lang="fr-CA" dirty="0"/>
              <a:t>La nature du gaz ne changera pas le volume occupé. </a:t>
            </a:r>
            <a:r>
              <a:rPr lang="fr-CA" b="1" dirty="0"/>
              <a:t>Une mole de gaz</a:t>
            </a:r>
            <a:r>
              <a:rPr lang="fr-CA" dirty="0"/>
              <a:t>, aux même conditions de température et de pression, occupera la même espace.</a:t>
            </a:r>
          </a:p>
          <a:p>
            <a:pPr>
              <a:lnSpc>
                <a:spcPct val="120000"/>
              </a:lnSpc>
            </a:pPr>
            <a:r>
              <a:rPr lang="fr-CA" dirty="0"/>
              <a:t>La connaissance de ces valeurs peuvent accélérer la résolution de problèmes, mais je ne suggère pas de les mémoriser car on peut toujours calculer. Tu peux te servir de ces valeurs si tu désires.</a:t>
            </a:r>
          </a:p>
        </p:txBody>
      </p:sp>
      <p:sp>
        <p:nvSpPr>
          <p:cNvPr id="6" name="Espace réservé du texte 6">
            <a:extLst>
              <a:ext uri="{FF2B5EF4-FFF2-40B4-BE49-F238E27FC236}">
                <a16:creationId xmlns:a16="http://schemas.microsoft.com/office/drawing/2014/main" id="{9AAE958D-D426-41F0-8306-F0DC48524340}"/>
              </a:ext>
            </a:extLst>
          </p:cNvPr>
          <p:cNvSpPr txBox="1">
            <a:spLocks/>
          </p:cNvSpPr>
          <p:nvPr/>
        </p:nvSpPr>
        <p:spPr>
          <a:xfrm>
            <a:off x="516677" y="3939173"/>
            <a:ext cx="4700058" cy="5174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fr-CA" b="1" u="sng" dirty="0"/>
              <a:t>Conditions à TPN</a:t>
            </a:r>
          </a:p>
        </p:txBody>
      </p:sp>
      <p:graphicFrame>
        <p:nvGraphicFramePr>
          <p:cNvPr id="7" name="Tableau 14">
            <a:extLst>
              <a:ext uri="{FF2B5EF4-FFF2-40B4-BE49-F238E27FC236}">
                <a16:creationId xmlns:a16="http://schemas.microsoft.com/office/drawing/2014/main" id="{3B495135-2B44-42FC-B093-EEF509CDB062}"/>
              </a:ext>
            </a:extLst>
          </p:cNvPr>
          <p:cNvGraphicFramePr>
            <a:graphicFrameLocks/>
          </p:cNvGraphicFramePr>
          <p:nvPr>
            <p:extLst>
              <p:ext uri="{D42A27DB-BD31-4B8C-83A1-F6EECF244321}">
                <p14:modId xmlns:p14="http://schemas.microsoft.com/office/powerpoint/2010/main" val="3520161055"/>
              </p:ext>
            </p:extLst>
          </p:nvPr>
        </p:nvGraphicFramePr>
        <p:xfrm>
          <a:off x="519322" y="4457719"/>
          <a:ext cx="4697412" cy="2296160"/>
        </p:xfrm>
        <a:graphic>
          <a:graphicData uri="http://schemas.openxmlformats.org/drawingml/2006/table">
            <a:tbl>
              <a:tblPr firstRow="1" bandRow="1">
                <a:tableStyleId>{93296810-A885-4BE3-A3E7-6D5BEEA58F35}</a:tableStyleId>
              </a:tblPr>
              <a:tblGrid>
                <a:gridCol w="2348706">
                  <a:extLst>
                    <a:ext uri="{9D8B030D-6E8A-4147-A177-3AD203B41FA5}">
                      <a16:colId xmlns:a16="http://schemas.microsoft.com/office/drawing/2014/main" val="4285335541"/>
                    </a:ext>
                  </a:extLst>
                </a:gridCol>
                <a:gridCol w="2348706">
                  <a:extLst>
                    <a:ext uri="{9D8B030D-6E8A-4147-A177-3AD203B41FA5}">
                      <a16:colId xmlns:a16="http://schemas.microsoft.com/office/drawing/2014/main" val="3757593691"/>
                    </a:ext>
                  </a:extLst>
                </a:gridCol>
              </a:tblGrid>
              <a:tr h="370840">
                <a:tc>
                  <a:txBody>
                    <a:bodyPr/>
                    <a:lstStyle/>
                    <a:p>
                      <a:pPr algn="ctr"/>
                      <a:r>
                        <a:rPr lang="fr-CA" dirty="0"/>
                        <a:t>Variables</a:t>
                      </a:r>
                    </a:p>
                  </a:txBody>
                  <a:tcPr/>
                </a:tc>
                <a:tc>
                  <a:txBody>
                    <a:bodyPr/>
                    <a:lstStyle/>
                    <a:p>
                      <a:pPr algn="ctr"/>
                      <a:r>
                        <a:rPr lang="fr-CA" dirty="0"/>
                        <a:t>Valeurs</a:t>
                      </a:r>
                    </a:p>
                  </a:txBody>
                  <a:tcPr/>
                </a:tc>
                <a:extLst>
                  <a:ext uri="{0D108BD9-81ED-4DB2-BD59-A6C34878D82A}">
                    <a16:rowId xmlns:a16="http://schemas.microsoft.com/office/drawing/2014/main" val="2858571054"/>
                  </a:ext>
                </a:extLst>
              </a:tr>
              <a:tr h="370840">
                <a:tc>
                  <a:txBody>
                    <a:bodyPr/>
                    <a:lstStyle/>
                    <a:p>
                      <a:pPr algn="ctr"/>
                      <a:r>
                        <a:rPr lang="fr-CA" dirty="0"/>
                        <a:t>Température</a:t>
                      </a:r>
                    </a:p>
                  </a:txBody>
                  <a:tcPr anchor="ctr"/>
                </a:tc>
                <a:tc>
                  <a:txBody>
                    <a:bodyPr/>
                    <a:lstStyle/>
                    <a:p>
                      <a:pPr algn="ctr"/>
                      <a:r>
                        <a:rPr lang="fr-CA" b="1" dirty="0"/>
                        <a:t>0 </a:t>
                      </a:r>
                      <a:r>
                        <a:rPr lang="fr-CA" b="1" baseline="30000" dirty="0" err="1"/>
                        <a:t>o</a:t>
                      </a:r>
                      <a:r>
                        <a:rPr lang="fr-CA" b="1" dirty="0" err="1"/>
                        <a:t>C</a:t>
                      </a:r>
                      <a:endParaRPr lang="fr-CA" b="1" dirty="0"/>
                    </a:p>
                    <a:p>
                      <a:pPr algn="ctr"/>
                      <a:r>
                        <a:rPr lang="fr-CA" b="1" dirty="0"/>
                        <a:t>273 K</a:t>
                      </a:r>
                    </a:p>
                  </a:txBody>
                  <a:tcPr/>
                </a:tc>
                <a:extLst>
                  <a:ext uri="{0D108BD9-81ED-4DB2-BD59-A6C34878D82A}">
                    <a16:rowId xmlns:a16="http://schemas.microsoft.com/office/drawing/2014/main" val="4086377102"/>
                  </a:ext>
                </a:extLst>
              </a:tr>
              <a:tr h="370840">
                <a:tc>
                  <a:txBody>
                    <a:bodyPr/>
                    <a:lstStyle/>
                    <a:p>
                      <a:pPr algn="ctr"/>
                      <a:r>
                        <a:rPr lang="fr-CA" dirty="0"/>
                        <a:t>Pression</a:t>
                      </a:r>
                    </a:p>
                  </a:txBody>
                  <a:tcPr anchor="ctr"/>
                </a:tc>
                <a:tc>
                  <a:txBody>
                    <a:bodyPr/>
                    <a:lstStyle/>
                    <a:p>
                      <a:pPr algn="ctr"/>
                      <a:r>
                        <a:rPr lang="fr-CA" b="1" dirty="0"/>
                        <a:t>1 </a:t>
                      </a:r>
                      <a:r>
                        <a:rPr lang="fr-CA" b="1" dirty="0" err="1"/>
                        <a:t>atm</a:t>
                      </a:r>
                      <a:endParaRPr lang="fr-CA" b="1" dirty="0"/>
                    </a:p>
                    <a:p>
                      <a:pPr algn="ctr"/>
                      <a:r>
                        <a:rPr lang="fr-CA" b="1" dirty="0"/>
                        <a:t>101,3 kPa</a:t>
                      </a:r>
                    </a:p>
                    <a:p>
                      <a:pPr algn="ctr"/>
                      <a:r>
                        <a:rPr lang="fr-CA" b="1" dirty="0"/>
                        <a:t>760 </a:t>
                      </a:r>
                      <a:r>
                        <a:rPr lang="fr-CA" b="1" dirty="0" err="1"/>
                        <a:t>mmHg</a:t>
                      </a:r>
                      <a:endParaRPr lang="fr-CA" b="1" dirty="0"/>
                    </a:p>
                  </a:txBody>
                  <a:tcPr/>
                </a:tc>
                <a:extLst>
                  <a:ext uri="{0D108BD9-81ED-4DB2-BD59-A6C34878D82A}">
                    <a16:rowId xmlns:a16="http://schemas.microsoft.com/office/drawing/2014/main" val="1052850231"/>
                  </a:ext>
                </a:extLst>
              </a:tr>
              <a:tr h="370840">
                <a:tc>
                  <a:txBody>
                    <a:bodyPr/>
                    <a:lstStyle/>
                    <a:p>
                      <a:pPr algn="ctr"/>
                      <a:r>
                        <a:rPr lang="fr-CA" dirty="0"/>
                        <a:t>Volume molaire</a:t>
                      </a:r>
                    </a:p>
                  </a:txBody>
                  <a:tcPr anchor="ctr"/>
                </a:tc>
                <a:tc>
                  <a:txBody>
                    <a:bodyPr/>
                    <a:lstStyle/>
                    <a:p>
                      <a:pPr algn="ctr"/>
                      <a:r>
                        <a:rPr lang="fr-CA" b="1" dirty="0"/>
                        <a:t>22,4 L/mol</a:t>
                      </a:r>
                    </a:p>
                  </a:txBody>
                  <a:tcPr/>
                </a:tc>
                <a:extLst>
                  <a:ext uri="{0D108BD9-81ED-4DB2-BD59-A6C34878D82A}">
                    <a16:rowId xmlns:a16="http://schemas.microsoft.com/office/drawing/2014/main" val="696955691"/>
                  </a:ext>
                </a:extLst>
              </a:tr>
            </a:tbl>
          </a:graphicData>
        </a:graphic>
      </p:graphicFrame>
      <p:sp>
        <p:nvSpPr>
          <p:cNvPr id="8" name="Espace réservé du texte 8">
            <a:extLst>
              <a:ext uri="{FF2B5EF4-FFF2-40B4-BE49-F238E27FC236}">
                <a16:creationId xmlns:a16="http://schemas.microsoft.com/office/drawing/2014/main" id="{363F1A34-4DC5-4CA1-AADB-439F410C229B}"/>
              </a:ext>
            </a:extLst>
          </p:cNvPr>
          <p:cNvSpPr txBox="1">
            <a:spLocks/>
          </p:cNvSpPr>
          <p:nvPr/>
        </p:nvSpPr>
        <p:spPr>
          <a:xfrm>
            <a:off x="5495262" y="3939172"/>
            <a:ext cx="4703669" cy="516697"/>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fr-CA" b="1" u="sng" dirty="0"/>
              <a:t>Conditions à TAPN</a:t>
            </a:r>
          </a:p>
        </p:txBody>
      </p:sp>
      <p:graphicFrame>
        <p:nvGraphicFramePr>
          <p:cNvPr id="10" name="Tableau 16">
            <a:extLst>
              <a:ext uri="{FF2B5EF4-FFF2-40B4-BE49-F238E27FC236}">
                <a16:creationId xmlns:a16="http://schemas.microsoft.com/office/drawing/2014/main" id="{15991AED-2BB1-4A88-8313-7FC0C76731EB}"/>
              </a:ext>
            </a:extLst>
          </p:cNvPr>
          <p:cNvGraphicFramePr>
            <a:graphicFrameLocks/>
          </p:cNvGraphicFramePr>
          <p:nvPr>
            <p:extLst>
              <p:ext uri="{D42A27DB-BD31-4B8C-83A1-F6EECF244321}">
                <p14:modId xmlns:p14="http://schemas.microsoft.com/office/powerpoint/2010/main" val="2573496894"/>
              </p:ext>
            </p:extLst>
          </p:nvPr>
        </p:nvGraphicFramePr>
        <p:xfrm>
          <a:off x="5498343" y="4456661"/>
          <a:ext cx="4700588" cy="2296160"/>
        </p:xfrm>
        <a:graphic>
          <a:graphicData uri="http://schemas.openxmlformats.org/drawingml/2006/table">
            <a:tbl>
              <a:tblPr firstRow="1" bandRow="1">
                <a:tableStyleId>{00A15C55-8517-42AA-B614-E9B94910E393}</a:tableStyleId>
              </a:tblPr>
              <a:tblGrid>
                <a:gridCol w="2350294">
                  <a:extLst>
                    <a:ext uri="{9D8B030D-6E8A-4147-A177-3AD203B41FA5}">
                      <a16:colId xmlns:a16="http://schemas.microsoft.com/office/drawing/2014/main" val="1841664322"/>
                    </a:ext>
                  </a:extLst>
                </a:gridCol>
                <a:gridCol w="2350294">
                  <a:extLst>
                    <a:ext uri="{9D8B030D-6E8A-4147-A177-3AD203B41FA5}">
                      <a16:colId xmlns:a16="http://schemas.microsoft.com/office/drawing/2014/main" val="3192034862"/>
                    </a:ext>
                  </a:extLst>
                </a:gridCol>
              </a:tblGrid>
              <a:tr h="370840">
                <a:tc>
                  <a:txBody>
                    <a:bodyPr/>
                    <a:lstStyle/>
                    <a:p>
                      <a:pPr algn="ctr"/>
                      <a:r>
                        <a:rPr lang="fr-CA" dirty="0"/>
                        <a:t>Variables</a:t>
                      </a:r>
                    </a:p>
                  </a:txBody>
                  <a:tcPr/>
                </a:tc>
                <a:tc>
                  <a:txBody>
                    <a:bodyPr/>
                    <a:lstStyle/>
                    <a:p>
                      <a:pPr algn="ctr"/>
                      <a:r>
                        <a:rPr lang="fr-CA" dirty="0"/>
                        <a:t>Valeurs</a:t>
                      </a:r>
                    </a:p>
                  </a:txBody>
                  <a:tcPr/>
                </a:tc>
                <a:extLst>
                  <a:ext uri="{0D108BD9-81ED-4DB2-BD59-A6C34878D82A}">
                    <a16:rowId xmlns:a16="http://schemas.microsoft.com/office/drawing/2014/main" val="3138621513"/>
                  </a:ext>
                </a:extLst>
              </a:tr>
              <a:tr h="370840">
                <a:tc>
                  <a:txBody>
                    <a:bodyPr/>
                    <a:lstStyle/>
                    <a:p>
                      <a:pPr algn="ctr"/>
                      <a:r>
                        <a:rPr lang="fr-CA" dirty="0"/>
                        <a:t>Température</a:t>
                      </a:r>
                    </a:p>
                  </a:txBody>
                  <a:tcPr anchor="ctr"/>
                </a:tc>
                <a:tc>
                  <a:txBody>
                    <a:bodyPr/>
                    <a:lstStyle/>
                    <a:p>
                      <a:pPr algn="ctr"/>
                      <a:r>
                        <a:rPr lang="fr-CA" b="1" dirty="0"/>
                        <a:t>25 </a:t>
                      </a:r>
                      <a:r>
                        <a:rPr lang="fr-CA" b="1" baseline="30000" dirty="0" err="1"/>
                        <a:t>o</a:t>
                      </a:r>
                      <a:r>
                        <a:rPr lang="fr-CA" b="1" dirty="0" err="1"/>
                        <a:t>C</a:t>
                      </a:r>
                      <a:endParaRPr lang="fr-CA" b="1" dirty="0"/>
                    </a:p>
                    <a:p>
                      <a:pPr algn="ctr"/>
                      <a:r>
                        <a:rPr lang="fr-CA" b="1" dirty="0"/>
                        <a:t>298 K</a:t>
                      </a:r>
                    </a:p>
                  </a:txBody>
                  <a:tcPr/>
                </a:tc>
                <a:extLst>
                  <a:ext uri="{0D108BD9-81ED-4DB2-BD59-A6C34878D82A}">
                    <a16:rowId xmlns:a16="http://schemas.microsoft.com/office/drawing/2014/main" val="3088624198"/>
                  </a:ext>
                </a:extLst>
              </a:tr>
              <a:tr h="370840">
                <a:tc>
                  <a:txBody>
                    <a:bodyPr/>
                    <a:lstStyle/>
                    <a:p>
                      <a:pPr algn="ctr"/>
                      <a:r>
                        <a:rPr lang="fr-CA" dirty="0"/>
                        <a:t>Pression</a:t>
                      </a:r>
                    </a:p>
                  </a:txBody>
                  <a:tcPr anchor="ctr"/>
                </a:tc>
                <a:tc>
                  <a:txBody>
                    <a:bodyPr/>
                    <a:lstStyle/>
                    <a:p>
                      <a:pPr algn="ctr"/>
                      <a:r>
                        <a:rPr lang="fr-CA" b="1" dirty="0"/>
                        <a:t>1 </a:t>
                      </a:r>
                      <a:r>
                        <a:rPr lang="fr-CA" b="1" dirty="0" err="1"/>
                        <a:t>atm</a:t>
                      </a:r>
                      <a:endParaRPr lang="fr-CA" b="1" dirty="0"/>
                    </a:p>
                    <a:p>
                      <a:pPr algn="ctr"/>
                      <a:r>
                        <a:rPr lang="fr-CA" b="1" dirty="0"/>
                        <a:t>101,3 kPa</a:t>
                      </a:r>
                    </a:p>
                    <a:p>
                      <a:pPr algn="ctr"/>
                      <a:r>
                        <a:rPr lang="fr-CA" b="1" dirty="0"/>
                        <a:t>760 </a:t>
                      </a:r>
                      <a:r>
                        <a:rPr lang="fr-CA" b="1" dirty="0" err="1"/>
                        <a:t>mmHg</a:t>
                      </a:r>
                      <a:endParaRPr lang="fr-CA" b="1" dirty="0"/>
                    </a:p>
                  </a:txBody>
                  <a:tcPr/>
                </a:tc>
                <a:extLst>
                  <a:ext uri="{0D108BD9-81ED-4DB2-BD59-A6C34878D82A}">
                    <a16:rowId xmlns:a16="http://schemas.microsoft.com/office/drawing/2014/main" val="3897474170"/>
                  </a:ext>
                </a:extLst>
              </a:tr>
              <a:tr h="370840">
                <a:tc>
                  <a:txBody>
                    <a:bodyPr/>
                    <a:lstStyle/>
                    <a:p>
                      <a:pPr algn="ctr"/>
                      <a:r>
                        <a:rPr lang="fr-CA" dirty="0"/>
                        <a:t>Volume molaire</a:t>
                      </a:r>
                    </a:p>
                  </a:txBody>
                  <a:tcPr anchor="ctr"/>
                </a:tc>
                <a:tc>
                  <a:txBody>
                    <a:bodyPr/>
                    <a:lstStyle/>
                    <a:p>
                      <a:pPr algn="ctr"/>
                      <a:r>
                        <a:rPr lang="fr-CA" b="1" dirty="0"/>
                        <a:t>24,5 L/mol</a:t>
                      </a:r>
                    </a:p>
                  </a:txBody>
                  <a:tcPr/>
                </a:tc>
                <a:extLst>
                  <a:ext uri="{0D108BD9-81ED-4DB2-BD59-A6C34878D82A}">
                    <a16:rowId xmlns:a16="http://schemas.microsoft.com/office/drawing/2014/main" val="487915764"/>
                  </a:ext>
                </a:extLst>
              </a:tr>
            </a:tbl>
          </a:graphicData>
        </a:graphic>
      </p:graphicFrame>
      <p:sp>
        <p:nvSpPr>
          <p:cNvPr id="3" name="Rectangle 2">
            <a:extLst>
              <a:ext uri="{FF2B5EF4-FFF2-40B4-BE49-F238E27FC236}">
                <a16:creationId xmlns:a16="http://schemas.microsoft.com/office/drawing/2014/main" id="{D2A7D392-81EF-473E-8EA7-4905B5E6AFBC}"/>
              </a:ext>
            </a:extLst>
          </p:cNvPr>
          <p:cNvSpPr/>
          <p:nvPr/>
        </p:nvSpPr>
        <p:spPr>
          <a:xfrm>
            <a:off x="516677" y="6391275"/>
            <a:ext cx="4697412" cy="361546"/>
          </a:xfrm>
          <a:prstGeom prst="rect">
            <a:avLst/>
          </a:prstGeom>
          <a:noFill/>
          <a:ln>
            <a:solidFill>
              <a:srgbClr val="FF000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EF666233-2F30-439F-857F-1554AF11BFA9}"/>
              </a:ext>
            </a:extLst>
          </p:cNvPr>
          <p:cNvSpPr/>
          <p:nvPr/>
        </p:nvSpPr>
        <p:spPr>
          <a:xfrm>
            <a:off x="5498390" y="6391275"/>
            <a:ext cx="4697412" cy="361546"/>
          </a:xfrm>
          <a:prstGeom prst="rect">
            <a:avLst/>
          </a:prstGeom>
          <a:noFill/>
          <a:ln>
            <a:solidFill>
              <a:srgbClr val="FF000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Picture 4" descr="Free photo: Storm Clouds - Sky, Nobody, Ominous - Free Download ...">
            <a:extLst>
              <a:ext uri="{FF2B5EF4-FFF2-40B4-BE49-F238E27FC236}">
                <a16:creationId xmlns:a16="http://schemas.microsoft.com/office/drawing/2014/main" id="{9554671A-402B-4B68-A174-C649180070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594" t="9091" r="7394"/>
          <a:stretch/>
        </p:blipFill>
        <p:spPr bwMode="auto">
          <a:xfrm>
            <a:off x="10569532" y="1990722"/>
            <a:ext cx="1619291" cy="4867279"/>
          </a:xfrm>
          <a:prstGeom prst="rect">
            <a:avLst/>
          </a:prstGeom>
          <a:noFill/>
          <a:extLst>
            <a:ext uri="{909E8E84-426E-40DD-AFC4-6F175D3DCCD1}">
              <a14:hiddenFill xmlns:a14="http://schemas.microsoft.com/office/drawing/2010/main">
                <a:solidFill>
                  <a:srgbClr val="FFFFFF"/>
                </a:solidFill>
              </a14:hiddenFill>
            </a:ext>
          </a:extLst>
        </p:spPr>
      </p:pic>
      <p:sp>
        <p:nvSpPr>
          <p:cNvPr id="14" name="Titre 1">
            <a:extLst>
              <a:ext uri="{FF2B5EF4-FFF2-40B4-BE49-F238E27FC236}">
                <a16:creationId xmlns:a16="http://schemas.microsoft.com/office/drawing/2014/main" id="{E2BA4C17-33ED-4894-851F-6FC3FAF9491B}"/>
              </a:ext>
            </a:extLst>
          </p:cNvPr>
          <p:cNvSpPr txBox="1">
            <a:spLocks/>
          </p:cNvSpPr>
          <p:nvPr>
            <p:custDataLst>
              <p:tags r:id="rId3"/>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a:t>
            </a:r>
            <a:r>
              <a:rPr lang="fr-CA" sz="1600" b="1">
                <a:solidFill>
                  <a:schemeClr val="bg1"/>
                </a:solidFill>
              </a:rPr>
              <a:t>67 et 81</a:t>
            </a:r>
            <a:endParaRPr lang="fr-CA" sz="1600" b="1" dirty="0">
              <a:solidFill>
                <a:schemeClr val="bg1"/>
              </a:solidFill>
            </a:endParaRPr>
          </a:p>
        </p:txBody>
      </p:sp>
    </p:spTree>
    <p:extLst>
      <p:ext uri="{BB962C8B-B14F-4D97-AF65-F5344CB8AC3E}">
        <p14:creationId xmlns:p14="http://schemas.microsoft.com/office/powerpoint/2010/main" val="153937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D6EC27D2-0914-49D3-89A6-01002C3288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a:bodyPr>
          <a:lstStyle/>
          <a:p>
            <a:r>
              <a:rPr lang="fr-CA" sz="4800" b="1" dirty="0"/>
              <a:t>Devoir</a:t>
            </a:r>
          </a:p>
        </p:txBody>
      </p:sp>
      <p:sp>
        <p:nvSpPr>
          <p:cNvPr id="27" name="Rectangle 26">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C48893AA-9C87-4575-8B85-B3617D9AF696}"/>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2</a:t>
            </a:r>
            <a:endParaRPr lang="fr-CA" sz="2400" b="1" dirty="0">
              <a:solidFill>
                <a:schemeClr val="bg1"/>
              </a:solidFill>
            </a:endParaRPr>
          </a:p>
        </p:txBody>
      </p:sp>
    </p:spTree>
    <p:extLst>
      <p:ext uri="{BB962C8B-B14F-4D97-AF65-F5344CB8AC3E}">
        <p14:creationId xmlns:p14="http://schemas.microsoft.com/office/powerpoint/2010/main" val="1424510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La loi de Boyle-Mariotte</a:t>
            </a:r>
            <a:endParaRPr lang="fr-CA" dirty="0"/>
          </a:p>
        </p:txBody>
      </p:sp>
      <mc:AlternateContent xmlns:mc="http://schemas.openxmlformats.org/markup-compatibility/2006" xmlns:a14="http://schemas.microsoft.com/office/drawing/2010/main">
        <mc:Choice Requires="a14">
          <p:sp>
            <p:nvSpPr>
              <p:cNvPr id="11" name="Espace réservé du contenu 10">
                <a:extLst>
                  <a:ext uri="{FF2B5EF4-FFF2-40B4-BE49-F238E27FC236}">
                    <a16:creationId xmlns:a16="http://schemas.microsoft.com/office/drawing/2014/main" id="{BBB2A927-F7E3-4B1A-953A-078F0AB90892}"/>
                  </a:ext>
                </a:extLst>
              </p:cNvPr>
              <p:cNvSpPr>
                <a:spLocks noGrp="1"/>
              </p:cNvSpPr>
              <p:nvPr>
                <p:ph idx="1"/>
                <p:custDataLst>
                  <p:tags r:id="rId2"/>
                </p:custDataLst>
              </p:nvPr>
            </p:nvSpPr>
            <p:spPr>
              <a:xfrm>
                <a:off x="114300" y="1990723"/>
                <a:ext cx="10409174" cy="2228852"/>
              </a:xfrm>
            </p:spPr>
            <p:txBody>
              <a:bodyPr anchor="ctr">
                <a:normAutofit/>
              </a:bodyPr>
              <a:lstStyle/>
              <a:p>
                <a:pPr marL="0" indent="0">
                  <a:lnSpc>
                    <a:spcPct val="110000"/>
                  </a:lnSpc>
                  <a:buNone/>
                </a:pPr>
                <a:r>
                  <a:rPr lang="fr-CA" dirty="0"/>
                  <a:t>Le volume d’un gaz est proportionnelle à l’inverse de la pression (</a:t>
                </a:r>
                <a14:m>
                  <m:oMath xmlns:m="http://schemas.openxmlformats.org/officeDocument/2006/math">
                    <m:r>
                      <a:rPr lang="en-US" i="1">
                        <a:latin typeface="Cambria Math"/>
                      </a:rPr>
                      <m:t>𝑉</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𝑃</m:t>
                        </m:r>
                      </m:den>
                    </m:f>
                  </m:oMath>
                </a14:m>
                <a:r>
                  <a:rPr lang="fr-CA" dirty="0"/>
                  <a:t>).</a:t>
                </a:r>
              </a:p>
              <a:p>
                <a:pPr marL="0" indent="0" algn="ctr">
                  <a:lnSpc>
                    <a:spcPct val="110000"/>
                  </a:lnSpc>
                  <a:buNone/>
                </a:pPr>
                <a14:m>
                  <m:oMath xmlns:m="http://schemas.openxmlformats.org/officeDocument/2006/math">
                    <m:sSub>
                      <m:sSubPr>
                        <m:ctrlPr>
                          <a:rPr lang="en-US" sz="3200" b="1" i="1" smtClean="0">
                            <a:solidFill>
                              <a:srgbClr val="FFFF00"/>
                            </a:solidFill>
                            <a:latin typeface="Cambria Math" panose="02040503050406030204" pitchFamily="18" charset="0"/>
                          </a:rPr>
                        </m:ctrlPr>
                      </m:sSubPr>
                      <m:e>
                        <m:r>
                          <a:rPr lang="en-US" sz="3200" b="1" i="1">
                            <a:solidFill>
                              <a:srgbClr val="FFFF00"/>
                            </a:solidFill>
                            <a:latin typeface="Cambria Math"/>
                          </a:rPr>
                          <m:t>𝑷</m:t>
                        </m:r>
                      </m:e>
                      <m:sub>
                        <m:r>
                          <a:rPr lang="en-US" sz="3200" b="1" i="1">
                            <a:solidFill>
                              <a:srgbClr val="FFFF00"/>
                            </a:solidFill>
                            <a:latin typeface="Cambria Math"/>
                          </a:rPr>
                          <m:t>𝟏</m:t>
                        </m:r>
                      </m:sub>
                    </m:sSub>
                    <m:sSub>
                      <m:sSubPr>
                        <m:ctrlPr>
                          <a:rPr lang="en-US" sz="3200" b="1" i="1">
                            <a:solidFill>
                              <a:srgbClr val="FFFF00"/>
                            </a:solidFill>
                            <a:latin typeface="Cambria Math" panose="02040503050406030204" pitchFamily="18" charset="0"/>
                          </a:rPr>
                        </m:ctrlPr>
                      </m:sSubPr>
                      <m:e>
                        <m:r>
                          <a:rPr lang="en-US" sz="3200" b="1" i="1">
                            <a:solidFill>
                              <a:srgbClr val="FFFF00"/>
                            </a:solidFill>
                            <a:latin typeface="Cambria Math"/>
                          </a:rPr>
                          <m:t>𝑽</m:t>
                        </m:r>
                      </m:e>
                      <m:sub>
                        <m:r>
                          <a:rPr lang="en-US" sz="3200" b="1" i="1">
                            <a:solidFill>
                              <a:srgbClr val="FFFF00"/>
                            </a:solidFill>
                            <a:latin typeface="Cambria Math"/>
                          </a:rPr>
                          <m:t>𝟏</m:t>
                        </m:r>
                      </m:sub>
                    </m:sSub>
                    <m:r>
                      <a:rPr lang="en-US" sz="3200" b="1" i="1">
                        <a:solidFill>
                          <a:srgbClr val="FFFF00"/>
                        </a:solidFill>
                        <a:latin typeface="Cambria Math"/>
                        <a:ea typeface="Cambria Math"/>
                      </a:rPr>
                      <m:t>= </m:t>
                    </m:r>
                    <m:sSub>
                      <m:sSubPr>
                        <m:ctrlPr>
                          <a:rPr lang="en-US" sz="3200" b="1" i="1">
                            <a:solidFill>
                              <a:srgbClr val="FFFF00"/>
                            </a:solidFill>
                            <a:latin typeface="Cambria Math" panose="02040503050406030204" pitchFamily="18" charset="0"/>
                            <a:ea typeface="Cambria Math"/>
                          </a:rPr>
                        </m:ctrlPr>
                      </m:sSubPr>
                      <m:e>
                        <m:r>
                          <a:rPr lang="en-US" sz="3200" b="1" i="1">
                            <a:solidFill>
                              <a:srgbClr val="FFFF00"/>
                            </a:solidFill>
                            <a:latin typeface="Cambria Math"/>
                            <a:ea typeface="Cambria Math"/>
                          </a:rPr>
                          <m:t>𝑷</m:t>
                        </m:r>
                      </m:e>
                      <m:sub>
                        <m:r>
                          <a:rPr lang="en-US" sz="3200" b="1" i="1">
                            <a:solidFill>
                              <a:srgbClr val="FFFF00"/>
                            </a:solidFill>
                            <a:latin typeface="Cambria Math"/>
                            <a:ea typeface="Cambria Math"/>
                          </a:rPr>
                          <m:t>𝟐</m:t>
                        </m:r>
                      </m:sub>
                    </m:sSub>
                    <m:sSub>
                      <m:sSubPr>
                        <m:ctrlPr>
                          <a:rPr lang="en-US" sz="3200" b="1" i="1">
                            <a:solidFill>
                              <a:srgbClr val="FFFF00"/>
                            </a:solidFill>
                            <a:latin typeface="Cambria Math" panose="02040503050406030204" pitchFamily="18" charset="0"/>
                            <a:ea typeface="Cambria Math"/>
                          </a:rPr>
                        </m:ctrlPr>
                      </m:sSubPr>
                      <m:e>
                        <m:r>
                          <a:rPr lang="en-US" sz="3200" b="1" i="1">
                            <a:solidFill>
                              <a:srgbClr val="FFFF00"/>
                            </a:solidFill>
                            <a:latin typeface="Cambria Math"/>
                            <a:ea typeface="Cambria Math"/>
                          </a:rPr>
                          <m:t>𝑽</m:t>
                        </m:r>
                      </m:e>
                      <m:sub>
                        <m:r>
                          <a:rPr lang="en-US" sz="3200" b="1" i="1">
                            <a:solidFill>
                              <a:srgbClr val="FFFF00"/>
                            </a:solidFill>
                            <a:latin typeface="Cambria Math"/>
                            <a:ea typeface="Cambria Math"/>
                          </a:rPr>
                          <m:t>𝟐</m:t>
                        </m:r>
                      </m:sub>
                    </m:sSub>
                  </m:oMath>
                </a14:m>
                <a:r>
                  <a:rPr lang="fr-CA" sz="3200" b="1" dirty="0">
                    <a:solidFill>
                      <a:srgbClr val="FFFF00"/>
                    </a:solidFill>
                  </a:rPr>
                  <a:t> </a:t>
                </a:r>
              </a:p>
              <a:p>
                <a:pPr marL="0" indent="0">
                  <a:lnSpc>
                    <a:spcPct val="110000"/>
                  </a:lnSpc>
                  <a:buNone/>
                </a:pPr>
                <a:r>
                  <a:rPr lang="fr-CA" dirty="0"/>
                  <a:t>Dans cette équation, le </a:t>
                </a:r>
                <a:r>
                  <a:rPr lang="fr-CA" u="sng" dirty="0"/>
                  <a:t>nombre de mole (n)</a:t>
                </a:r>
                <a:r>
                  <a:rPr lang="fr-CA" dirty="0"/>
                  <a:t> et </a:t>
                </a:r>
                <a:r>
                  <a:rPr lang="fr-CA" u="sng" dirty="0"/>
                  <a:t>la température (T)</a:t>
                </a:r>
                <a:r>
                  <a:rPr lang="fr-CA" dirty="0"/>
                  <a:t> demeurent constants.</a:t>
                </a:r>
              </a:p>
            </p:txBody>
          </p:sp>
        </mc:Choice>
        <mc:Fallback xmlns="">
          <p:sp>
            <p:nvSpPr>
              <p:cNvPr id="11" name="Espace réservé du contenu 10">
                <a:extLst>
                  <a:ext uri="{FF2B5EF4-FFF2-40B4-BE49-F238E27FC236}">
                    <a16:creationId xmlns:a16="http://schemas.microsoft.com/office/drawing/2014/main" id="{BBB2A927-F7E3-4B1A-953A-078F0AB90892}"/>
                  </a:ext>
                </a:extLst>
              </p:cNvPr>
              <p:cNvSpPr>
                <a:spLocks noGrp="1" noRot="1" noChangeAspect="1" noMove="1" noResize="1" noEditPoints="1" noAdjustHandles="1" noChangeArrowheads="1" noChangeShapeType="1" noTextEdit="1"/>
              </p:cNvSpPr>
              <p:nvPr>
                <p:ph idx="1"/>
                <p:custDataLst>
                  <p:tags r:id="rId31"/>
                </p:custDataLst>
              </p:nvPr>
            </p:nvSpPr>
            <p:spPr>
              <a:xfrm>
                <a:off x="114300" y="1990723"/>
                <a:ext cx="10409174" cy="2228852"/>
              </a:xfrm>
              <a:blipFill>
                <a:blip r:embed="rId32"/>
                <a:stretch>
                  <a:fillRect l="-937" b="-6027"/>
                </a:stretch>
              </a:blipFill>
            </p:spPr>
            <p:txBody>
              <a:bodyPr/>
              <a:lstStyle/>
              <a:p>
                <a:r>
                  <a:rPr lang="fr-CA">
                    <a:noFill/>
                  </a:rPr>
                  <a:t> </a:t>
                </a:r>
              </a:p>
            </p:txBody>
          </p:sp>
        </mc:Fallback>
      </mc:AlternateContent>
      <p:pic>
        <p:nvPicPr>
          <p:cNvPr id="1026" name="Picture 2" descr="Description de cette image, également commentée ci-après">
            <a:extLst>
              <a:ext uri="{FF2B5EF4-FFF2-40B4-BE49-F238E27FC236}">
                <a16:creationId xmlns:a16="http://schemas.microsoft.com/office/drawing/2014/main" id="{7BCC119D-18B3-4AFB-BFD1-E98AD2946A25}"/>
              </a:ext>
            </a:extLst>
          </p:cNvPr>
          <p:cNvPicPr>
            <a:picLocks noChangeAspect="1" noChangeArrowheads="1"/>
          </p:cNvPicPr>
          <p:nvPr>
            <p:custDataLst>
              <p:tags r:id="rId3"/>
            </p:custDataLst>
          </p:nvPr>
        </p:nvPicPr>
        <p:blipFill>
          <a:blip r:embed="rId33">
            <a:extLst>
              <a:ext uri="{28A0092B-C50C-407E-A947-70E740481C1C}">
                <a14:useLocalDpi xmlns:a14="http://schemas.microsoft.com/office/drawing/2010/main" val="0"/>
              </a:ext>
            </a:extLst>
          </a:blip>
          <a:srcRect/>
          <a:stretch>
            <a:fillRect/>
          </a:stretch>
        </p:blipFill>
        <p:spPr bwMode="auto">
          <a:xfrm>
            <a:off x="10556296" y="1990722"/>
            <a:ext cx="1602882" cy="179231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1D18DAE-BA78-4516-A681-E8133C38CBAA}"/>
              </a:ext>
            </a:extLst>
          </p:cNvPr>
          <p:cNvSpPr/>
          <p:nvPr>
            <p:custDataLst>
              <p:tags r:id="rId4"/>
            </p:custDataLst>
          </p:nvPr>
        </p:nvSpPr>
        <p:spPr>
          <a:xfrm>
            <a:off x="10564502" y="3733800"/>
            <a:ext cx="1619293" cy="7276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Robert Boyle</a:t>
            </a:r>
          </a:p>
          <a:p>
            <a:pPr algn="ctr"/>
            <a:r>
              <a:rPr lang="fr-CA" sz="1600" b="1" dirty="0"/>
              <a:t>1627-1691</a:t>
            </a:r>
          </a:p>
        </p:txBody>
      </p:sp>
      <p:pic>
        <p:nvPicPr>
          <p:cNvPr id="1028" name="Picture 4">
            <a:extLst>
              <a:ext uri="{FF2B5EF4-FFF2-40B4-BE49-F238E27FC236}">
                <a16:creationId xmlns:a16="http://schemas.microsoft.com/office/drawing/2014/main" id="{9A854EE4-BB16-4FC1-93AD-7B3A63B3F8DA}"/>
              </a:ext>
            </a:extLst>
          </p:cNvPr>
          <p:cNvPicPr>
            <a:picLocks noChangeAspect="1" noChangeArrowheads="1"/>
          </p:cNvPicPr>
          <p:nvPr>
            <p:custDataLst>
              <p:tags r:id="rId5"/>
            </p:custDataLst>
          </p:nvPr>
        </p:nvPicPr>
        <p:blipFill>
          <a:blip r:embed="rId34">
            <a:extLst>
              <a:ext uri="{28A0092B-C50C-407E-A947-70E740481C1C}">
                <a14:useLocalDpi xmlns:a14="http://schemas.microsoft.com/office/drawing/2010/main" val="0"/>
              </a:ext>
            </a:extLst>
          </a:blip>
          <a:srcRect/>
          <a:stretch>
            <a:fillRect/>
          </a:stretch>
        </p:blipFill>
        <p:spPr bwMode="auto">
          <a:xfrm>
            <a:off x="10580913" y="4608761"/>
            <a:ext cx="1602882" cy="15957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C940F9E-8DF6-4789-88FF-2CC77812F18E}"/>
              </a:ext>
            </a:extLst>
          </p:cNvPr>
          <p:cNvSpPr/>
          <p:nvPr>
            <p:custDataLst>
              <p:tags r:id="rId6"/>
            </p:custDataLst>
          </p:nvPr>
        </p:nvSpPr>
        <p:spPr>
          <a:xfrm>
            <a:off x="10564502" y="6130359"/>
            <a:ext cx="1619293" cy="7276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Edme Mariotte</a:t>
            </a:r>
          </a:p>
          <a:p>
            <a:pPr algn="ctr"/>
            <a:r>
              <a:rPr lang="fr-CA" sz="1600" b="1" dirty="0"/>
              <a:t>1620-1684</a:t>
            </a:r>
          </a:p>
        </p:txBody>
      </p:sp>
      <p:sp>
        <p:nvSpPr>
          <p:cNvPr id="18" name="Rectangle 17">
            <a:extLst>
              <a:ext uri="{FF2B5EF4-FFF2-40B4-BE49-F238E27FC236}">
                <a16:creationId xmlns:a16="http://schemas.microsoft.com/office/drawing/2014/main" id="{E7984238-41E3-4BAA-BD6C-7BE08F10B89E}"/>
              </a:ext>
            </a:extLst>
          </p:cNvPr>
          <p:cNvSpPr/>
          <p:nvPr>
            <p:custDataLst>
              <p:tags r:id="rId7"/>
            </p:custDataLst>
          </p:nvPr>
        </p:nvSpPr>
        <p:spPr>
          <a:xfrm>
            <a:off x="1071272" y="4627810"/>
            <a:ext cx="148814" cy="2141378"/>
          </a:xfrm>
          <a:prstGeom prst="rect">
            <a:avLst/>
          </a:prstGeom>
          <a:gradFill flip="none" rotWithShape="1">
            <a:gsLst>
              <a:gs pos="0">
                <a:schemeClr val="accent2">
                  <a:lumMod val="75000"/>
                </a:schemeClr>
              </a:gs>
              <a:gs pos="50000">
                <a:schemeClr val="accent2">
                  <a:lumMod val="60000"/>
                  <a:lumOff val="40000"/>
                </a:schemeClr>
              </a:gs>
              <a:gs pos="100000">
                <a:schemeClr val="accent2">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ZoneTexte 18">
            <a:extLst>
              <a:ext uri="{FF2B5EF4-FFF2-40B4-BE49-F238E27FC236}">
                <a16:creationId xmlns:a16="http://schemas.microsoft.com/office/drawing/2014/main" id="{1CC767FE-F7B8-46AA-9787-769C31CA6A67}"/>
              </a:ext>
            </a:extLst>
          </p:cNvPr>
          <p:cNvSpPr txBox="1"/>
          <p:nvPr>
            <p:custDataLst>
              <p:tags r:id="rId8"/>
            </p:custDataLst>
          </p:nvPr>
        </p:nvSpPr>
        <p:spPr>
          <a:xfrm>
            <a:off x="886540" y="4093557"/>
            <a:ext cx="600355" cy="584775"/>
          </a:xfrm>
          <a:prstGeom prst="rect">
            <a:avLst/>
          </a:prstGeom>
          <a:noFill/>
        </p:spPr>
        <p:txBody>
          <a:bodyPr wrap="square" rtlCol="0">
            <a:spAutoFit/>
          </a:bodyPr>
          <a:lstStyle/>
          <a:p>
            <a:pPr algn="ctr"/>
            <a:r>
              <a:rPr lang="fr-CA" sz="3200" b="1" dirty="0"/>
              <a:t>P</a:t>
            </a:r>
          </a:p>
        </p:txBody>
      </p:sp>
      <p:sp>
        <p:nvSpPr>
          <p:cNvPr id="20" name="Rectangle 19">
            <a:extLst>
              <a:ext uri="{FF2B5EF4-FFF2-40B4-BE49-F238E27FC236}">
                <a16:creationId xmlns:a16="http://schemas.microsoft.com/office/drawing/2014/main" id="{02A685BF-3946-4862-8978-55DD3466AF8D}"/>
              </a:ext>
            </a:extLst>
          </p:cNvPr>
          <p:cNvSpPr/>
          <p:nvPr>
            <p:custDataLst>
              <p:tags r:id="rId9"/>
            </p:custDataLst>
          </p:nvPr>
        </p:nvSpPr>
        <p:spPr>
          <a:xfrm>
            <a:off x="943362" y="4678331"/>
            <a:ext cx="424132" cy="1733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51570E44-0723-4112-B29C-21B2B2346586}"/>
              </a:ext>
            </a:extLst>
          </p:cNvPr>
          <p:cNvSpPr/>
          <p:nvPr>
            <p:custDataLst>
              <p:tags r:id="rId10"/>
            </p:custDataLst>
          </p:nvPr>
        </p:nvSpPr>
        <p:spPr>
          <a:xfrm>
            <a:off x="353527" y="4627810"/>
            <a:ext cx="148814" cy="2141379"/>
          </a:xfrm>
          <a:prstGeom prst="rect">
            <a:avLst/>
          </a:prstGeom>
          <a:gradFill flip="none" rotWithShape="1">
            <a:gsLst>
              <a:gs pos="0">
                <a:schemeClr val="accent1">
                  <a:lumMod val="75000"/>
                </a:schemeClr>
              </a:gs>
              <a:gs pos="50000">
                <a:schemeClr val="accent1"/>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ZoneTexte 21">
            <a:extLst>
              <a:ext uri="{FF2B5EF4-FFF2-40B4-BE49-F238E27FC236}">
                <a16:creationId xmlns:a16="http://schemas.microsoft.com/office/drawing/2014/main" id="{B4D94003-B25A-4988-80C4-1C928A3A4080}"/>
              </a:ext>
            </a:extLst>
          </p:cNvPr>
          <p:cNvSpPr txBox="1"/>
          <p:nvPr>
            <p:custDataLst>
              <p:tags r:id="rId11"/>
            </p:custDataLst>
          </p:nvPr>
        </p:nvSpPr>
        <p:spPr>
          <a:xfrm>
            <a:off x="153529" y="4093557"/>
            <a:ext cx="548810" cy="584775"/>
          </a:xfrm>
          <a:prstGeom prst="rect">
            <a:avLst/>
          </a:prstGeom>
          <a:noFill/>
        </p:spPr>
        <p:txBody>
          <a:bodyPr wrap="square" rtlCol="0">
            <a:spAutoFit/>
          </a:bodyPr>
          <a:lstStyle/>
          <a:p>
            <a:pPr algn="ctr"/>
            <a:r>
              <a:rPr lang="fr-CA" sz="3200" b="1" dirty="0"/>
              <a:t>V</a:t>
            </a:r>
          </a:p>
        </p:txBody>
      </p:sp>
      <p:sp>
        <p:nvSpPr>
          <p:cNvPr id="23" name="Rectangle 22">
            <a:extLst>
              <a:ext uri="{FF2B5EF4-FFF2-40B4-BE49-F238E27FC236}">
                <a16:creationId xmlns:a16="http://schemas.microsoft.com/office/drawing/2014/main" id="{6B0C14E3-7BE2-442E-B341-3B98AE487E31}"/>
              </a:ext>
            </a:extLst>
          </p:cNvPr>
          <p:cNvSpPr/>
          <p:nvPr>
            <p:custDataLst>
              <p:tags r:id="rId12"/>
            </p:custDataLst>
          </p:nvPr>
        </p:nvSpPr>
        <p:spPr>
          <a:xfrm>
            <a:off x="232217" y="6484246"/>
            <a:ext cx="424132" cy="1733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39E2605D-4858-4EDF-924A-427C73009702}"/>
              </a:ext>
            </a:extLst>
          </p:cNvPr>
          <p:cNvSpPr/>
          <p:nvPr>
            <p:custDataLst>
              <p:tags r:id="rId13"/>
            </p:custDataLst>
          </p:nvPr>
        </p:nvSpPr>
        <p:spPr>
          <a:xfrm>
            <a:off x="2049349" y="5088952"/>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Rectangle 24">
            <a:extLst>
              <a:ext uri="{FF2B5EF4-FFF2-40B4-BE49-F238E27FC236}">
                <a16:creationId xmlns:a16="http://schemas.microsoft.com/office/drawing/2014/main" id="{2A65F8D0-6E95-4067-99DB-AF6E40BE98ED}"/>
              </a:ext>
            </a:extLst>
          </p:cNvPr>
          <p:cNvSpPr/>
          <p:nvPr>
            <p:custDataLst>
              <p:tags r:id="rId14"/>
            </p:custDataLst>
          </p:nvPr>
        </p:nvSpPr>
        <p:spPr>
          <a:xfrm>
            <a:off x="4121930" y="4627810"/>
            <a:ext cx="2585407" cy="21413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a:extLst>
              <a:ext uri="{FF2B5EF4-FFF2-40B4-BE49-F238E27FC236}">
                <a16:creationId xmlns:a16="http://schemas.microsoft.com/office/drawing/2014/main" id="{C4505CC5-6AF5-49F9-A12B-51CD950BAE8E}"/>
              </a:ext>
            </a:extLst>
          </p:cNvPr>
          <p:cNvGrpSpPr/>
          <p:nvPr>
            <p:custDataLst>
              <p:tags r:id="rId15"/>
            </p:custDataLst>
          </p:nvPr>
        </p:nvGrpSpPr>
        <p:grpSpPr>
          <a:xfrm>
            <a:off x="6675795" y="3948516"/>
            <a:ext cx="3796066" cy="2930813"/>
            <a:chOff x="6727408" y="3927187"/>
            <a:chExt cx="3796066" cy="2930813"/>
          </a:xfrm>
        </p:grpSpPr>
        <p:cxnSp>
          <p:nvCxnSpPr>
            <p:cNvPr id="24" name="Connecteur droit avec flèche 23">
              <a:extLst>
                <a:ext uri="{FF2B5EF4-FFF2-40B4-BE49-F238E27FC236}">
                  <a16:creationId xmlns:a16="http://schemas.microsoft.com/office/drawing/2014/main" id="{0FB2C360-B322-4AB9-AD12-7EB2A6D8AA93}"/>
                </a:ext>
              </a:extLst>
            </p:cNvPr>
            <p:cNvCxnSpPr>
              <a:cxnSpLocks/>
            </p:cNvCxnSpPr>
            <p:nvPr/>
          </p:nvCxnSpPr>
          <p:spPr>
            <a:xfrm flipV="1">
              <a:off x="7229475" y="4226516"/>
              <a:ext cx="0" cy="24235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6C3A75B2-646C-4337-9521-0EE4F55B9259}"/>
                </a:ext>
              </a:extLst>
            </p:cNvPr>
            <p:cNvCxnSpPr>
              <a:cxnSpLocks/>
            </p:cNvCxnSpPr>
            <p:nvPr/>
          </p:nvCxnSpPr>
          <p:spPr>
            <a:xfrm>
              <a:off x="7229475" y="6643171"/>
              <a:ext cx="285334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F0789692-7725-451D-88CC-35B4DAE10A12}"/>
                </a:ext>
              </a:extLst>
            </p:cNvPr>
            <p:cNvSpPr txBox="1"/>
            <p:nvPr>
              <p:custDataLst>
                <p:tags r:id="rId28"/>
              </p:custDataLst>
            </p:nvPr>
          </p:nvSpPr>
          <p:spPr>
            <a:xfrm>
              <a:off x="6727408" y="3927187"/>
              <a:ext cx="600355" cy="584775"/>
            </a:xfrm>
            <a:prstGeom prst="rect">
              <a:avLst/>
            </a:prstGeom>
            <a:noFill/>
          </p:spPr>
          <p:txBody>
            <a:bodyPr wrap="square" rtlCol="0">
              <a:spAutoFit/>
            </a:bodyPr>
            <a:lstStyle/>
            <a:p>
              <a:pPr algn="ctr"/>
              <a:r>
                <a:rPr lang="fr-CA" sz="3200" b="1" dirty="0"/>
                <a:t>P</a:t>
              </a:r>
            </a:p>
          </p:txBody>
        </p:sp>
        <p:sp>
          <p:nvSpPr>
            <p:cNvPr id="33" name="ZoneTexte 32">
              <a:extLst>
                <a:ext uri="{FF2B5EF4-FFF2-40B4-BE49-F238E27FC236}">
                  <a16:creationId xmlns:a16="http://schemas.microsoft.com/office/drawing/2014/main" id="{E662372C-C66C-4DFC-9BA1-6620AF22B516}"/>
                </a:ext>
              </a:extLst>
            </p:cNvPr>
            <p:cNvSpPr txBox="1"/>
            <p:nvPr>
              <p:custDataLst>
                <p:tags r:id="rId29"/>
              </p:custDataLst>
            </p:nvPr>
          </p:nvSpPr>
          <p:spPr>
            <a:xfrm>
              <a:off x="9974664" y="6273225"/>
              <a:ext cx="548810" cy="584775"/>
            </a:xfrm>
            <a:prstGeom prst="rect">
              <a:avLst/>
            </a:prstGeom>
            <a:noFill/>
          </p:spPr>
          <p:txBody>
            <a:bodyPr wrap="square" rtlCol="0">
              <a:spAutoFit/>
            </a:bodyPr>
            <a:lstStyle/>
            <a:p>
              <a:pPr algn="ctr"/>
              <a:r>
                <a:rPr lang="fr-CA" sz="3200" b="1" dirty="0"/>
                <a:t>V</a:t>
              </a:r>
            </a:p>
          </p:txBody>
        </p:sp>
      </p:grpSp>
      <p:pic>
        <p:nvPicPr>
          <p:cNvPr id="37" name="Picture 2" descr="Isolated Transparent Circle - Free image on Pixabay">
            <a:extLst>
              <a:ext uri="{FF2B5EF4-FFF2-40B4-BE49-F238E27FC236}">
                <a16:creationId xmlns:a16="http://schemas.microsoft.com/office/drawing/2014/main" id="{3966DA21-DB5C-4831-9004-AEEDA51A4CD2}"/>
              </a:ext>
            </a:extLst>
          </p:cNvPr>
          <p:cNvPicPr>
            <a:picLocks noChangeAspect="1" noChangeArrowheads="1"/>
          </p:cNvPicPr>
          <p:nvPr>
            <p:custDataLst>
              <p:tags r:id="rId16"/>
            </p:custDataLst>
          </p:nvPr>
        </p:nvPicPr>
        <p:blipFill>
          <a:blip r:embed="rId3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0136" y="5413923"/>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solated Transparent Circle - Free image on Pixabay">
            <a:extLst>
              <a:ext uri="{FF2B5EF4-FFF2-40B4-BE49-F238E27FC236}">
                <a16:creationId xmlns:a16="http://schemas.microsoft.com/office/drawing/2014/main" id="{3F7804F8-840B-401B-A4D8-F1DCEE486009}"/>
              </a:ext>
            </a:extLst>
          </p:cNvPr>
          <p:cNvPicPr>
            <a:picLocks noChangeAspect="1" noChangeArrowheads="1"/>
          </p:cNvPicPr>
          <p:nvPr>
            <p:custDataLst>
              <p:tags r:id="rId17"/>
            </p:custDataLst>
          </p:nvPr>
        </p:nvPicPr>
        <p:blipFill>
          <a:blip r:embed="rId3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3019" y="5406111"/>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43" name="Forme libre : forme 42">
            <a:extLst>
              <a:ext uri="{FF2B5EF4-FFF2-40B4-BE49-F238E27FC236}">
                <a16:creationId xmlns:a16="http://schemas.microsoft.com/office/drawing/2014/main" id="{AB576E89-CA34-4BE3-A5CA-42DCAA58801B}"/>
              </a:ext>
            </a:extLst>
          </p:cNvPr>
          <p:cNvSpPr/>
          <p:nvPr>
            <p:custDataLst>
              <p:tags r:id="rId18"/>
            </p:custDataLst>
          </p:nvPr>
        </p:nvSpPr>
        <p:spPr>
          <a:xfrm>
            <a:off x="7472718" y="4412170"/>
            <a:ext cx="2449286" cy="1937657"/>
          </a:xfrm>
          <a:custGeom>
            <a:avLst/>
            <a:gdLst>
              <a:gd name="connsiteX0" fmla="*/ 0 w 2449286"/>
              <a:gd name="connsiteY0" fmla="*/ 0 h 1937657"/>
              <a:gd name="connsiteX1" fmla="*/ 206829 w 2449286"/>
              <a:gd name="connsiteY1" fmla="*/ 990600 h 1937657"/>
              <a:gd name="connsiteX2" fmla="*/ 827315 w 2449286"/>
              <a:gd name="connsiteY2" fmla="*/ 1621972 h 1937657"/>
              <a:gd name="connsiteX3" fmla="*/ 1883229 w 2449286"/>
              <a:gd name="connsiteY3" fmla="*/ 1883229 h 1937657"/>
              <a:gd name="connsiteX4" fmla="*/ 2449286 w 2449286"/>
              <a:gd name="connsiteY4" fmla="*/ 1937657 h 1937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286" h="1937657">
                <a:moveTo>
                  <a:pt x="0" y="0"/>
                </a:moveTo>
                <a:cubicBezTo>
                  <a:pt x="34471" y="360135"/>
                  <a:pt x="68943" y="720271"/>
                  <a:pt x="206829" y="990600"/>
                </a:cubicBezTo>
                <a:cubicBezTo>
                  <a:pt x="344715" y="1260929"/>
                  <a:pt x="547915" y="1473201"/>
                  <a:pt x="827315" y="1621972"/>
                </a:cubicBezTo>
                <a:cubicBezTo>
                  <a:pt x="1106715" y="1770743"/>
                  <a:pt x="1612901" y="1830615"/>
                  <a:pt x="1883229" y="1883229"/>
                </a:cubicBezTo>
                <a:cubicBezTo>
                  <a:pt x="2153557" y="1935843"/>
                  <a:pt x="2301421" y="1936750"/>
                  <a:pt x="2449286" y="1937657"/>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ZoneTexte 45">
            <a:extLst>
              <a:ext uri="{FF2B5EF4-FFF2-40B4-BE49-F238E27FC236}">
                <a16:creationId xmlns:a16="http://schemas.microsoft.com/office/drawing/2014/main" id="{7ECF40D9-B540-43F0-BFC2-E5D317A2C5B9}"/>
              </a:ext>
            </a:extLst>
          </p:cNvPr>
          <p:cNvSpPr txBox="1"/>
          <p:nvPr>
            <p:custDataLst>
              <p:tags r:id="rId19"/>
            </p:custDataLst>
          </p:nvPr>
        </p:nvSpPr>
        <p:spPr>
          <a:xfrm>
            <a:off x="2974287" y="4200522"/>
            <a:ext cx="600355" cy="830997"/>
          </a:xfrm>
          <a:prstGeom prst="rect">
            <a:avLst/>
          </a:prstGeom>
          <a:noFill/>
        </p:spPr>
        <p:txBody>
          <a:bodyPr wrap="square" rtlCol="0">
            <a:spAutoFit/>
          </a:bodyPr>
          <a:lstStyle/>
          <a:p>
            <a:pPr algn="ctr"/>
            <a:r>
              <a:rPr lang="fr-CA" sz="4800" b="1" dirty="0"/>
              <a:t>P</a:t>
            </a:r>
          </a:p>
        </p:txBody>
      </p:sp>
      <p:sp>
        <p:nvSpPr>
          <p:cNvPr id="47" name="ZoneTexte 46">
            <a:extLst>
              <a:ext uri="{FF2B5EF4-FFF2-40B4-BE49-F238E27FC236}">
                <a16:creationId xmlns:a16="http://schemas.microsoft.com/office/drawing/2014/main" id="{DF9D3FAB-EA7E-4E69-8644-A8E3627BA9DB}"/>
              </a:ext>
            </a:extLst>
          </p:cNvPr>
          <p:cNvSpPr txBox="1"/>
          <p:nvPr>
            <p:custDataLst>
              <p:tags r:id="rId20"/>
            </p:custDataLst>
          </p:nvPr>
        </p:nvSpPr>
        <p:spPr>
          <a:xfrm>
            <a:off x="2249060" y="4480656"/>
            <a:ext cx="548810" cy="369332"/>
          </a:xfrm>
          <a:prstGeom prst="rect">
            <a:avLst/>
          </a:prstGeom>
          <a:noFill/>
        </p:spPr>
        <p:txBody>
          <a:bodyPr wrap="square" rtlCol="0">
            <a:spAutoFit/>
          </a:bodyPr>
          <a:lstStyle/>
          <a:p>
            <a:pPr algn="ctr"/>
            <a:r>
              <a:rPr lang="fr-CA" b="1" dirty="0"/>
              <a:t>V</a:t>
            </a:r>
          </a:p>
        </p:txBody>
      </p:sp>
      <p:sp>
        <p:nvSpPr>
          <p:cNvPr id="48" name="ZoneTexte 47">
            <a:extLst>
              <a:ext uri="{FF2B5EF4-FFF2-40B4-BE49-F238E27FC236}">
                <a16:creationId xmlns:a16="http://schemas.microsoft.com/office/drawing/2014/main" id="{E211C468-18ED-4F6A-856D-2A27F2E347C0}"/>
              </a:ext>
            </a:extLst>
          </p:cNvPr>
          <p:cNvSpPr txBox="1"/>
          <p:nvPr>
            <p:custDataLst>
              <p:tags r:id="rId21"/>
            </p:custDataLst>
          </p:nvPr>
        </p:nvSpPr>
        <p:spPr>
          <a:xfrm>
            <a:off x="5467180" y="4078960"/>
            <a:ext cx="600355" cy="369332"/>
          </a:xfrm>
          <a:prstGeom prst="rect">
            <a:avLst/>
          </a:prstGeom>
          <a:noFill/>
        </p:spPr>
        <p:txBody>
          <a:bodyPr wrap="square" rtlCol="0">
            <a:spAutoFit/>
          </a:bodyPr>
          <a:lstStyle/>
          <a:p>
            <a:pPr algn="ctr"/>
            <a:r>
              <a:rPr lang="fr-CA" b="1" dirty="0"/>
              <a:t>P</a:t>
            </a:r>
          </a:p>
        </p:txBody>
      </p:sp>
      <p:sp>
        <p:nvSpPr>
          <p:cNvPr id="49" name="ZoneTexte 48">
            <a:extLst>
              <a:ext uri="{FF2B5EF4-FFF2-40B4-BE49-F238E27FC236}">
                <a16:creationId xmlns:a16="http://schemas.microsoft.com/office/drawing/2014/main" id="{D452FF37-4676-4AD0-AF49-B52B5CAC9736}"/>
              </a:ext>
            </a:extLst>
          </p:cNvPr>
          <p:cNvSpPr txBox="1"/>
          <p:nvPr>
            <p:custDataLst>
              <p:tags r:id="rId22"/>
            </p:custDataLst>
          </p:nvPr>
        </p:nvSpPr>
        <p:spPr>
          <a:xfrm>
            <a:off x="4800050" y="3828208"/>
            <a:ext cx="548810" cy="830997"/>
          </a:xfrm>
          <a:prstGeom prst="rect">
            <a:avLst/>
          </a:prstGeom>
          <a:noFill/>
        </p:spPr>
        <p:txBody>
          <a:bodyPr wrap="square" rtlCol="0">
            <a:spAutoFit/>
          </a:bodyPr>
          <a:lstStyle/>
          <a:p>
            <a:pPr algn="ctr"/>
            <a:r>
              <a:rPr lang="fr-CA" sz="4800" b="1" dirty="0"/>
              <a:t>V</a:t>
            </a:r>
          </a:p>
        </p:txBody>
      </p:sp>
      <p:pic>
        <p:nvPicPr>
          <p:cNvPr id="55" name="Picture 2" descr="Isolated Transparent Circle - Free image on Pixabay">
            <a:extLst>
              <a:ext uri="{FF2B5EF4-FFF2-40B4-BE49-F238E27FC236}">
                <a16:creationId xmlns:a16="http://schemas.microsoft.com/office/drawing/2014/main" id="{205B85E5-D005-4C35-8C4A-778E53040B6C}"/>
              </a:ext>
            </a:extLst>
          </p:cNvPr>
          <p:cNvPicPr>
            <a:picLocks noChangeAspect="1" noChangeArrowheads="1"/>
          </p:cNvPicPr>
          <p:nvPr>
            <p:custDataLst>
              <p:tags r:id="rId23"/>
            </p:custDataLst>
          </p:nvPr>
        </p:nvPicPr>
        <p:blipFill>
          <a:blip r:embed="rId3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6545" y="5296293"/>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solated Transparent Circle - Free image on Pixabay">
            <a:extLst>
              <a:ext uri="{FF2B5EF4-FFF2-40B4-BE49-F238E27FC236}">
                <a16:creationId xmlns:a16="http://schemas.microsoft.com/office/drawing/2014/main" id="{831F76F0-DB41-4E0F-9515-B54C285AD96A}"/>
              </a:ext>
            </a:extLst>
          </p:cNvPr>
          <p:cNvPicPr>
            <a:picLocks noChangeAspect="1" noChangeArrowheads="1"/>
          </p:cNvPicPr>
          <p:nvPr>
            <p:custDataLst>
              <p:tags r:id="rId24"/>
            </p:custDataLst>
          </p:nvPr>
        </p:nvPicPr>
        <p:blipFill>
          <a:blip r:embed="rId3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6998" y="5839101"/>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solated Transparent Circle - Free image on Pixabay">
            <a:extLst>
              <a:ext uri="{FF2B5EF4-FFF2-40B4-BE49-F238E27FC236}">
                <a16:creationId xmlns:a16="http://schemas.microsoft.com/office/drawing/2014/main" id="{9A5858FF-E6D4-4C73-8FC9-1CA1E2904D4E}"/>
              </a:ext>
            </a:extLst>
          </p:cNvPr>
          <p:cNvPicPr>
            <a:picLocks noChangeAspect="1" noChangeArrowheads="1"/>
          </p:cNvPicPr>
          <p:nvPr>
            <p:custDataLst>
              <p:tags r:id="rId25"/>
            </p:custDataLst>
          </p:nvPr>
        </p:nvPicPr>
        <p:blipFill>
          <a:blip r:embed="rId3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3545" y="5088952"/>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solated Transparent Circle - Free image on Pixabay">
            <a:extLst>
              <a:ext uri="{FF2B5EF4-FFF2-40B4-BE49-F238E27FC236}">
                <a16:creationId xmlns:a16="http://schemas.microsoft.com/office/drawing/2014/main" id="{C3F78BEB-00E3-422E-BD88-D60CA6A6AA87}"/>
              </a:ext>
            </a:extLst>
          </p:cNvPr>
          <p:cNvPicPr>
            <a:picLocks noChangeAspect="1" noChangeArrowheads="1"/>
          </p:cNvPicPr>
          <p:nvPr>
            <p:custDataLst>
              <p:tags r:id="rId26"/>
            </p:custDataLst>
          </p:nvPr>
        </p:nvPicPr>
        <p:blipFill>
          <a:blip r:embed="rId3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1196" y="5848883"/>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34" name="Titre 1">
            <a:extLst>
              <a:ext uri="{FF2B5EF4-FFF2-40B4-BE49-F238E27FC236}">
                <a16:creationId xmlns:a16="http://schemas.microsoft.com/office/drawing/2014/main" id="{5DB8CCE8-0090-45B0-B7E2-1B7666D0DDBF}"/>
              </a:ext>
            </a:extLst>
          </p:cNvPr>
          <p:cNvSpPr txBox="1">
            <a:spLocks/>
          </p:cNvSpPr>
          <p:nvPr>
            <p:custDataLst>
              <p:tags r:id="rId27"/>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67 à 69</a:t>
            </a:r>
          </a:p>
        </p:txBody>
      </p:sp>
    </p:spTree>
    <p:extLst>
      <p:ext uri="{BB962C8B-B14F-4D97-AF65-F5344CB8AC3E}">
        <p14:creationId xmlns:p14="http://schemas.microsoft.com/office/powerpoint/2010/main" val="4116036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par>
                          <p:cTn id="38" fill="hold">
                            <p:stCondLst>
                              <p:cond delay="500"/>
                            </p:stCondLst>
                            <p:childTnLst>
                              <p:par>
                                <p:cTn id="39" presetID="0" presetClass="path" presetSubtype="0" repeatCount="indefinite" fill="hold" nodeType="afterEffect">
                                  <p:stCondLst>
                                    <p:cond delay="0"/>
                                  </p:stCondLst>
                                  <p:childTnLst>
                                    <p:animMotion origin="layout" path="M 0.00091 -0.00833 L 0.01068 -0.12384 L 0.05729 -0.06204 L -0.01719 0.04769 L -0.02057 -0.12384 L 0.00091 -0.00833 Z " pathEditMode="relative" ptsTypes="AAAAAA">
                                      <p:cBhvr>
                                        <p:cTn id="40" dur="1000" fill="hold"/>
                                        <p:tgtEl>
                                          <p:spTgt spid="56"/>
                                        </p:tgtEl>
                                        <p:attrNameLst>
                                          <p:attrName>ppt_x</p:attrName>
                                          <p:attrName>ppt_y</p:attrName>
                                        </p:attrNameLst>
                                      </p:cBhvr>
                                    </p:animMotion>
                                  </p:childTnLst>
                                </p:cTn>
                              </p:par>
                              <p:par>
                                <p:cTn id="41" presetID="0" presetClass="path" presetSubtype="0" repeatCount="indefinite" fill="hold" nodeType="withEffect">
                                  <p:stCondLst>
                                    <p:cond delay="0"/>
                                  </p:stCondLst>
                                  <p:childTnLst>
                                    <p:animMotion origin="layout" path="M -0.00287 -0.00069 L 0.03463 -0.05925 L 0.0901 0.02315 L -0.02422 0.0676 L 0.02304 0.10579 L -0.00287 -0.00069 Z " pathEditMode="relative" ptsTypes="AAAAAA">
                                      <p:cBhvr>
                                        <p:cTn id="42" dur="1000" fill="hold"/>
                                        <p:tgtEl>
                                          <p:spTgt spid="37"/>
                                        </p:tgtEl>
                                        <p:attrNameLst>
                                          <p:attrName>ppt_x</p:attrName>
                                          <p:attrName>ppt_y</p:attrName>
                                        </p:attrNameLst>
                                      </p:cBhvr>
                                    </p:animMotion>
                                  </p:childTnLst>
                                </p:cTn>
                              </p:par>
                              <p:par>
                                <p:cTn id="43" presetID="0" presetClass="path" presetSubtype="0" repeatCount="indefinite" fill="hold" nodeType="withEffect">
                                  <p:stCondLst>
                                    <p:cond delay="0"/>
                                  </p:stCondLst>
                                  <p:childTnLst>
                                    <p:animMotion origin="layout" path="M 1.45833E-6 0.00371 L -0.06341 -0.04375 L -0.08386 0.01644 L -0.03659 0.11829 L 0.03307 0.07524 L -0.07852 0.07061 L 1.45833E-6 0.00371 Z " pathEditMode="relative" ptsTypes="AAAAAAA">
                                      <p:cBhvr>
                                        <p:cTn id="44" dur="1000" fill="hold"/>
                                        <p:tgtEl>
                                          <p:spTgt spid="55"/>
                                        </p:tgtEl>
                                        <p:attrNameLst>
                                          <p:attrName>ppt_x</p:attrName>
                                          <p:attrName>ppt_y</p:attrName>
                                        </p:attrNameLst>
                                      </p:cBhvr>
                                    </p:animMotion>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par>
                          <p:cTn id="59" fill="hold">
                            <p:stCondLst>
                              <p:cond delay="2500"/>
                            </p:stCondLst>
                            <p:childTnLst>
                              <p:par>
                                <p:cTn id="60" presetID="0" presetClass="path" presetSubtype="0" repeatCount="indefinite" fill="hold" nodeType="afterEffect">
                                  <p:stCondLst>
                                    <p:cond delay="0"/>
                                  </p:stCondLst>
                                  <p:childTnLst>
                                    <p:animMotion origin="layout" path="M 0.00039 -0.0037 L -0.00859 -0.19259 L -0.10937 -0.1419 L 0.08347 -0.04352 L -0.11562 0.09954 L 0.08438 0.07083 L 0.00039 -0.0037 Z " pathEditMode="relative" ptsTypes="AAAAAAA">
                                      <p:cBhvr>
                                        <p:cTn id="61" dur="6000" fill="hold"/>
                                        <p:tgtEl>
                                          <p:spTgt spid="60"/>
                                        </p:tgtEl>
                                        <p:attrNameLst>
                                          <p:attrName>ppt_x</p:attrName>
                                          <p:attrName>ppt_y</p:attrName>
                                        </p:attrNameLst>
                                      </p:cBhvr>
                                    </p:animMotion>
                                  </p:childTnLst>
                                </p:cTn>
                              </p:par>
                              <p:par>
                                <p:cTn id="62" presetID="0" presetClass="path" presetSubtype="0" repeatCount="indefinite" fill="hold" nodeType="withEffect">
                                  <p:stCondLst>
                                    <p:cond delay="0"/>
                                  </p:stCondLst>
                                  <p:childTnLst>
                                    <p:animMotion origin="layout" path="M -1.45833E-6 -0.00579 L -0.00273 -0.13426 L -0.06159 -0.0169 L 0.00534 0.17199 L 0.12943 0.11643 L -1.45833E-6 -0.00579 Z " pathEditMode="relative" ptsTypes="AAAAAA">
                                      <p:cBhvr>
                                        <p:cTn id="63" dur="6000" fill="hold"/>
                                        <p:tgtEl>
                                          <p:spTgt spid="40"/>
                                        </p:tgtEl>
                                        <p:attrNameLst>
                                          <p:attrName>ppt_x</p:attrName>
                                          <p:attrName>ppt_y</p:attrName>
                                        </p:attrNameLst>
                                      </p:cBhvr>
                                    </p:animMotion>
                                  </p:childTnLst>
                                </p:cTn>
                              </p:par>
                              <p:par>
                                <p:cTn id="64" presetID="0" presetClass="path" presetSubtype="0" repeatCount="indefinite" fill="hold" nodeType="withEffect">
                                  <p:stCondLst>
                                    <p:cond delay="0"/>
                                  </p:stCondLst>
                                  <p:childTnLst>
                                    <p:animMotion origin="layout" path="M 0.00065 0.00232 L 0.02747 -0.08634 L 0.05247 -0.00231 L -0.0905 0.21204 L -0.14662 0.14838 L 0.05247 0.12778 L 0.00065 0.00232 Z " pathEditMode="relative" ptsTypes="AAAAAAA">
                                      <p:cBhvr>
                                        <p:cTn id="65" dur="6000" fill="hold"/>
                                        <p:tgtEl>
                                          <p:spTgt spid="57"/>
                                        </p:tgtEl>
                                        <p:attrNameLst>
                                          <p:attrName>ppt_x</p:attrName>
                                          <p:attrName>ppt_y</p:attrName>
                                        </p:attrNameLst>
                                      </p:cBhvr>
                                    </p:animMotion>
                                  </p:childTnLst>
                                </p:cTn>
                              </p:par>
                              <p:par>
                                <p:cTn id="66" presetID="10"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64" presetClass="path" presetSubtype="0" accel="50000" decel="50000" fill="hold" grpId="1" nodeType="clickEffect">
                                  <p:stCondLst>
                                    <p:cond delay="0"/>
                                  </p:stCondLst>
                                  <p:childTnLst>
                                    <p:animMotion origin="layout" path="M 0 0 L 0 -0.25 E" pathEditMode="relative" ptsTypes="">
                                      <p:cBhvr>
                                        <p:cTn id="81" dur="5000" fill="hold"/>
                                        <p:tgtEl>
                                          <p:spTgt spid="23"/>
                                        </p:tgtEl>
                                        <p:attrNameLst>
                                          <p:attrName>ppt_x</p:attrName>
                                          <p:attrName>ppt_y</p:attrName>
                                        </p:attrNameLst>
                                      </p:cBhvr>
                                    </p:animMotion>
                                  </p:childTnLst>
                                </p:cTn>
                              </p:par>
                              <p:par>
                                <p:cTn id="82" presetID="42" presetClass="path" presetSubtype="0" accel="50000" decel="50000" fill="hold" grpId="1" nodeType="withEffect">
                                  <p:stCondLst>
                                    <p:cond delay="0"/>
                                  </p:stCondLst>
                                  <p:childTnLst>
                                    <p:animMotion origin="layout" path="M 0 0 L 0 0.25 E" pathEditMode="relative" ptsTypes="">
                                      <p:cBhvr>
                                        <p:cTn id="83" dur="5000" fill="hold"/>
                                        <p:tgtEl>
                                          <p:spTgt spid="20"/>
                                        </p:tgtEl>
                                        <p:attrNameLst>
                                          <p:attrName>ppt_x</p:attrName>
                                          <p:attrName>ppt_y</p:attrName>
                                        </p:attrNameLst>
                                      </p:cBhvr>
                                    </p:animMotion>
                                  </p:childTnLst>
                                </p:cTn>
                              </p:par>
                              <p:par>
                                <p:cTn id="84" presetID="22" presetClass="entr" presetSubtype="1"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up)">
                                      <p:cBhvr>
                                        <p:cTn id="86" dur="5000"/>
                                        <p:tgtEl>
                                          <p:spTgt spid="43"/>
                                        </p:tgtEl>
                                      </p:cBhvr>
                                    </p:animEffect>
                                  </p:childTnLst>
                                </p:cTn>
                              </p:par>
                            </p:childTnLst>
                          </p:cTn>
                        </p:par>
                        <p:par>
                          <p:cTn id="87" fill="hold">
                            <p:stCondLst>
                              <p:cond delay="5000"/>
                            </p:stCondLst>
                            <p:childTnLst>
                              <p:par>
                                <p:cTn id="88" presetID="10" presetClass="entr" presetSubtype="0" fill="hold" grpId="0" nodeType="afterEffect">
                                  <p:stCondLst>
                                    <p:cond delay="0"/>
                                  </p:stCondLst>
                                  <p:childTnLst>
                                    <p:set>
                                      <p:cBhvr>
                                        <p:cTn id="89" dur="1" fill="hold">
                                          <p:stCondLst>
                                            <p:cond delay="0"/>
                                          </p:stCondLst>
                                        </p:cTn>
                                        <p:tgtEl>
                                          <p:spTgt spid="11">
                                            <p:txEl>
                                              <p:pRg st="0" end="0"/>
                                            </p:txEl>
                                          </p:spTgt>
                                        </p:tgtEl>
                                        <p:attrNameLst>
                                          <p:attrName>style.visibility</p:attrName>
                                        </p:attrNameLst>
                                      </p:cBhvr>
                                      <p:to>
                                        <p:strVal val="visible"/>
                                      </p:to>
                                    </p:set>
                                    <p:animEffect transition="in" filter="fade">
                                      <p:cBhvr>
                                        <p:cTn id="90" dur="500"/>
                                        <p:tgtEl>
                                          <p:spTgt spid="11">
                                            <p:txEl>
                                              <p:pRg st="0" end="0"/>
                                            </p:txEl>
                                          </p:spTgt>
                                        </p:tgtEl>
                                      </p:cBhvr>
                                    </p:animEffect>
                                  </p:childTnLst>
                                </p:cTn>
                              </p:par>
                            </p:childTnLst>
                          </p:cTn>
                        </p:par>
                        <p:par>
                          <p:cTn id="91" fill="hold">
                            <p:stCondLst>
                              <p:cond delay="5500"/>
                            </p:stCondLst>
                            <p:childTnLst>
                              <p:par>
                                <p:cTn id="92" presetID="10" presetClass="entr" presetSubtype="0" fill="hold" grpId="0" nodeType="afterEffect">
                                  <p:stCondLst>
                                    <p:cond delay="0"/>
                                  </p:stCondLst>
                                  <p:childTnLst>
                                    <p:set>
                                      <p:cBhvr>
                                        <p:cTn id="93" dur="1" fill="hold">
                                          <p:stCondLst>
                                            <p:cond delay="0"/>
                                          </p:stCondLst>
                                        </p:cTn>
                                        <p:tgtEl>
                                          <p:spTgt spid="11">
                                            <p:txEl>
                                              <p:pRg st="1" end="1"/>
                                            </p:txEl>
                                          </p:spTgt>
                                        </p:tgtEl>
                                        <p:attrNameLst>
                                          <p:attrName>style.visibility</p:attrName>
                                        </p:attrNameLst>
                                      </p:cBhvr>
                                      <p:to>
                                        <p:strVal val="visible"/>
                                      </p:to>
                                    </p:set>
                                    <p:animEffect transition="in" filter="fade">
                                      <p:cBhvr>
                                        <p:cTn id="94" dur="500"/>
                                        <p:tgtEl>
                                          <p:spTgt spid="11">
                                            <p:txEl>
                                              <p:pRg st="1" end="1"/>
                                            </p:txEl>
                                          </p:spTgt>
                                        </p:tgtEl>
                                      </p:cBhvr>
                                    </p:animEffect>
                                  </p:childTnLst>
                                </p:cTn>
                              </p:par>
                            </p:childTnLst>
                          </p:cTn>
                        </p:par>
                        <p:par>
                          <p:cTn id="95" fill="hold">
                            <p:stCondLst>
                              <p:cond delay="6000"/>
                            </p:stCondLst>
                            <p:childTnLst>
                              <p:par>
                                <p:cTn id="96" presetID="10" presetClass="entr" presetSubtype="0" fill="hold" grpId="0" nodeType="afterEffect">
                                  <p:stCondLst>
                                    <p:cond delay="0"/>
                                  </p:stCondLst>
                                  <p:childTnLst>
                                    <p:set>
                                      <p:cBhvr>
                                        <p:cTn id="97" dur="1" fill="hold">
                                          <p:stCondLst>
                                            <p:cond delay="0"/>
                                          </p:stCondLst>
                                        </p:cTn>
                                        <p:tgtEl>
                                          <p:spTgt spid="11">
                                            <p:txEl>
                                              <p:pRg st="2" end="2"/>
                                            </p:txEl>
                                          </p:spTgt>
                                        </p:tgtEl>
                                        <p:attrNameLst>
                                          <p:attrName>style.visibility</p:attrName>
                                        </p:attrNameLst>
                                      </p:cBhvr>
                                      <p:to>
                                        <p:strVal val="visible"/>
                                      </p:to>
                                    </p:set>
                                    <p:animEffect transition="in" filter="fade">
                                      <p:cBhvr>
                                        <p:cTn id="98"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8" grpId="0" animBg="1"/>
      <p:bldP spid="19" grpId="0"/>
      <p:bldP spid="20" grpId="0" animBg="1"/>
      <p:bldP spid="20" grpId="1" animBg="1"/>
      <p:bldP spid="21" grpId="0" animBg="1"/>
      <p:bldP spid="22" grpId="0"/>
      <p:bldP spid="23" grpId="0" animBg="1"/>
      <p:bldP spid="23" grpId="1" animBg="1"/>
      <p:bldP spid="14" grpId="0" animBg="1"/>
      <p:bldP spid="25" grpId="0" animBg="1"/>
      <p:bldP spid="43" grpId="0" animBg="1"/>
      <p:bldP spid="46" grpId="0"/>
      <p:bldP spid="47"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a:ln>
            <a:solidFill>
              <a:schemeClr val="tx1"/>
            </a:solidFill>
          </a:ln>
          <a:effectLst>
            <a:glow rad="228600">
              <a:schemeClr val="accent1">
                <a:satMod val="175000"/>
                <a:alpha val="40000"/>
              </a:schemeClr>
            </a:glow>
          </a:effectLst>
        </p:spPr>
        <p:txBody>
          <a:bodyPr/>
          <a:lstStyle/>
          <a:p>
            <a:r>
              <a:rPr lang="fr-CA" b="1" dirty="0"/>
              <a:t>Étapes de résolution d’un problème</a:t>
            </a:r>
            <a:endParaRPr lang="fr-CA" dirty="0"/>
          </a:p>
        </p:txBody>
      </p:sp>
      <p:sp>
        <p:nvSpPr>
          <p:cNvPr id="18" name="Espace réservé du contenu 17">
            <a:extLst>
              <a:ext uri="{FF2B5EF4-FFF2-40B4-BE49-F238E27FC236}">
                <a16:creationId xmlns:a16="http://schemas.microsoft.com/office/drawing/2014/main" id="{BBCA96C7-0A3E-488B-B578-50488ADD5A98}"/>
              </a:ext>
            </a:extLst>
          </p:cNvPr>
          <p:cNvSpPr>
            <a:spLocks noGrp="1"/>
          </p:cNvSpPr>
          <p:nvPr>
            <p:ph idx="1"/>
          </p:nvPr>
        </p:nvSpPr>
        <p:spPr>
          <a:xfrm>
            <a:off x="257175" y="1990722"/>
            <a:ext cx="10210800" cy="4867278"/>
          </a:xfrm>
        </p:spPr>
        <p:txBody>
          <a:bodyPr anchor="ctr">
            <a:normAutofit fontScale="85000" lnSpcReduction="10000"/>
          </a:bodyPr>
          <a:lstStyle/>
          <a:p>
            <a:pPr>
              <a:lnSpc>
                <a:spcPct val="120000"/>
              </a:lnSpc>
            </a:pPr>
            <a:r>
              <a:rPr lang="fr-CA" dirty="0"/>
              <a:t>Lire le problème et mettre en évidence les valeurs données (utiliser un surligneur). </a:t>
            </a:r>
          </a:p>
          <a:p>
            <a:pPr>
              <a:lnSpc>
                <a:spcPct val="120000"/>
              </a:lnSpc>
            </a:pPr>
            <a:r>
              <a:rPr lang="fr-CA" dirty="0"/>
              <a:t>Résoudre un problème en utilisant les sections suivantes:</a:t>
            </a:r>
          </a:p>
          <a:p>
            <a:pPr marL="914400" lvl="1" indent="-457200">
              <a:lnSpc>
                <a:spcPct val="120000"/>
              </a:lnSpc>
              <a:buFont typeface="+mj-lt"/>
              <a:buAutoNum type="arabicPeriod"/>
            </a:pPr>
            <a:r>
              <a:rPr lang="fr-CA" dirty="0"/>
              <a:t>Données</a:t>
            </a:r>
          </a:p>
          <a:p>
            <a:pPr lvl="2">
              <a:lnSpc>
                <a:spcPct val="120000"/>
              </a:lnSpc>
              <a:buFont typeface="Wingdings" panose="05000000000000000000" pitchFamily="2" charset="2"/>
              <a:buChar char="ü"/>
            </a:pPr>
            <a:r>
              <a:rPr lang="fr-CA" dirty="0"/>
              <a:t>Identifier  et classer les variables (V, T, P et n) du problème</a:t>
            </a:r>
          </a:p>
          <a:p>
            <a:pPr lvl="2">
              <a:lnSpc>
                <a:spcPct val="120000"/>
              </a:lnSpc>
              <a:buFont typeface="Wingdings" panose="05000000000000000000" pitchFamily="2" charset="2"/>
              <a:buChar char="ü"/>
            </a:pPr>
            <a:r>
              <a:rPr lang="fr-CA" dirty="0"/>
              <a:t>Identifier les deux variables qui vont changer; identifier les deux variables fixes (constantes)</a:t>
            </a:r>
          </a:p>
          <a:p>
            <a:pPr lvl="2">
              <a:lnSpc>
                <a:spcPct val="120000"/>
              </a:lnSpc>
              <a:buFont typeface="Wingdings" panose="05000000000000000000" pitchFamily="2" charset="2"/>
              <a:buChar char="ü"/>
            </a:pPr>
            <a:r>
              <a:rPr lang="fr-CA" dirty="0"/>
              <a:t>Convertir les valeurs au besoin</a:t>
            </a:r>
          </a:p>
          <a:p>
            <a:pPr marL="914400" lvl="1" indent="-457200">
              <a:lnSpc>
                <a:spcPct val="120000"/>
              </a:lnSpc>
              <a:buFont typeface="+mj-lt"/>
              <a:buAutoNum type="arabicPeriod"/>
            </a:pPr>
            <a:r>
              <a:rPr lang="fr-CA" dirty="0"/>
              <a:t>Formule</a:t>
            </a:r>
          </a:p>
          <a:p>
            <a:pPr lvl="2">
              <a:lnSpc>
                <a:spcPct val="120000"/>
              </a:lnSpc>
              <a:buFont typeface="Wingdings" panose="05000000000000000000" pitchFamily="2" charset="2"/>
              <a:buChar char="ü"/>
            </a:pPr>
            <a:r>
              <a:rPr lang="fr-CA" dirty="0"/>
              <a:t>Choisir la relation (la loi) appropriée et l’écrire</a:t>
            </a:r>
          </a:p>
          <a:p>
            <a:pPr lvl="2">
              <a:lnSpc>
                <a:spcPct val="120000"/>
              </a:lnSpc>
              <a:buFont typeface="Wingdings" panose="05000000000000000000" pitchFamily="2" charset="2"/>
              <a:buChar char="ü"/>
            </a:pPr>
            <a:r>
              <a:rPr lang="fr-CA" dirty="0"/>
              <a:t>Isoler la variable cherchée selon les besoins du problème</a:t>
            </a:r>
          </a:p>
          <a:p>
            <a:pPr marL="914400" lvl="1" indent="-457200">
              <a:lnSpc>
                <a:spcPct val="120000"/>
              </a:lnSpc>
              <a:buFont typeface="+mj-lt"/>
              <a:buAutoNum type="arabicPeriod"/>
            </a:pPr>
            <a:r>
              <a:rPr lang="fr-CA" dirty="0"/>
              <a:t>Calculs</a:t>
            </a:r>
          </a:p>
          <a:p>
            <a:pPr lvl="2">
              <a:lnSpc>
                <a:spcPct val="120000"/>
              </a:lnSpc>
              <a:buFont typeface="Wingdings" panose="05000000000000000000" pitchFamily="2" charset="2"/>
              <a:buChar char="ü"/>
            </a:pPr>
            <a:r>
              <a:rPr lang="fr-CA" dirty="0"/>
              <a:t>Substitution des valeurs avec unités</a:t>
            </a:r>
          </a:p>
          <a:p>
            <a:pPr lvl="2">
              <a:lnSpc>
                <a:spcPct val="120000"/>
              </a:lnSpc>
              <a:buFont typeface="Wingdings" panose="05000000000000000000" pitchFamily="2" charset="2"/>
              <a:buChar char="ü"/>
            </a:pPr>
            <a:r>
              <a:rPr lang="fr-CA" dirty="0"/>
              <a:t>Calcul et isoler la réponse finale</a:t>
            </a:r>
          </a:p>
          <a:p>
            <a:pPr marL="914400" lvl="1" indent="-457200">
              <a:lnSpc>
                <a:spcPct val="120000"/>
              </a:lnSpc>
              <a:buFont typeface="+mj-lt"/>
              <a:buAutoNum type="arabicPeriod"/>
            </a:pPr>
            <a:r>
              <a:rPr lang="fr-CA" dirty="0"/>
              <a:t>Réponse</a:t>
            </a:r>
          </a:p>
          <a:p>
            <a:pPr lvl="2">
              <a:lnSpc>
                <a:spcPct val="120000"/>
              </a:lnSpc>
              <a:buFont typeface="Wingdings" panose="05000000000000000000" pitchFamily="2" charset="2"/>
              <a:buChar char="ü"/>
            </a:pPr>
            <a:r>
              <a:rPr lang="fr-CA" dirty="0"/>
              <a:t>SVP encadrer ou encercler la réponse pour simplifier la tâche du correcteur</a:t>
            </a:r>
          </a:p>
        </p:txBody>
      </p:sp>
      <p:pic>
        <p:nvPicPr>
          <p:cNvPr id="8" name="Picture 4" descr="Free photo: Storm Clouds - Sky, Nobody, Ominous - Free Download ...">
            <a:extLst>
              <a:ext uri="{FF2B5EF4-FFF2-40B4-BE49-F238E27FC236}">
                <a16:creationId xmlns:a16="http://schemas.microsoft.com/office/drawing/2014/main" id="{C51F202B-60A1-4997-8699-A9D43849B6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594" t="9091" r="7394"/>
          <a:stretch/>
        </p:blipFill>
        <p:spPr bwMode="auto">
          <a:xfrm>
            <a:off x="10569532" y="1990722"/>
            <a:ext cx="1619291" cy="486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16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fade">
                                      <p:cBhvr>
                                        <p:cTn id="42" dur="500"/>
                                        <p:tgtEl>
                                          <p:spTgt spid="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xEl>
                                              <p:pRg st="8" end="8"/>
                                            </p:txEl>
                                          </p:spTgt>
                                        </p:tgtEl>
                                        <p:attrNameLst>
                                          <p:attrName>style.visibility</p:attrName>
                                        </p:attrNameLst>
                                      </p:cBhvr>
                                      <p:to>
                                        <p:strVal val="visible"/>
                                      </p:to>
                                    </p:set>
                                    <p:animEffect transition="in" filter="fade">
                                      <p:cBhvr>
                                        <p:cTn id="47" dur="500"/>
                                        <p:tgtEl>
                                          <p:spTgt spid="1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xEl>
                                              <p:pRg st="9" end="9"/>
                                            </p:txEl>
                                          </p:spTgt>
                                        </p:tgtEl>
                                        <p:attrNameLst>
                                          <p:attrName>style.visibility</p:attrName>
                                        </p:attrNameLst>
                                      </p:cBhvr>
                                      <p:to>
                                        <p:strVal val="visible"/>
                                      </p:to>
                                    </p:set>
                                    <p:animEffect transition="in" filter="fade">
                                      <p:cBhvr>
                                        <p:cTn id="52" dur="500"/>
                                        <p:tgtEl>
                                          <p:spTgt spid="1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xEl>
                                              <p:pRg st="10" end="10"/>
                                            </p:txEl>
                                          </p:spTgt>
                                        </p:tgtEl>
                                        <p:attrNameLst>
                                          <p:attrName>style.visibility</p:attrName>
                                        </p:attrNameLst>
                                      </p:cBhvr>
                                      <p:to>
                                        <p:strVal val="visible"/>
                                      </p:to>
                                    </p:set>
                                    <p:animEffect transition="in" filter="fade">
                                      <p:cBhvr>
                                        <p:cTn id="57" dur="500"/>
                                        <p:tgtEl>
                                          <p:spTgt spid="1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xEl>
                                              <p:pRg st="11" end="11"/>
                                            </p:txEl>
                                          </p:spTgt>
                                        </p:tgtEl>
                                        <p:attrNameLst>
                                          <p:attrName>style.visibility</p:attrName>
                                        </p:attrNameLst>
                                      </p:cBhvr>
                                      <p:to>
                                        <p:strVal val="visible"/>
                                      </p:to>
                                    </p:set>
                                    <p:animEffect transition="in" filter="fade">
                                      <p:cBhvr>
                                        <p:cTn id="62" dur="500"/>
                                        <p:tgtEl>
                                          <p:spTgt spid="1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xEl>
                                              <p:pRg st="12" end="12"/>
                                            </p:txEl>
                                          </p:spTgt>
                                        </p:tgtEl>
                                        <p:attrNameLst>
                                          <p:attrName>style.visibility</p:attrName>
                                        </p:attrNameLst>
                                      </p:cBhvr>
                                      <p:to>
                                        <p:strVal val="visible"/>
                                      </p:to>
                                    </p:set>
                                    <p:animEffect transition="in" filter="fade">
                                      <p:cBhvr>
                                        <p:cTn id="67" dur="500"/>
                                        <p:tgtEl>
                                          <p:spTgt spid="1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xEl>
                                              <p:pRg st="13" end="13"/>
                                            </p:txEl>
                                          </p:spTgt>
                                        </p:tgtEl>
                                        <p:attrNameLst>
                                          <p:attrName>style.visibility</p:attrName>
                                        </p:attrNameLst>
                                      </p:cBhvr>
                                      <p:to>
                                        <p:strVal val="visible"/>
                                      </p:to>
                                    </p:set>
                                    <p:animEffect transition="in" filter="fade">
                                      <p:cBhvr>
                                        <p:cTn id="72" dur="500"/>
                                        <p:tgtEl>
                                          <p:spTgt spid="1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a:t>Devoir</a:t>
            </a:r>
            <a:endParaRPr lang="fr-CA" b="1" dirty="0"/>
          </a:p>
        </p:txBody>
      </p:sp>
      <p:pic>
        <p:nvPicPr>
          <p:cNvPr id="8" name="Image 7">
            <a:extLst>
              <a:ext uri="{FF2B5EF4-FFF2-40B4-BE49-F238E27FC236}">
                <a16:creationId xmlns:a16="http://schemas.microsoft.com/office/drawing/2014/main" id="{10673938-34E9-4217-847E-13CD536BA802}"/>
              </a:ext>
            </a:extLst>
          </p:cNvPr>
          <p:cNvPicPr>
            <a:picLocks noChangeAspect="1"/>
          </p:cNvPicPr>
          <p:nvPr>
            <p:custDataLst>
              <p:tags r:id="rId2"/>
            </p:custDataLst>
          </p:nvPr>
        </p:nvPicPr>
        <p:blipFill>
          <a:blip r:embed="rId5"/>
          <a:stretch>
            <a:fillRect/>
          </a:stretch>
        </p:blipFill>
        <p:spPr>
          <a:xfrm>
            <a:off x="1231582" y="3967163"/>
            <a:ext cx="9062600" cy="2890837"/>
          </a:xfrm>
          <a:prstGeom prst="rect">
            <a:avLst/>
          </a:prstGeom>
        </p:spPr>
      </p:pic>
      <p:sp>
        <p:nvSpPr>
          <p:cNvPr id="5" name="Espace réservé du contenu 4">
            <a:extLst>
              <a:ext uri="{FF2B5EF4-FFF2-40B4-BE49-F238E27FC236}">
                <a16:creationId xmlns:a16="http://schemas.microsoft.com/office/drawing/2014/main" id="{136577D0-2B58-4327-8CB7-2B64000A10A0}"/>
              </a:ext>
            </a:extLst>
          </p:cNvPr>
          <p:cNvSpPr>
            <a:spLocks noGrp="1"/>
          </p:cNvSpPr>
          <p:nvPr>
            <p:ph idx="1"/>
          </p:nvPr>
        </p:nvSpPr>
        <p:spPr>
          <a:xfrm>
            <a:off x="680321" y="2336873"/>
            <a:ext cx="9613861" cy="1616725"/>
          </a:xfrm>
        </p:spPr>
        <p:txBody>
          <a:bodyPr>
            <a:normAutofit fontScale="70000" lnSpcReduction="20000"/>
          </a:bodyPr>
          <a:lstStyle/>
          <a:p>
            <a:r>
              <a:rPr lang="fr-CA" sz="3200" b="1" dirty="0"/>
              <a:t>Aujourd’hui </a:t>
            </a:r>
          </a:p>
          <a:p>
            <a:r>
              <a:rPr lang="fr-CA" sz="3200" dirty="0"/>
              <a:t>p. 82 #5 à 8, 10 à 14, 16 à 24</a:t>
            </a:r>
          </a:p>
          <a:p>
            <a:r>
              <a:rPr lang="fr-CA" dirty="0"/>
              <a:t>(Note : #8, 16 implique un concept avancé mais 75% du problème est du niveau du test)</a:t>
            </a:r>
          </a:p>
          <a:p>
            <a:r>
              <a:rPr lang="fr-CA" sz="3200" dirty="0"/>
              <a:t>Moodle : à venir au prochain cours</a:t>
            </a:r>
          </a:p>
          <a:p>
            <a:endParaRPr lang="fr-CA" dirty="0"/>
          </a:p>
        </p:txBody>
      </p:sp>
      <p:sp>
        <p:nvSpPr>
          <p:cNvPr id="3" name="ZoneTexte 2">
            <a:extLst>
              <a:ext uri="{FF2B5EF4-FFF2-40B4-BE49-F238E27FC236}">
                <a16:creationId xmlns:a16="http://schemas.microsoft.com/office/drawing/2014/main" id="{944C5BB9-6F05-4E57-AED5-9E6D2D1D62A5}"/>
              </a:ext>
            </a:extLst>
          </p:cNvPr>
          <p:cNvSpPr txBox="1"/>
          <p:nvPr/>
        </p:nvSpPr>
        <p:spPr>
          <a:xfrm>
            <a:off x="6255582" y="699995"/>
            <a:ext cx="4038600" cy="1200329"/>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fr-CA" dirty="0"/>
              <a:t>Dernier cours (tu es en retard)</a:t>
            </a:r>
          </a:p>
          <a:p>
            <a:r>
              <a:rPr lang="fr-CA" dirty="0"/>
              <a:t>p. 46 # 1, 2 (sauf d), 5</a:t>
            </a:r>
          </a:p>
          <a:p>
            <a:r>
              <a:rPr lang="fr-CA" dirty="0"/>
              <a:t>p. 53 # 1, 5</a:t>
            </a:r>
          </a:p>
          <a:p>
            <a:r>
              <a:rPr lang="fr-CA" dirty="0"/>
              <a:t>p. 82 # 1,2</a:t>
            </a:r>
          </a:p>
        </p:txBody>
      </p:sp>
      <p:sp>
        <p:nvSpPr>
          <p:cNvPr id="7" name="Titre 1">
            <a:extLst>
              <a:ext uri="{FF2B5EF4-FFF2-40B4-BE49-F238E27FC236}">
                <a16:creationId xmlns:a16="http://schemas.microsoft.com/office/drawing/2014/main" id="{22DD877C-2A38-4812-AAA1-E1192024E4D4}"/>
              </a:ext>
            </a:extLst>
          </p:cNvPr>
          <p:cNvSpPr txBox="1">
            <a:spLocks/>
          </p:cNvSpPr>
          <p:nvPr>
            <p:custDataLst>
              <p:tags r:id="rId3"/>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endParaRPr lang="fr-CA" sz="1600" b="1" dirty="0">
              <a:solidFill>
                <a:schemeClr val="bg1"/>
              </a:solidFill>
            </a:endParaRPr>
          </a:p>
        </p:txBody>
      </p:sp>
    </p:spTree>
    <p:extLst>
      <p:ext uri="{BB962C8B-B14F-4D97-AF65-F5344CB8AC3E}">
        <p14:creationId xmlns:p14="http://schemas.microsoft.com/office/powerpoint/2010/main" val="2152535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Matière pour le prochain cours</a:t>
            </a:r>
          </a:p>
        </p:txBody>
      </p:sp>
      <p:pic>
        <p:nvPicPr>
          <p:cNvPr id="5" name="Picture 4" descr="About Chemistry and Why It Is Important - Direct Knowledge">
            <a:extLst>
              <a:ext uri="{FF2B5EF4-FFF2-40B4-BE49-F238E27FC236}">
                <a16:creationId xmlns:a16="http://schemas.microsoft.com/office/drawing/2014/main" id="{2D3738D2-10A6-4E7F-9F70-BFAFA3F32641}"/>
              </a:ext>
            </a:extLst>
          </p:cNvPr>
          <p:cNvPicPr>
            <a:picLocks noChangeAspect="1" noChangeArrowheads="1"/>
          </p:cNvPicPr>
          <p:nvPr>
            <p:custDataLst>
              <p:tags r:id="rId2"/>
            </p:custDataLst>
          </p:nvPr>
        </p:nvPicPr>
        <p:blipFill rotWithShape="1">
          <a:blip r:embed="rId6">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a:extLst>
              <a:ext uri="{FF2B5EF4-FFF2-40B4-BE49-F238E27FC236}">
                <a16:creationId xmlns:a16="http://schemas.microsoft.com/office/drawing/2014/main" id="{332F5866-4DB5-435C-A37F-61E16533BC18}"/>
              </a:ext>
            </a:extLst>
          </p:cNvPr>
          <p:cNvSpPr>
            <a:spLocks noGrp="1"/>
          </p:cNvSpPr>
          <p:nvPr>
            <p:ph idx="1"/>
            <p:custDataLst>
              <p:tags r:id="rId3"/>
            </p:custDataLst>
          </p:nvPr>
        </p:nvSpPr>
        <p:spPr>
          <a:xfrm>
            <a:off x="680321" y="2336872"/>
            <a:ext cx="9613861" cy="3989499"/>
          </a:xfrm>
        </p:spPr>
        <p:txBody>
          <a:bodyPr anchor="ctr">
            <a:normAutofit/>
          </a:bodyPr>
          <a:lstStyle/>
          <a:p>
            <a:r>
              <a:rPr lang="fr-CA" dirty="0"/>
              <a:t>Pour deux gaz différents, dans deux contenants de volumes, température et pression égaux, contiennent le même nombre de particules.</a:t>
            </a:r>
          </a:p>
          <a:p>
            <a:pPr marL="0" indent="0">
              <a:buNone/>
            </a:pPr>
            <a:endParaRPr lang="fr-CA" dirty="0"/>
          </a:p>
          <a:p>
            <a:r>
              <a:rPr lang="fr-CA" dirty="0"/>
              <a:t>Permet l’identification de gaz inconnus</a:t>
            </a:r>
          </a:p>
          <a:p>
            <a:pPr lvl="1"/>
            <a:r>
              <a:rPr lang="fr-CA" dirty="0"/>
              <a:t>Ex. p. 87 #17, 18</a:t>
            </a:r>
          </a:p>
          <a:p>
            <a:endParaRPr lang="fr-CA" dirty="0"/>
          </a:p>
        </p:txBody>
      </p:sp>
      <p:pic>
        <p:nvPicPr>
          <p:cNvPr id="7" name="Picture 4" descr="Free photo: Storm Clouds - Sky, Nobody, Ominous - Free Download ...">
            <a:extLst>
              <a:ext uri="{FF2B5EF4-FFF2-40B4-BE49-F238E27FC236}">
                <a16:creationId xmlns:a16="http://schemas.microsoft.com/office/drawing/2014/main" id="{79B3837B-878F-4B44-A33A-7BEC103A9B3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5594" t="9091" r="7394"/>
          <a:stretch/>
        </p:blipFill>
        <p:spPr bwMode="auto">
          <a:xfrm>
            <a:off x="10569532" y="1990722"/>
            <a:ext cx="1619291" cy="4867279"/>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a:extLst>
              <a:ext uri="{FF2B5EF4-FFF2-40B4-BE49-F238E27FC236}">
                <a16:creationId xmlns:a16="http://schemas.microsoft.com/office/drawing/2014/main" id="{2D730473-8307-4A98-9EC6-5281C2D402F4}"/>
              </a:ext>
            </a:extLst>
          </p:cNvPr>
          <p:cNvSpPr txBox="1">
            <a:spLocks/>
          </p:cNvSpPr>
          <p:nvPr>
            <p:custDataLst>
              <p:tags r:id="rId4"/>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endParaRPr lang="fr-CA" sz="1600" b="1" dirty="0">
              <a:solidFill>
                <a:schemeClr val="bg1"/>
              </a:solidFill>
            </a:endParaRPr>
          </a:p>
        </p:txBody>
      </p:sp>
    </p:spTree>
    <p:extLst>
      <p:ext uri="{BB962C8B-B14F-4D97-AF65-F5344CB8AC3E}">
        <p14:creationId xmlns:p14="http://schemas.microsoft.com/office/powerpoint/2010/main" val="1972194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B6AC23-7524-4756-80C3-6B1616A26104}"/>
              </a:ext>
            </a:extLst>
          </p:cNvPr>
          <p:cNvSpPr>
            <a:spLocks noGrp="1"/>
          </p:cNvSpPr>
          <p:nvPr>
            <p:ph type="title"/>
            <p:custDataLst>
              <p:tags r:id="rId1"/>
            </p:custDataLst>
          </p:nvPr>
        </p:nvSpPr>
        <p:spPr/>
        <p:txBody>
          <a:bodyPr/>
          <a:lstStyle/>
          <a:p>
            <a:r>
              <a:rPr lang="fr-CA" b="1" dirty="0"/>
              <a:t>La loi de Boyle-Mariotte</a:t>
            </a:r>
            <a:endParaRPr lang="fr-CA" dirty="0"/>
          </a:p>
        </p:txBody>
      </p:sp>
      <p:pic>
        <p:nvPicPr>
          <p:cNvPr id="4" name="Picture 2">
            <a:extLst>
              <a:ext uri="{FF2B5EF4-FFF2-40B4-BE49-F238E27FC236}">
                <a16:creationId xmlns:a16="http://schemas.microsoft.com/office/drawing/2014/main" id="{6210049C-4285-484D-BD86-F057D26D063C}"/>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283210" y="2128235"/>
            <a:ext cx="49911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4C3FB2B9-25C5-4E37-B0A2-DE0FF41596D3}"/>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5303082" y="3705333"/>
            <a:ext cx="4991100" cy="287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Description de cette image, également commentée ci-après">
            <a:extLst>
              <a:ext uri="{FF2B5EF4-FFF2-40B4-BE49-F238E27FC236}">
                <a16:creationId xmlns:a16="http://schemas.microsoft.com/office/drawing/2014/main" id="{C2203C7F-17E8-4881-898C-3D5C07277091}"/>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10556296" y="1990722"/>
            <a:ext cx="1602882" cy="17923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6F1CF45-6BC7-4750-A557-C07B760D0772}"/>
              </a:ext>
            </a:extLst>
          </p:cNvPr>
          <p:cNvSpPr/>
          <p:nvPr>
            <p:custDataLst>
              <p:tags r:id="rId5"/>
            </p:custDataLst>
          </p:nvPr>
        </p:nvSpPr>
        <p:spPr>
          <a:xfrm>
            <a:off x="10564502" y="3733800"/>
            <a:ext cx="1619293" cy="7276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Robert Boyle</a:t>
            </a:r>
          </a:p>
          <a:p>
            <a:pPr algn="ctr"/>
            <a:r>
              <a:rPr lang="fr-CA" sz="1600" b="1" dirty="0"/>
              <a:t>1627-1691</a:t>
            </a:r>
          </a:p>
        </p:txBody>
      </p:sp>
      <p:pic>
        <p:nvPicPr>
          <p:cNvPr id="9" name="Picture 4">
            <a:extLst>
              <a:ext uri="{FF2B5EF4-FFF2-40B4-BE49-F238E27FC236}">
                <a16:creationId xmlns:a16="http://schemas.microsoft.com/office/drawing/2014/main" id="{83054390-D4AC-4CF6-BF54-0FA5C7CB3505}"/>
              </a:ext>
            </a:extLst>
          </p:cNvPr>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10580913" y="4608761"/>
            <a:ext cx="1602882" cy="15957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59670D2-A15E-4F5D-97BA-D0ACCED2997B}"/>
              </a:ext>
            </a:extLst>
          </p:cNvPr>
          <p:cNvSpPr/>
          <p:nvPr>
            <p:custDataLst>
              <p:tags r:id="rId7"/>
            </p:custDataLst>
          </p:nvPr>
        </p:nvSpPr>
        <p:spPr>
          <a:xfrm>
            <a:off x="10564502" y="6130359"/>
            <a:ext cx="1619293" cy="7276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Edme Mariotte</a:t>
            </a:r>
          </a:p>
          <a:p>
            <a:pPr algn="ctr"/>
            <a:r>
              <a:rPr lang="fr-CA" sz="1600" b="1" dirty="0"/>
              <a:t>1620-1684</a:t>
            </a:r>
          </a:p>
        </p:txBody>
      </p:sp>
      <p:sp>
        <p:nvSpPr>
          <p:cNvPr id="11" name="Titre 1">
            <a:extLst>
              <a:ext uri="{FF2B5EF4-FFF2-40B4-BE49-F238E27FC236}">
                <a16:creationId xmlns:a16="http://schemas.microsoft.com/office/drawing/2014/main" id="{77B1D831-29AB-4265-941C-D308CDFDC727}"/>
              </a:ext>
            </a:extLst>
          </p:cNvPr>
          <p:cNvSpPr txBox="1">
            <a:spLocks/>
          </p:cNvSpPr>
          <p:nvPr>
            <p:custDataLst>
              <p:tags r:id="rId8"/>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67 à 69</a:t>
            </a:r>
          </a:p>
        </p:txBody>
      </p:sp>
    </p:spTree>
    <p:extLst>
      <p:ext uri="{BB962C8B-B14F-4D97-AF65-F5344CB8AC3E}">
        <p14:creationId xmlns:p14="http://schemas.microsoft.com/office/powerpoint/2010/main" val="655834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La loi de Boyle-Mariotte</a:t>
            </a:r>
            <a:endParaRPr lang="fr-CA" dirty="0"/>
          </a:p>
        </p:txBody>
      </p:sp>
      <p:sp>
        <p:nvSpPr>
          <p:cNvPr id="11" name="Espace réservé du contenu 10">
            <a:extLst>
              <a:ext uri="{FF2B5EF4-FFF2-40B4-BE49-F238E27FC236}">
                <a16:creationId xmlns:a16="http://schemas.microsoft.com/office/drawing/2014/main" id="{BBB2A927-F7E3-4B1A-953A-078F0AB90892}"/>
              </a:ext>
            </a:extLst>
          </p:cNvPr>
          <p:cNvSpPr>
            <a:spLocks noGrp="1"/>
          </p:cNvSpPr>
          <p:nvPr>
            <p:ph idx="1"/>
            <p:custDataLst>
              <p:tags r:id="rId2"/>
            </p:custDataLst>
          </p:nvPr>
        </p:nvSpPr>
        <p:spPr>
          <a:xfrm>
            <a:off x="2745431" y="2216565"/>
            <a:ext cx="7524643" cy="2257067"/>
          </a:xfrm>
        </p:spPr>
        <p:txBody>
          <a:bodyPr anchor="ctr">
            <a:normAutofit/>
          </a:bodyPr>
          <a:lstStyle/>
          <a:p>
            <a:pPr marL="0" indent="0">
              <a:lnSpc>
                <a:spcPct val="100000"/>
              </a:lnSpc>
              <a:buNone/>
            </a:pPr>
            <a:r>
              <a:rPr lang="fr-CA" sz="2000" dirty="0"/>
              <a:t>Un médecin examine la capacité respiratoire des poumons de son patient. Il réalise que lors de l’inspiration les poumons de son patient une capacité d’espace de 1,5 L. Ceci fait en sorte que la pression interne des poumons est de 100 mm Hg. Sachant que le volume lors de l’expiration est de 0,5L, quelle serait la pression des poumons à ce moment? </a:t>
            </a:r>
          </a:p>
        </p:txBody>
      </p:sp>
      <p:sp>
        <p:nvSpPr>
          <p:cNvPr id="14" name="Rectangle 13">
            <a:extLst>
              <a:ext uri="{FF2B5EF4-FFF2-40B4-BE49-F238E27FC236}">
                <a16:creationId xmlns:a16="http://schemas.microsoft.com/office/drawing/2014/main" id="{39E2605D-4858-4EDF-924A-427C73009702}"/>
              </a:ext>
            </a:extLst>
          </p:cNvPr>
          <p:cNvSpPr/>
          <p:nvPr>
            <p:custDataLst>
              <p:tags r:id="rId3"/>
            </p:custDataLst>
          </p:nvPr>
        </p:nvSpPr>
        <p:spPr>
          <a:xfrm>
            <a:off x="10292220" y="2815397"/>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Rectangle 24">
            <a:extLst>
              <a:ext uri="{FF2B5EF4-FFF2-40B4-BE49-F238E27FC236}">
                <a16:creationId xmlns:a16="http://schemas.microsoft.com/office/drawing/2014/main" id="{2A65F8D0-6E95-4067-99DB-AF6E40BE98ED}"/>
              </a:ext>
            </a:extLst>
          </p:cNvPr>
          <p:cNvSpPr/>
          <p:nvPr>
            <p:custDataLst>
              <p:tags r:id="rId4"/>
            </p:custDataLst>
          </p:nvPr>
        </p:nvSpPr>
        <p:spPr>
          <a:xfrm>
            <a:off x="41704" y="2757964"/>
            <a:ext cx="2585407" cy="21413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7" name="Picture 2" descr="Isolated Transparent Circle - Free image on Pixabay">
            <a:extLst>
              <a:ext uri="{FF2B5EF4-FFF2-40B4-BE49-F238E27FC236}">
                <a16:creationId xmlns:a16="http://schemas.microsoft.com/office/drawing/2014/main" id="{3966DA21-DB5C-4831-9004-AEEDA51A4CD2}"/>
              </a:ext>
            </a:extLst>
          </p:cNvPr>
          <p:cNvPicPr>
            <a:picLocks noChangeAspect="1" noChangeArrowheads="1"/>
          </p:cNvPicPr>
          <p:nvPr>
            <p:custDataLst>
              <p:tags r:id="rId5"/>
            </p:custDataLst>
          </p:nvPr>
        </p:nvPicPr>
        <p:blipFill>
          <a:blip r:embed="rId2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73007" y="3140368"/>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solated Transparent Circle - Free image on Pixabay">
            <a:extLst>
              <a:ext uri="{FF2B5EF4-FFF2-40B4-BE49-F238E27FC236}">
                <a16:creationId xmlns:a16="http://schemas.microsoft.com/office/drawing/2014/main" id="{3F7804F8-840B-401B-A4D8-F1DCEE486009}"/>
              </a:ext>
            </a:extLst>
          </p:cNvPr>
          <p:cNvPicPr>
            <a:picLocks noChangeAspect="1" noChangeArrowheads="1"/>
          </p:cNvPicPr>
          <p:nvPr>
            <p:custDataLst>
              <p:tags r:id="rId6"/>
            </p:custDataLst>
          </p:nvPr>
        </p:nvPicPr>
        <p:blipFill>
          <a:blip r:embed="rId2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793" y="3536265"/>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46" name="ZoneTexte 45">
            <a:extLst>
              <a:ext uri="{FF2B5EF4-FFF2-40B4-BE49-F238E27FC236}">
                <a16:creationId xmlns:a16="http://schemas.microsoft.com/office/drawing/2014/main" id="{7ECF40D9-B540-43F0-BFC2-E5D317A2C5B9}"/>
              </a:ext>
            </a:extLst>
          </p:cNvPr>
          <p:cNvSpPr txBox="1"/>
          <p:nvPr>
            <p:custDataLst>
              <p:tags r:id="rId7"/>
            </p:custDataLst>
          </p:nvPr>
        </p:nvSpPr>
        <p:spPr>
          <a:xfrm>
            <a:off x="11128288" y="1914631"/>
            <a:ext cx="829454" cy="830997"/>
          </a:xfrm>
          <a:prstGeom prst="rect">
            <a:avLst/>
          </a:prstGeom>
          <a:noFill/>
        </p:spPr>
        <p:txBody>
          <a:bodyPr wrap="square" rtlCol="0">
            <a:spAutoFit/>
          </a:bodyPr>
          <a:lstStyle/>
          <a:p>
            <a:pPr algn="ctr"/>
            <a:r>
              <a:rPr lang="fr-CA" sz="4800" b="1" dirty="0"/>
              <a:t>P</a:t>
            </a:r>
            <a:r>
              <a:rPr lang="fr-CA" sz="4800" b="1" baseline="-25000" dirty="0"/>
              <a:t>2</a:t>
            </a:r>
          </a:p>
        </p:txBody>
      </p:sp>
      <p:sp>
        <p:nvSpPr>
          <p:cNvPr id="47" name="ZoneTexte 46">
            <a:extLst>
              <a:ext uri="{FF2B5EF4-FFF2-40B4-BE49-F238E27FC236}">
                <a16:creationId xmlns:a16="http://schemas.microsoft.com/office/drawing/2014/main" id="{DF9D3FAB-EA7E-4E69-8644-A8E3627BA9DB}"/>
              </a:ext>
            </a:extLst>
          </p:cNvPr>
          <p:cNvSpPr txBox="1"/>
          <p:nvPr>
            <p:custDataLst>
              <p:tags r:id="rId8"/>
            </p:custDataLst>
          </p:nvPr>
        </p:nvSpPr>
        <p:spPr>
          <a:xfrm>
            <a:off x="10491931" y="2207101"/>
            <a:ext cx="548810" cy="369332"/>
          </a:xfrm>
          <a:prstGeom prst="rect">
            <a:avLst/>
          </a:prstGeom>
          <a:noFill/>
        </p:spPr>
        <p:txBody>
          <a:bodyPr wrap="square" rtlCol="0">
            <a:spAutoFit/>
          </a:bodyPr>
          <a:lstStyle/>
          <a:p>
            <a:pPr algn="ctr"/>
            <a:r>
              <a:rPr lang="fr-CA" b="1" dirty="0"/>
              <a:t>V</a:t>
            </a:r>
            <a:r>
              <a:rPr lang="fr-CA" b="1" baseline="-25000" dirty="0"/>
              <a:t>2</a:t>
            </a:r>
          </a:p>
        </p:txBody>
      </p:sp>
      <p:sp>
        <p:nvSpPr>
          <p:cNvPr id="48" name="ZoneTexte 47">
            <a:extLst>
              <a:ext uri="{FF2B5EF4-FFF2-40B4-BE49-F238E27FC236}">
                <a16:creationId xmlns:a16="http://schemas.microsoft.com/office/drawing/2014/main" id="{E211C468-18ED-4F6A-856D-2A27F2E347C0}"/>
              </a:ext>
            </a:extLst>
          </p:cNvPr>
          <p:cNvSpPr txBox="1"/>
          <p:nvPr>
            <p:custDataLst>
              <p:tags r:id="rId9"/>
            </p:custDataLst>
          </p:nvPr>
        </p:nvSpPr>
        <p:spPr>
          <a:xfrm>
            <a:off x="1397180" y="2145464"/>
            <a:ext cx="600355" cy="369332"/>
          </a:xfrm>
          <a:prstGeom prst="rect">
            <a:avLst/>
          </a:prstGeom>
          <a:noFill/>
        </p:spPr>
        <p:txBody>
          <a:bodyPr wrap="square" rtlCol="0">
            <a:spAutoFit/>
          </a:bodyPr>
          <a:lstStyle/>
          <a:p>
            <a:pPr algn="ctr"/>
            <a:r>
              <a:rPr lang="fr-CA" b="1" dirty="0"/>
              <a:t>P</a:t>
            </a:r>
            <a:r>
              <a:rPr lang="fr-CA" b="1" baseline="-25000" dirty="0"/>
              <a:t>1</a:t>
            </a:r>
          </a:p>
        </p:txBody>
      </p:sp>
      <p:sp>
        <p:nvSpPr>
          <p:cNvPr id="49" name="ZoneTexte 48">
            <a:extLst>
              <a:ext uri="{FF2B5EF4-FFF2-40B4-BE49-F238E27FC236}">
                <a16:creationId xmlns:a16="http://schemas.microsoft.com/office/drawing/2014/main" id="{D452FF37-4676-4AD0-AF49-B52B5CAC9736}"/>
              </a:ext>
            </a:extLst>
          </p:cNvPr>
          <p:cNvSpPr txBox="1"/>
          <p:nvPr>
            <p:custDataLst>
              <p:tags r:id="rId10"/>
            </p:custDataLst>
          </p:nvPr>
        </p:nvSpPr>
        <p:spPr>
          <a:xfrm>
            <a:off x="450096" y="1894712"/>
            <a:ext cx="828764" cy="830997"/>
          </a:xfrm>
          <a:prstGeom prst="rect">
            <a:avLst/>
          </a:prstGeom>
          <a:noFill/>
        </p:spPr>
        <p:txBody>
          <a:bodyPr wrap="square" rtlCol="0">
            <a:spAutoFit/>
          </a:bodyPr>
          <a:lstStyle/>
          <a:p>
            <a:pPr algn="ctr"/>
            <a:r>
              <a:rPr lang="fr-CA" sz="4800" b="1" dirty="0"/>
              <a:t>V</a:t>
            </a:r>
            <a:r>
              <a:rPr lang="fr-CA" sz="4800" b="1" baseline="-25000" dirty="0"/>
              <a:t>1</a:t>
            </a:r>
          </a:p>
        </p:txBody>
      </p:sp>
      <p:pic>
        <p:nvPicPr>
          <p:cNvPr id="55" name="Picture 2" descr="Isolated Transparent Circle - Free image on Pixabay">
            <a:extLst>
              <a:ext uri="{FF2B5EF4-FFF2-40B4-BE49-F238E27FC236}">
                <a16:creationId xmlns:a16="http://schemas.microsoft.com/office/drawing/2014/main" id="{205B85E5-D005-4C35-8C4A-778E53040B6C}"/>
              </a:ext>
            </a:extLst>
          </p:cNvPr>
          <p:cNvPicPr>
            <a:picLocks noChangeAspect="1" noChangeArrowheads="1"/>
          </p:cNvPicPr>
          <p:nvPr>
            <p:custDataLst>
              <p:tags r:id="rId11"/>
            </p:custDataLst>
          </p:nvPr>
        </p:nvPicPr>
        <p:blipFill>
          <a:blip r:embed="rId2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69416" y="3022738"/>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solated Transparent Circle - Free image on Pixabay">
            <a:extLst>
              <a:ext uri="{FF2B5EF4-FFF2-40B4-BE49-F238E27FC236}">
                <a16:creationId xmlns:a16="http://schemas.microsoft.com/office/drawing/2014/main" id="{831F76F0-DB41-4E0F-9515-B54C285AD96A}"/>
              </a:ext>
            </a:extLst>
          </p:cNvPr>
          <p:cNvPicPr>
            <a:picLocks noChangeAspect="1" noChangeArrowheads="1"/>
          </p:cNvPicPr>
          <p:nvPr>
            <p:custDataLst>
              <p:tags r:id="rId12"/>
            </p:custDataLst>
          </p:nvPr>
        </p:nvPicPr>
        <p:blipFill>
          <a:blip r:embed="rId2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79869" y="3565546"/>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solated Transparent Circle - Free image on Pixabay">
            <a:extLst>
              <a:ext uri="{FF2B5EF4-FFF2-40B4-BE49-F238E27FC236}">
                <a16:creationId xmlns:a16="http://schemas.microsoft.com/office/drawing/2014/main" id="{9A5858FF-E6D4-4C73-8FC9-1CA1E2904D4E}"/>
              </a:ext>
            </a:extLst>
          </p:cNvPr>
          <p:cNvPicPr>
            <a:picLocks noChangeAspect="1" noChangeArrowheads="1"/>
          </p:cNvPicPr>
          <p:nvPr>
            <p:custDataLst>
              <p:tags r:id="rId13"/>
            </p:custDataLst>
          </p:nvPr>
        </p:nvPicPr>
        <p:blipFill>
          <a:blip r:embed="rId2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3319" y="3219106"/>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solated Transparent Circle - Free image on Pixabay">
            <a:extLst>
              <a:ext uri="{FF2B5EF4-FFF2-40B4-BE49-F238E27FC236}">
                <a16:creationId xmlns:a16="http://schemas.microsoft.com/office/drawing/2014/main" id="{C3F78BEB-00E3-422E-BD88-D60CA6A6AA87}"/>
              </a:ext>
            </a:extLst>
          </p:cNvPr>
          <p:cNvPicPr>
            <a:picLocks noChangeAspect="1" noChangeArrowheads="1"/>
          </p:cNvPicPr>
          <p:nvPr>
            <p:custDataLst>
              <p:tags r:id="rId14"/>
            </p:custDataLst>
          </p:nvPr>
        </p:nvPicPr>
        <p:blipFill>
          <a:blip r:embed="rId2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0970" y="3979037"/>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EAC17A26-E443-4471-8EE4-4E16B59AF9A1}"/>
              </a:ext>
            </a:extLst>
          </p:cNvPr>
          <p:cNvSpPr/>
          <p:nvPr>
            <p:custDataLst>
              <p:tags r:id="rId15"/>
            </p:custDataLst>
          </p:nvPr>
        </p:nvSpPr>
        <p:spPr>
          <a:xfrm>
            <a:off x="7434375" y="430700"/>
            <a:ext cx="3038632" cy="175945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Bref, la diminution du volume augmente les collisions c’est-à-dire la pression</a:t>
            </a:r>
          </a:p>
        </p:txBody>
      </p:sp>
      <p:sp>
        <p:nvSpPr>
          <p:cNvPr id="50" name="ZoneTexte 49">
            <a:extLst>
              <a:ext uri="{FF2B5EF4-FFF2-40B4-BE49-F238E27FC236}">
                <a16:creationId xmlns:a16="http://schemas.microsoft.com/office/drawing/2014/main" id="{6C797C45-BE94-495A-A978-BF2B2FFE274F}"/>
              </a:ext>
            </a:extLst>
          </p:cNvPr>
          <p:cNvSpPr txBox="1"/>
          <p:nvPr>
            <p:custDataLst>
              <p:tags r:id="rId16"/>
            </p:custDataLst>
          </p:nvPr>
        </p:nvSpPr>
        <p:spPr>
          <a:xfrm>
            <a:off x="3073233" y="4574087"/>
            <a:ext cx="2022752" cy="369332"/>
          </a:xfrm>
          <a:prstGeom prst="rect">
            <a:avLst/>
          </a:prstGeom>
          <a:noFill/>
        </p:spPr>
        <p:txBody>
          <a:bodyPr wrap="square" rtlCol="0">
            <a:spAutoFit/>
          </a:bodyPr>
          <a:lstStyle/>
          <a:p>
            <a:r>
              <a:rPr lang="fr-CA" b="1" dirty="0"/>
              <a:t>1- Données</a:t>
            </a:r>
          </a:p>
        </p:txBody>
      </p:sp>
      <p:sp>
        <p:nvSpPr>
          <p:cNvPr id="65" name="ZoneTexte 64">
            <a:extLst>
              <a:ext uri="{FF2B5EF4-FFF2-40B4-BE49-F238E27FC236}">
                <a16:creationId xmlns:a16="http://schemas.microsoft.com/office/drawing/2014/main" id="{4EFBCA46-E5D9-456F-9024-79431C39401A}"/>
              </a:ext>
            </a:extLst>
          </p:cNvPr>
          <p:cNvSpPr txBox="1"/>
          <p:nvPr>
            <p:custDataLst>
              <p:tags r:id="rId17"/>
            </p:custDataLst>
          </p:nvPr>
        </p:nvSpPr>
        <p:spPr>
          <a:xfrm>
            <a:off x="3073232" y="5022176"/>
            <a:ext cx="2022752" cy="1200329"/>
          </a:xfrm>
          <a:prstGeom prst="rect">
            <a:avLst/>
          </a:prstGeom>
          <a:noFill/>
        </p:spPr>
        <p:txBody>
          <a:bodyPr wrap="square" rtlCol="0">
            <a:spAutoFit/>
          </a:bodyPr>
          <a:lstStyle/>
          <a:p>
            <a:r>
              <a:rPr lang="fr-CA" b="1" dirty="0"/>
              <a:t>P</a:t>
            </a:r>
            <a:r>
              <a:rPr lang="fr-CA" b="1" baseline="-25000" dirty="0"/>
              <a:t>1</a:t>
            </a:r>
            <a:r>
              <a:rPr lang="fr-CA" b="1" dirty="0"/>
              <a:t>  = 100 </a:t>
            </a:r>
            <a:r>
              <a:rPr lang="fr-CA" b="1" dirty="0" err="1"/>
              <a:t>mmHg</a:t>
            </a:r>
            <a:endParaRPr lang="fr-CA" b="1" dirty="0"/>
          </a:p>
          <a:p>
            <a:r>
              <a:rPr lang="fr-CA" b="1" dirty="0"/>
              <a:t>V</a:t>
            </a:r>
            <a:r>
              <a:rPr lang="fr-CA" b="1" baseline="-25000" dirty="0"/>
              <a:t>1</a:t>
            </a:r>
            <a:r>
              <a:rPr lang="fr-CA" b="1" dirty="0"/>
              <a:t> = 1,5 L</a:t>
            </a:r>
          </a:p>
          <a:p>
            <a:r>
              <a:rPr lang="fr-CA" b="1" dirty="0"/>
              <a:t>V</a:t>
            </a:r>
            <a:r>
              <a:rPr lang="fr-CA" b="1" baseline="-25000" dirty="0"/>
              <a:t>2</a:t>
            </a:r>
            <a:r>
              <a:rPr lang="fr-CA" b="1" dirty="0"/>
              <a:t> = 0,5 L</a:t>
            </a:r>
          </a:p>
          <a:p>
            <a:r>
              <a:rPr lang="fr-CA" b="1" dirty="0"/>
              <a:t>P</a:t>
            </a:r>
            <a:r>
              <a:rPr lang="fr-CA" b="1" baseline="-25000" dirty="0"/>
              <a:t>2</a:t>
            </a:r>
            <a:r>
              <a:rPr lang="fr-CA" b="1" dirty="0"/>
              <a:t> = ?</a:t>
            </a:r>
          </a:p>
        </p:txBody>
      </p:sp>
      <p:sp>
        <p:nvSpPr>
          <p:cNvPr id="66" name="ZoneTexte 65">
            <a:extLst>
              <a:ext uri="{FF2B5EF4-FFF2-40B4-BE49-F238E27FC236}">
                <a16:creationId xmlns:a16="http://schemas.microsoft.com/office/drawing/2014/main" id="{F4632910-E856-46A8-ADC0-38C728BCB554}"/>
              </a:ext>
            </a:extLst>
          </p:cNvPr>
          <p:cNvSpPr txBox="1"/>
          <p:nvPr>
            <p:custDataLst>
              <p:tags r:id="rId18"/>
            </p:custDataLst>
          </p:nvPr>
        </p:nvSpPr>
        <p:spPr>
          <a:xfrm>
            <a:off x="5510398" y="4543948"/>
            <a:ext cx="2022752" cy="369332"/>
          </a:xfrm>
          <a:prstGeom prst="rect">
            <a:avLst/>
          </a:prstGeom>
          <a:noFill/>
        </p:spPr>
        <p:txBody>
          <a:bodyPr wrap="square" rtlCol="0">
            <a:spAutoFit/>
          </a:bodyPr>
          <a:lstStyle/>
          <a:p>
            <a:r>
              <a:rPr lang="fr-CA" b="1" dirty="0"/>
              <a:t>2- Formule</a:t>
            </a:r>
          </a:p>
        </p:txBody>
      </p:sp>
      <mc:AlternateContent xmlns:mc="http://schemas.openxmlformats.org/markup-compatibility/2006" xmlns:a14="http://schemas.microsoft.com/office/drawing/2010/main">
        <mc:Choice Requires="a14">
          <p:sp>
            <p:nvSpPr>
              <p:cNvPr id="67" name="ZoneTexte 66">
                <a:extLst>
                  <a:ext uri="{FF2B5EF4-FFF2-40B4-BE49-F238E27FC236}">
                    <a16:creationId xmlns:a16="http://schemas.microsoft.com/office/drawing/2014/main" id="{C666276A-CFC9-46C4-9DED-D5A01790DB5A}"/>
                  </a:ext>
                </a:extLst>
              </p:cNvPr>
              <p:cNvSpPr txBox="1"/>
              <p:nvPr>
                <p:custDataLst>
                  <p:tags r:id="rId19"/>
                </p:custDataLst>
              </p:nvPr>
            </p:nvSpPr>
            <p:spPr>
              <a:xfrm>
                <a:off x="5510397" y="4992037"/>
                <a:ext cx="2022752" cy="1487202"/>
              </a:xfrm>
              <a:prstGeom prst="rect">
                <a:avLst/>
              </a:prstGeom>
              <a:noFill/>
            </p:spPr>
            <p:txBody>
              <a:bodyPr wrap="square" rtlCol="0">
                <a:spAutoFit/>
              </a:bodyPr>
              <a:lstStyle/>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a:solidFill>
                              <a:schemeClr val="tx1"/>
                            </a:solidFill>
                            <a:latin typeface="Cambria Math"/>
                          </a:rPr>
                          <m:t>𝑷</m:t>
                        </m:r>
                      </m:e>
                      <m:sub>
                        <m:r>
                          <a:rPr lang="en-US" b="1" i="1">
                            <a:solidFill>
                              <a:schemeClr val="tx1"/>
                            </a:solidFill>
                            <a:latin typeface="Cambria Math"/>
                          </a:rPr>
                          <m:t>𝟏</m:t>
                        </m:r>
                      </m:sub>
                    </m:sSub>
                    <m:sSub>
                      <m:sSubPr>
                        <m:ctrlPr>
                          <a:rPr lang="en-US" b="1" i="1">
                            <a:solidFill>
                              <a:schemeClr val="tx1"/>
                            </a:solidFill>
                            <a:latin typeface="Cambria Math" panose="02040503050406030204" pitchFamily="18" charset="0"/>
                          </a:rPr>
                        </m:ctrlPr>
                      </m:sSubPr>
                      <m:e>
                        <m:r>
                          <a:rPr lang="en-US" b="1" i="1">
                            <a:solidFill>
                              <a:schemeClr val="tx1"/>
                            </a:solidFill>
                            <a:latin typeface="Cambria Math"/>
                          </a:rPr>
                          <m:t>𝑽</m:t>
                        </m:r>
                      </m:e>
                      <m:sub>
                        <m:r>
                          <a:rPr lang="en-US" b="1" i="1">
                            <a:solidFill>
                              <a:schemeClr val="tx1"/>
                            </a:solidFill>
                            <a:latin typeface="Cambria Math"/>
                          </a:rPr>
                          <m:t>𝟏</m:t>
                        </m:r>
                      </m:sub>
                    </m:sSub>
                    <m:r>
                      <a:rPr lang="en-US" b="1" i="1">
                        <a:solidFill>
                          <a:schemeClr val="tx1"/>
                        </a:solidFill>
                        <a:latin typeface="Cambria Math"/>
                        <a:ea typeface="Cambria Math"/>
                      </a:rPr>
                      <m:t>= </m:t>
                    </m:r>
                    <m:sSub>
                      <m:sSubPr>
                        <m:ctrlPr>
                          <a:rPr lang="en-US" b="1" i="1">
                            <a:solidFill>
                              <a:schemeClr val="tx1"/>
                            </a:solidFill>
                            <a:latin typeface="Cambria Math" panose="02040503050406030204" pitchFamily="18" charset="0"/>
                            <a:ea typeface="Cambria Math"/>
                          </a:rPr>
                        </m:ctrlPr>
                      </m:sSubPr>
                      <m:e>
                        <m:r>
                          <a:rPr lang="en-US" b="1" i="1">
                            <a:solidFill>
                              <a:schemeClr val="tx1"/>
                            </a:solidFill>
                            <a:latin typeface="Cambria Math"/>
                            <a:ea typeface="Cambria Math"/>
                          </a:rPr>
                          <m:t>𝑷</m:t>
                        </m:r>
                      </m:e>
                      <m:sub>
                        <m:r>
                          <a:rPr lang="en-US" b="1" i="1">
                            <a:solidFill>
                              <a:schemeClr val="tx1"/>
                            </a:solidFill>
                            <a:latin typeface="Cambria Math"/>
                            <a:ea typeface="Cambria Math"/>
                          </a:rPr>
                          <m:t>𝟐</m:t>
                        </m:r>
                      </m:sub>
                    </m:sSub>
                    <m:sSub>
                      <m:sSubPr>
                        <m:ctrlPr>
                          <a:rPr lang="en-US" b="1" i="1">
                            <a:solidFill>
                              <a:schemeClr val="tx1"/>
                            </a:solidFill>
                            <a:latin typeface="Cambria Math" panose="02040503050406030204" pitchFamily="18" charset="0"/>
                            <a:ea typeface="Cambria Math"/>
                          </a:rPr>
                        </m:ctrlPr>
                      </m:sSubPr>
                      <m:e>
                        <m:r>
                          <a:rPr lang="en-US" b="1" i="1">
                            <a:solidFill>
                              <a:schemeClr val="tx1"/>
                            </a:solidFill>
                            <a:latin typeface="Cambria Math"/>
                            <a:ea typeface="Cambria Math"/>
                          </a:rPr>
                          <m:t>𝑽</m:t>
                        </m:r>
                      </m:e>
                      <m:sub>
                        <m:r>
                          <a:rPr lang="fr-CA" b="1" i="1" smtClean="0">
                            <a:solidFill>
                              <a:schemeClr val="tx1"/>
                            </a:solidFill>
                            <a:latin typeface="Cambria Math" panose="02040503050406030204" pitchFamily="18" charset="0"/>
                            <a:ea typeface="Cambria Math"/>
                          </a:rPr>
                          <m:t>𝟐</m:t>
                        </m:r>
                      </m:sub>
                    </m:sSub>
                  </m:oMath>
                </a14:m>
                <a:r>
                  <a:rPr lang="fr-CA" b="1" dirty="0">
                    <a:solidFill>
                      <a:schemeClr val="tx1"/>
                    </a:solidFill>
                  </a:rPr>
                  <a:t> </a:t>
                </a:r>
              </a:p>
              <a:p>
                <a:endParaRPr lang="en-US" b="1"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1" i="1">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𝑷</m:t>
                          </m:r>
                        </m:e>
                        <m:sub>
                          <m:r>
                            <a:rPr lang="fr-CA" b="1" i="1" smtClean="0">
                              <a:solidFill>
                                <a:schemeClr val="tx1"/>
                              </a:solidFill>
                              <a:latin typeface="Cambria Math" panose="02040503050406030204" pitchFamily="18" charset="0"/>
                            </a:rPr>
                            <m:t>𝟐</m:t>
                          </m:r>
                        </m:sub>
                      </m:sSub>
                      <m:r>
                        <a:rPr lang="en-US" b="1" i="1">
                          <a:solidFill>
                            <a:schemeClr val="tx1"/>
                          </a:solidFill>
                          <a:latin typeface="Cambria Math"/>
                          <a:ea typeface="Cambria Math"/>
                        </a:rPr>
                        <m:t>= </m:t>
                      </m:r>
                      <m:f>
                        <m:fPr>
                          <m:ctrlPr>
                            <a:rPr lang="en-US" b="1" i="1" smtClean="0">
                              <a:solidFill>
                                <a:schemeClr val="tx1"/>
                              </a:solidFill>
                              <a:latin typeface="Cambria Math" panose="02040503050406030204" pitchFamily="18" charset="0"/>
                              <a:ea typeface="Cambria Math"/>
                            </a:rPr>
                          </m:ctrlPr>
                        </m:fPr>
                        <m:num>
                          <m:sSub>
                            <m:sSubPr>
                              <m:ctrlPr>
                                <a:rPr lang="en-US" b="1" i="1">
                                  <a:solidFill>
                                    <a:schemeClr val="tx1"/>
                                  </a:solidFill>
                                  <a:latin typeface="Cambria Math" panose="02040503050406030204" pitchFamily="18" charset="0"/>
                                  <a:ea typeface="Cambria Math"/>
                                </a:rPr>
                              </m:ctrlPr>
                            </m:sSubPr>
                            <m:e>
                              <m:r>
                                <a:rPr lang="en-US" b="1" i="1">
                                  <a:solidFill>
                                    <a:schemeClr val="tx1"/>
                                  </a:solidFill>
                                  <a:latin typeface="Cambria Math"/>
                                  <a:ea typeface="Cambria Math"/>
                                </a:rPr>
                                <m:t>𝑷</m:t>
                              </m:r>
                            </m:e>
                            <m:sub>
                              <m:r>
                                <a:rPr lang="fr-CA" b="1" i="1">
                                  <a:solidFill>
                                    <a:schemeClr val="tx1"/>
                                  </a:solidFill>
                                  <a:latin typeface="Cambria Math" panose="02040503050406030204" pitchFamily="18" charset="0"/>
                                  <a:ea typeface="Cambria Math"/>
                                </a:rPr>
                                <m:t>𝟏</m:t>
                              </m:r>
                            </m:sub>
                          </m:sSub>
                          <m:sSub>
                            <m:sSubPr>
                              <m:ctrlPr>
                                <a:rPr lang="en-US" b="1" i="1">
                                  <a:solidFill>
                                    <a:schemeClr val="tx1"/>
                                  </a:solidFill>
                                  <a:latin typeface="Cambria Math" panose="02040503050406030204" pitchFamily="18" charset="0"/>
                                  <a:ea typeface="Cambria Math"/>
                                </a:rPr>
                              </m:ctrlPr>
                            </m:sSubPr>
                            <m:e>
                              <m:r>
                                <a:rPr lang="en-US" b="1" i="1">
                                  <a:solidFill>
                                    <a:schemeClr val="tx1"/>
                                  </a:solidFill>
                                  <a:latin typeface="Cambria Math"/>
                                  <a:ea typeface="Cambria Math"/>
                                </a:rPr>
                                <m:t>𝑽</m:t>
                              </m:r>
                            </m:e>
                            <m:sub>
                              <m:r>
                                <a:rPr lang="fr-CA" b="1" i="1">
                                  <a:solidFill>
                                    <a:schemeClr val="tx1"/>
                                  </a:solidFill>
                                  <a:latin typeface="Cambria Math" panose="02040503050406030204" pitchFamily="18" charset="0"/>
                                  <a:ea typeface="Cambria Math"/>
                                </a:rPr>
                                <m:t>𝟏</m:t>
                              </m:r>
                            </m:sub>
                          </m:sSub>
                        </m:num>
                        <m:den>
                          <m:sSub>
                            <m:sSubPr>
                              <m:ctrlPr>
                                <a:rPr lang="en-US" b="1" i="1">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𝑽</m:t>
                              </m:r>
                            </m:e>
                            <m:sub>
                              <m:r>
                                <a:rPr lang="fr-CA" b="1" i="1" smtClean="0">
                                  <a:solidFill>
                                    <a:schemeClr val="tx1"/>
                                  </a:solidFill>
                                  <a:latin typeface="Cambria Math" panose="02040503050406030204" pitchFamily="18" charset="0"/>
                                </a:rPr>
                                <m:t>𝟐</m:t>
                              </m:r>
                            </m:sub>
                          </m:sSub>
                        </m:den>
                      </m:f>
                    </m:oMath>
                  </m:oMathPara>
                </a14:m>
                <a:endParaRPr lang="fr-CA" b="1" dirty="0">
                  <a:solidFill>
                    <a:schemeClr val="tx1"/>
                  </a:solidFill>
                </a:endParaRPr>
              </a:p>
              <a:p>
                <a:endParaRPr lang="fr-CA" b="1" dirty="0">
                  <a:solidFill>
                    <a:schemeClr val="tx1"/>
                  </a:solidFill>
                </a:endParaRPr>
              </a:p>
            </p:txBody>
          </p:sp>
        </mc:Choice>
        <mc:Fallback xmlns="">
          <p:sp>
            <p:nvSpPr>
              <p:cNvPr id="67" name="ZoneTexte 66">
                <a:extLst>
                  <a:ext uri="{FF2B5EF4-FFF2-40B4-BE49-F238E27FC236}">
                    <a16:creationId xmlns:a16="http://schemas.microsoft.com/office/drawing/2014/main" id="{C666276A-CFC9-46C4-9DED-D5A01790DB5A}"/>
                  </a:ext>
                </a:extLst>
              </p:cNvPr>
              <p:cNvSpPr txBox="1">
                <a:spLocks noRot="1" noChangeAspect="1" noMove="1" noResize="1" noEditPoints="1" noAdjustHandles="1" noChangeArrowheads="1" noChangeShapeType="1" noTextEdit="1"/>
              </p:cNvSpPr>
              <p:nvPr>
                <p:custDataLst>
                  <p:tags r:id="rId27"/>
                </p:custDataLst>
              </p:nvPr>
            </p:nvSpPr>
            <p:spPr>
              <a:xfrm>
                <a:off x="5510397" y="4992037"/>
                <a:ext cx="2022752" cy="1487202"/>
              </a:xfrm>
              <a:prstGeom prst="rect">
                <a:avLst/>
              </a:prstGeom>
              <a:blipFill>
                <a:blip r:embed="rId28"/>
                <a:stretch>
                  <a:fillRect/>
                </a:stretch>
              </a:blipFill>
            </p:spPr>
            <p:txBody>
              <a:bodyPr/>
              <a:lstStyle/>
              <a:p>
                <a:r>
                  <a:rPr lang="fr-CA">
                    <a:noFill/>
                  </a:rPr>
                  <a:t> </a:t>
                </a:r>
              </a:p>
            </p:txBody>
          </p:sp>
        </mc:Fallback>
      </mc:AlternateContent>
      <p:sp>
        <p:nvSpPr>
          <p:cNvPr id="68" name="ZoneTexte 67">
            <a:extLst>
              <a:ext uri="{FF2B5EF4-FFF2-40B4-BE49-F238E27FC236}">
                <a16:creationId xmlns:a16="http://schemas.microsoft.com/office/drawing/2014/main" id="{3AAB9617-80F5-4557-B331-39279005BC78}"/>
              </a:ext>
            </a:extLst>
          </p:cNvPr>
          <p:cNvSpPr txBox="1"/>
          <p:nvPr>
            <p:custDataLst>
              <p:tags r:id="rId20"/>
            </p:custDataLst>
          </p:nvPr>
        </p:nvSpPr>
        <p:spPr>
          <a:xfrm>
            <a:off x="7739859" y="4548161"/>
            <a:ext cx="2022752" cy="369332"/>
          </a:xfrm>
          <a:prstGeom prst="rect">
            <a:avLst/>
          </a:prstGeom>
          <a:noFill/>
        </p:spPr>
        <p:txBody>
          <a:bodyPr wrap="square" rtlCol="0">
            <a:spAutoFit/>
          </a:bodyPr>
          <a:lstStyle/>
          <a:p>
            <a:r>
              <a:rPr lang="fr-CA" b="1" dirty="0"/>
              <a:t>3- Calculs</a:t>
            </a:r>
          </a:p>
        </p:txBody>
      </p:sp>
      <mc:AlternateContent xmlns:mc="http://schemas.openxmlformats.org/markup-compatibility/2006" xmlns:a14="http://schemas.microsoft.com/office/drawing/2010/main">
        <mc:Choice Requires="a14">
          <p:sp>
            <p:nvSpPr>
              <p:cNvPr id="69" name="ZoneTexte 68">
                <a:extLst>
                  <a:ext uri="{FF2B5EF4-FFF2-40B4-BE49-F238E27FC236}">
                    <a16:creationId xmlns:a16="http://schemas.microsoft.com/office/drawing/2014/main" id="{0E4E4F2F-1607-47FC-9032-3C32FBD86177}"/>
                  </a:ext>
                </a:extLst>
              </p:cNvPr>
              <p:cNvSpPr txBox="1"/>
              <p:nvPr>
                <p:custDataLst>
                  <p:tags r:id="rId21"/>
                </p:custDataLst>
              </p:nvPr>
            </p:nvSpPr>
            <p:spPr>
              <a:xfrm>
                <a:off x="7739857" y="4996250"/>
                <a:ext cx="2236247" cy="16090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400" b="1" i="1" smtClean="0">
                              <a:solidFill>
                                <a:schemeClr val="tx1"/>
                              </a:solidFill>
                              <a:latin typeface="Cambria Math" panose="02040503050406030204" pitchFamily="18" charset="0"/>
                            </a:rPr>
                          </m:ctrlPr>
                        </m:sSubPr>
                        <m:e>
                          <m:r>
                            <a:rPr lang="fr-CA" sz="1400" b="1" i="1" smtClean="0">
                              <a:solidFill>
                                <a:schemeClr val="tx1"/>
                              </a:solidFill>
                              <a:latin typeface="Cambria Math" panose="02040503050406030204" pitchFamily="18" charset="0"/>
                            </a:rPr>
                            <m:t>𝑷</m:t>
                          </m:r>
                        </m:e>
                        <m:sub>
                          <m:r>
                            <a:rPr lang="fr-CA" sz="1400" b="1" i="1" smtClean="0">
                              <a:solidFill>
                                <a:schemeClr val="tx1"/>
                              </a:solidFill>
                              <a:latin typeface="Cambria Math" panose="02040503050406030204" pitchFamily="18" charset="0"/>
                            </a:rPr>
                            <m:t>𝟐</m:t>
                          </m:r>
                        </m:sub>
                      </m:sSub>
                      <m:r>
                        <a:rPr lang="en-US" sz="1400" b="1" i="1">
                          <a:solidFill>
                            <a:schemeClr val="tx1"/>
                          </a:solidFill>
                          <a:latin typeface="Cambria Math"/>
                          <a:ea typeface="Cambria Math"/>
                        </a:rPr>
                        <m:t>= </m:t>
                      </m:r>
                      <m:f>
                        <m:fPr>
                          <m:ctrlPr>
                            <a:rPr lang="en-US" sz="1400" b="1" i="1" smtClean="0">
                              <a:solidFill>
                                <a:schemeClr val="tx1"/>
                              </a:solidFill>
                              <a:latin typeface="Cambria Math" panose="02040503050406030204" pitchFamily="18" charset="0"/>
                              <a:ea typeface="Cambria Math"/>
                            </a:rPr>
                          </m:ctrlPr>
                        </m:fPr>
                        <m:num>
                          <m:sSub>
                            <m:sSubPr>
                              <m:ctrlPr>
                                <a:rPr lang="en-US" sz="1400" b="1" i="1">
                                  <a:solidFill>
                                    <a:schemeClr val="tx1"/>
                                  </a:solidFill>
                                  <a:latin typeface="Cambria Math" panose="02040503050406030204" pitchFamily="18" charset="0"/>
                                  <a:ea typeface="Cambria Math"/>
                                </a:rPr>
                              </m:ctrlPr>
                            </m:sSubPr>
                            <m:e>
                              <m:r>
                                <a:rPr lang="en-US" sz="1400" b="1" i="1">
                                  <a:solidFill>
                                    <a:schemeClr val="tx1"/>
                                  </a:solidFill>
                                  <a:latin typeface="Cambria Math"/>
                                  <a:ea typeface="Cambria Math"/>
                                </a:rPr>
                                <m:t>𝑷</m:t>
                              </m:r>
                            </m:e>
                            <m:sub>
                              <m:r>
                                <a:rPr lang="fr-CA" sz="1400" b="1" i="1">
                                  <a:solidFill>
                                    <a:schemeClr val="tx1"/>
                                  </a:solidFill>
                                  <a:latin typeface="Cambria Math" panose="02040503050406030204" pitchFamily="18" charset="0"/>
                                  <a:ea typeface="Cambria Math"/>
                                </a:rPr>
                                <m:t>𝟏</m:t>
                              </m:r>
                            </m:sub>
                          </m:sSub>
                          <m:sSub>
                            <m:sSubPr>
                              <m:ctrlPr>
                                <a:rPr lang="en-US" sz="1400" b="1" i="1">
                                  <a:solidFill>
                                    <a:schemeClr val="tx1"/>
                                  </a:solidFill>
                                  <a:latin typeface="Cambria Math" panose="02040503050406030204" pitchFamily="18" charset="0"/>
                                  <a:ea typeface="Cambria Math"/>
                                </a:rPr>
                              </m:ctrlPr>
                            </m:sSubPr>
                            <m:e>
                              <m:r>
                                <a:rPr lang="en-US" sz="1400" b="1" i="1">
                                  <a:solidFill>
                                    <a:schemeClr val="tx1"/>
                                  </a:solidFill>
                                  <a:latin typeface="Cambria Math"/>
                                  <a:ea typeface="Cambria Math"/>
                                </a:rPr>
                                <m:t>𝑽</m:t>
                              </m:r>
                            </m:e>
                            <m:sub>
                              <m:r>
                                <a:rPr lang="fr-CA" sz="1400" b="1" i="1">
                                  <a:solidFill>
                                    <a:schemeClr val="tx1"/>
                                  </a:solidFill>
                                  <a:latin typeface="Cambria Math" panose="02040503050406030204" pitchFamily="18" charset="0"/>
                                  <a:ea typeface="Cambria Math"/>
                                </a:rPr>
                                <m:t>𝟏</m:t>
                              </m:r>
                            </m:sub>
                          </m:sSub>
                        </m:num>
                        <m:den>
                          <m:sSub>
                            <m:sSubPr>
                              <m:ctrlPr>
                                <a:rPr lang="en-US" sz="1400" b="1" i="1">
                                  <a:solidFill>
                                    <a:schemeClr val="tx1"/>
                                  </a:solidFill>
                                  <a:latin typeface="Cambria Math" panose="02040503050406030204" pitchFamily="18" charset="0"/>
                                </a:rPr>
                              </m:ctrlPr>
                            </m:sSubPr>
                            <m:e>
                              <m:r>
                                <a:rPr lang="fr-CA" sz="1400" b="1" i="1" smtClean="0">
                                  <a:solidFill>
                                    <a:schemeClr val="tx1"/>
                                  </a:solidFill>
                                  <a:latin typeface="Cambria Math" panose="02040503050406030204" pitchFamily="18" charset="0"/>
                                </a:rPr>
                                <m:t>𝑽</m:t>
                              </m:r>
                            </m:e>
                            <m:sub>
                              <m:r>
                                <a:rPr lang="fr-CA" sz="1400" b="1" i="1" smtClean="0">
                                  <a:solidFill>
                                    <a:schemeClr val="tx1"/>
                                  </a:solidFill>
                                  <a:latin typeface="Cambria Math" panose="02040503050406030204" pitchFamily="18" charset="0"/>
                                </a:rPr>
                                <m:t>𝟐</m:t>
                              </m:r>
                            </m:sub>
                          </m:sSub>
                        </m:den>
                      </m:f>
                    </m:oMath>
                  </m:oMathPara>
                </a14:m>
                <a:endParaRPr lang="fr-CA" sz="1400" b="1" dirty="0">
                  <a:solidFill>
                    <a:schemeClr val="tx1"/>
                  </a:solidFill>
                </a:endParaRPr>
              </a:p>
              <a:p>
                <a:endParaRPr lang="en-US" sz="14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400" b="1" i="1">
                              <a:latin typeface="Cambria Math" panose="02040503050406030204" pitchFamily="18" charset="0"/>
                            </a:rPr>
                          </m:ctrlPr>
                        </m:sSubPr>
                        <m:e>
                          <m:r>
                            <a:rPr lang="fr-CA" sz="1400" b="1" i="1" smtClean="0">
                              <a:latin typeface="Cambria Math" panose="02040503050406030204" pitchFamily="18" charset="0"/>
                            </a:rPr>
                            <m:t>𝑷</m:t>
                          </m:r>
                        </m:e>
                        <m:sub>
                          <m:r>
                            <a:rPr lang="fr-CA" sz="1400" b="1" i="1">
                              <a:latin typeface="Cambria Math" panose="02040503050406030204" pitchFamily="18" charset="0"/>
                            </a:rPr>
                            <m:t>𝟐</m:t>
                          </m:r>
                        </m:sub>
                      </m:sSub>
                      <m:r>
                        <a:rPr lang="en-US" sz="1400" b="1" i="1">
                          <a:latin typeface="Cambria Math"/>
                          <a:ea typeface="Cambria Math"/>
                        </a:rPr>
                        <m:t>=</m:t>
                      </m:r>
                      <m:r>
                        <a:rPr lang="fr-CA" sz="1400" b="1" i="1" smtClean="0">
                          <a:latin typeface="Cambria Math" panose="02040503050406030204" pitchFamily="18" charset="0"/>
                          <a:ea typeface="Cambria Math"/>
                        </a:rPr>
                        <m:t> </m:t>
                      </m:r>
                      <m:f>
                        <m:fPr>
                          <m:ctrlPr>
                            <a:rPr lang="fr-CA" sz="1400" b="1" i="1" smtClean="0">
                              <a:latin typeface="Cambria Math" panose="02040503050406030204" pitchFamily="18" charset="0"/>
                              <a:ea typeface="Cambria Math"/>
                            </a:rPr>
                          </m:ctrlPr>
                        </m:fPr>
                        <m:num>
                          <m:r>
                            <a:rPr lang="fr-CA" sz="1400" b="1" i="1">
                              <a:latin typeface="Cambria Math" panose="02040503050406030204" pitchFamily="18" charset="0"/>
                              <a:ea typeface="Cambria Math"/>
                            </a:rPr>
                            <m:t>𝟏𝟎𝟎</m:t>
                          </m:r>
                          <m:r>
                            <a:rPr lang="fr-CA" sz="1400" b="1" i="1">
                              <a:latin typeface="Cambria Math" panose="02040503050406030204" pitchFamily="18" charset="0"/>
                              <a:ea typeface="Cambria Math"/>
                            </a:rPr>
                            <m:t> </m:t>
                          </m:r>
                          <m:r>
                            <a:rPr lang="fr-CA" sz="1400" b="1" i="1">
                              <a:latin typeface="Cambria Math" panose="02040503050406030204" pitchFamily="18" charset="0"/>
                              <a:ea typeface="Cambria Math"/>
                            </a:rPr>
                            <m:t>𝒎𝒎𝑯𝒈</m:t>
                          </m:r>
                          <m:r>
                            <a:rPr lang="fr-CA" sz="1400" b="1" i="1">
                              <a:latin typeface="Cambria Math" panose="02040503050406030204" pitchFamily="18" charset="0"/>
                              <a:ea typeface="Cambria Math"/>
                            </a:rPr>
                            <m:t> ∙</m:t>
                          </m:r>
                          <m:r>
                            <a:rPr lang="fr-CA" sz="1400" b="1" i="1">
                              <a:latin typeface="Cambria Math" panose="02040503050406030204" pitchFamily="18" charset="0"/>
                              <a:ea typeface="Cambria Math" panose="02040503050406030204" pitchFamily="18" charset="0"/>
                            </a:rPr>
                            <m:t>𝟏</m:t>
                          </m:r>
                          <m:r>
                            <a:rPr lang="fr-CA" sz="1400" b="1" i="1">
                              <a:latin typeface="Cambria Math" panose="02040503050406030204" pitchFamily="18" charset="0"/>
                              <a:ea typeface="Cambria Math" panose="02040503050406030204" pitchFamily="18" charset="0"/>
                            </a:rPr>
                            <m:t>,</m:t>
                          </m:r>
                          <m:r>
                            <a:rPr lang="fr-CA" sz="1400" b="1" i="1">
                              <a:latin typeface="Cambria Math" panose="02040503050406030204" pitchFamily="18" charset="0"/>
                              <a:ea typeface="Cambria Math" panose="02040503050406030204" pitchFamily="18" charset="0"/>
                            </a:rPr>
                            <m:t>𝟓</m:t>
                          </m:r>
                          <m:r>
                            <a:rPr lang="fr-CA" sz="1400" b="1" i="1" smtClean="0">
                              <a:latin typeface="Cambria Math" panose="02040503050406030204" pitchFamily="18" charset="0"/>
                              <a:ea typeface="Cambria Math" panose="02040503050406030204" pitchFamily="18" charset="0"/>
                            </a:rPr>
                            <m:t> </m:t>
                          </m:r>
                          <m:r>
                            <a:rPr lang="fr-CA" sz="1400" b="1" i="1">
                              <a:latin typeface="Cambria Math" panose="02040503050406030204" pitchFamily="18" charset="0"/>
                              <a:ea typeface="Cambria Math" panose="02040503050406030204" pitchFamily="18" charset="0"/>
                            </a:rPr>
                            <m:t>𝑳</m:t>
                          </m:r>
                        </m:num>
                        <m:den>
                          <m:r>
                            <a:rPr lang="fr-CA" sz="1400" b="1" i="1" smtClean="0">
                              <a:latin typeface="Cambria Math" panose="02040503050406030204" pitchFamily="18" charset="0"/>
                              <a:ea typeface="Cambria Math"/>
                            </a:rPr>
                            <m:t>𝟎</m:t>
                          </m:r>
                          <m:r>
                            <a:rPr lang="fr-CA" sz="1400" b="1" i="1" smtClean="0">
                              <a:latin typeface="Cambria Math" panose="02040503050406030204" pitchFamily="18" charset="0"/>
                              <a:ea typeface="Cambria Math"/>
                            </a:rPr>
                            <m:t>,</m:t>
                          </m:r>
                          <m:r>
                            <a:rPr lang="fr-CA" sz="1400" b="1" i="1" smtClean="0">
                              <a:latin typeface="Cambria Math" panose="02040503050406030204" pitchFamily="18" charset="0"/>
                              <a:ea typeface="Cambria Math"/>
                            </a:rPr>
                            <m:t>𝟓</m:t>
                          </m:r>
                          <m:r>
                            <a:rPr lang="fr-CA" sz="1400" b="1" i="1" smtClean="0">
                              <a:latin typeface="Cambria Math" panose="02040503050406030204" pitchFamily="18" charset="0"/>
                              <a:ea typeface="Cambria Math"/>
                            </a:rPr>
                            <m:t> </m:t>
                          </m:r>
                          <m:r>
                            <a:rPr lang="fr-CA" sz="1400" b="1" i="1" smtClean="0">
                              <a:latin typeface="Cambria Math" panose="02040503050406030204" pitchFamily="18" charset="0"/>
                              <a:ea typeface="Cambria Math"/>
                            </a:rPr>
                            <m:t>𝑳</m:t>
                          </m:r>
                        </m:den>
                      </m:f>
                    </m:oMath>
                  </m:oMathPara>
                </a14:m>
                <a:endParaRPr lang="fr-CA" sz="1400" b="1" dirty="0">
                  <a:solidFill>
                    <a:schemeClr val="tx1"/>
                  </a:solidFill>
                </a:endParaRPr>
              </a:p>
              <a:p>
                <a:endParaRPr lang="en-US" sz="1400" b="1" i="1" dirty="0">
                  <a:latin typeface="Cambria Math" panose="02040503050406030204" pitchFamily="18" charset="0"/>
                </a:endParaRPr>
              </a:p>
              <a:p>
                <a14:m>
                  <m:oMath xmlns:m="http://schemas.openxmlformats.org/officeDocument/2006/math">
                    <m:sSub>
                      <m:sSubPr>
                        <m:ctrlPr>
                          <a:rPr lang="en-US" sz="1400" b="1" i="1">
                            <a:latin typeface="Cambria Math" panose="02040503050406030204" pitchFamily="18" charset="0"/>
                          </a:rPr>
                        </m:ctrlPr>
                      </m:sSubPr>
                      <m:e>
                        <m:r>
                          <a:rPr lang="fr-CA" sz="1400" b="1" i="1" smtClean="0">
                            <a:latin typeface="Cambria Math" panose="02040503050406030204" pitchFamily="18" charset="0"/>
                          </a:rPr>
                          <m:t>𝑷</m:t>
                        </m:r>
                      </m:e>
                      <m:sub>
                        <m:r>
                          <a:rPr lang="fr-CA" sz="1400" b="1" i="1">
                            <a:latin typeface="Cambria Math" panose="02040503050406030204" pitchFamily="18" charset="0"/>
                          </a:rPr>
                          <m:t>𝟐</m:t>
                        </m:r>
                      </m:sub>
                    </m:sSub>
                    <m:r>
                      <a:rPr lang="en-US" sz="1400" b="1" i="1">
                        <a:latin typeface="Cambria Math"/>
                        <a:ea typeface="Cambria Math"/>
                      </a:rPr>
                      <m:t>=</m:t>
                    </m:r>
                  </m:oMath>
                </a14:m>
                <a:r>
                  <a:rPr lang="fr-CA" sz="1400" b="1" dirty="0">
                    <a:solidFill>
                      <a:schemeClr val="tx1"/>
                    </a:solidFill>
                  </a:rPr>
                  <a:t> 300 </a:t>
                </a:r>
                <a:r>
                  <a:rPr lang="fr-CA" sz="1400" b="1" dirty="0" err="1">
                    <a:solidFill>
                      <a:schemeClr val="tx1"/>
                    </a:solidFill>
                  </a:rPr>
                  <a:t>mmHg</a:t>
                </a:r>
                <a:endParaRPr lang="fr-CA" sz="1400" b="1" dirty="0">
                  <a:solidFill>
                    <a:schemeClr val="tx1"/>
                  </a:solidFill>
                </a:endParaRPr>
              </a:p>
            </p:txBody>
          </p:sp>
        </mc:Choice>
        <mc:Fallback xmlns="">
          <p:sp>
            <p:nvSpPr>
              <p:cNvPr id="69" name="ZoneTexte 68">
                <a:extLst>
                  <a:ext uri="{FF2B5EF4-FFF2-40B4-BE49-F238E27FC236}">
                    <a16:creationId xmlns:a16="http://schemas.microsoft.com/office/drawing/2014/main" id="{0E4E4F2F-1607-47FC-9032-3C32FBD86177}"/>
                  </a:ext>
                </a:extLst>
              </p:cNvPr>
              <p:cNvSpPr txBox="1">
                <a:spLocks noRot="1" noChangeAspect="1" noMove="1" noResize="1" noEditPoints="1" noAdjustHandles="1" noChangeArrowheads="1" noChangeShapeType="1" noTextEdit="1"/>
              </p:cNvSpPr>
              <p:nvPr>
                <p:custDataLst>
                  <p:tags r:id="rId29"/>
                </p:custDataLst>
              </p:nvPr>
            </p:nvSpPr>
            <p:spPr>
              <a:xfrm>
                <a:off x="7739857" y="4996250"/>
                <a:ext cx="2236247" cy="1609095"/>
              </a:xfrm>
              <a:prstGeom prst="rect">
                <a:avLst/>
              </a:prstGeom>
              <a:blipFill>
                <a:blip r:embed="rId30"/>
                <a:stretch>
                  <a:fillRect b="-2652"/>
                </a:stretch>
              </a:blipFill>
            </p:spPr>
            <p:txBody>
              <a:bodyPr/>
              <a:lstStyle/>
              <a:p>
                <a:r>
                  <a:rPr lang="fr-CA">
                    <a:noFill/>
                  </a:rPr>
                  <a:t> </a:t>
                </a:r>
              </a:p>
            </p:txBody>
          </p:sp>
        </mc:Fallback>
      </mc:AlternateContent>
      <p:sp>
        <p:nvSpPr>
          <p:cNvPr id="70" name="ZoneTexte 69">
            <a:extLst>
              <a:ext uri="{FF2B5EF4-FFF2-40B4-BE49-F238E27FC236}">
                <a16:creationId xmlns:a16="http://schemas.microsoft.com/office/drawing/2014/main" id="{9D205DAA-B9CF-4A31-8173-D7EAA06E17E6}"/>
              </a:ext>
            </a:extLst>
          </p:cNvPr>
          <p:cNvSpPr txBox="1"/>
          <p:nvPr>
            <p:custDataLst>
              <p:tags r:id="rId22"/>
            </p:custDataLst>
          </p:nvPr>
        </p:nvSpPr>
        <p:spPr>
          <a:xfrm>
            <a:off x="9938188" y="4574087"/>
            <a:ext cx="2022752" cy="369332"/>
          </a:xfrm>
          <a:prstGeom prst="rect">
            <a:avLst/>
          </a:prstGeom>
          <a:noFill/>
        </p:spPr>
        <p:txBody>
          <a:bodyPr wrap="square" rtlCol="0">
            <a:spAutoFit/>
          </a:bodyPr>
          <a:lstStyle/>
          <a:p>
            <a:r>
              <a:rPr lang="fr-CA" b="1" dirty="0"/>
              <a:t>4- Réponse</a:t>
            </a:r>
          </a:p>
        </p:txBody>
      </p:sp>
      <p:sp>
        <p:nvSpPr>
          <p:cNvPr id="71" name="ZoneTexte 70">
            <a:extLst>
              <a:ext uri="{FF2B5EF4-FFF2-40B4-BE49-F238E27FC236}">
                <a16:creationId xmlns:a16="http://schemas.microsoft.com/office/drawing/2014/main" id="{1AE4CB3D-1683-4034-B7C5-FB4FFE0AABD6}"/>
              </a:ext>
            </a:extLst>
          </p:cNvPr>
          <p:cNvSpPr txBox="1"/>
          <p:nvPr>
            <p:custDataLst>
              <p:tags r:id="rId23"/>
            </p:custDataLst>
          </p:nvPr>
        </p:nvSpPr>
        <p:spPr>
          <a:xfrm>
            <a:off x="9938187" y="5022176"/>
            <a:ext cx="2022752" cy="369332"/>
          </a:xfrm>
          <a:prstGeom prst="rect">
            <a:avLst/>
          </a:prstGeom>
          <a:noFill/>
        </p:spPr>
        <p:txBody>
          <a:bodyPr wrap="square" rtlCol="0">
            <a:spAutoFit/>
          </a:bodyPr>
          <a:lstStyle/>
          <a:p>
            <a:r>
              <a:rPr lang="fr-CA" b="1" dirty="0"/>
              <a:t>P</a:t>
            </a:r>
            <a:r>
              <a:rPr lang="fr-CA" b="1" baseline="-25000" dirty="0"/>
              <a:t>2</a:t>
            </a:r>
            <a:r>
              <a:rPr lang="fr-CA" b="1" dirty="0"/>
              <a:t> = 300 </a:t>
            </a:r>
            <a:r>
              <a:rPr lang="fr-CA" b="1" dirty="0" err="1"/>
              <a:t>mmHg</a:t>
            </a:r>
            <a:endParaRPr lang="fr-CA" b="1" dirty="0"/>
          </a:p>
        </p:txBody>
      </p:sp>
      <p:sp>
        <p:nvSpPr>
          <p:cNvPr id="26" name="Titre 1">
            <a:extLst>
              <a:ext uri="{FF2B5EF4-FFF2-40B4-BE49-F238E27FC236}">
                <a16:creationId xmlns:a16="http://schemas.microsoft.com/office/drawing/2014/main" id="{755A2B96-8027-4143-9729-411A2B1433D0}"/>
              </a:ext>
            </a:extLst>
          </p:cNvPr>
          <p:cNvSpPr txBox="1">
            <a:spLocks/>
          </p:cNvSpPr>
          <p:nvPr>
            <p:custDataLst>
              <p:tags r:id="rId24"/>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67 à 69</a:t>
            </a:r>
          </a:p>
        </p:txBody>
      </p:sp>
    </p:spTree>
    <p:extLst>
      <p:ext uri="{BB962C8B-B14F-4D97-AF65-F5344CB8AC3E}">
        <p14:creationId xmlns:p14="http://schemas.microsoft.com/office/powerpoint/2010/main" val="1025640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afterEffect">
                                  <p:stCondLst>
                                    <p:cond delay="0"/>
                                  </p:stCondLst>
                                  <p:endCondLst>
                                    <p:cond evt="onNext" delay="0">
                                      <p:tgtEl>
                                        <p:sldTgt/>
                                      </p:tgtEl>
                                    </p:cond>
                                  </p:endCondLst>
                                  <p:childTnLst>
                                    <p:animMotion origin="layout" path="M 0.00091 -0.00833 L 0.01068 -0.12384 L 0.05729 -0.06204 L -0.01719 0.04769 L -0.02057 -0.12384 L 0.00091 -0.00833 Z " pathEditMode="relative" rAng="0" ptsTypes="AAAAAA">
                                      <p:cBhvr>
                                        <p:cTn id="6" dur="1000" fill="hold"/>
                                        <p:tgtEl>
                                          <p:spTgt spid="56"/>
                                        </p:tgtEl>
                                        <p:attrNameLst>
                                          <p:attrName>ppt_x</p:attrName>
                                          <p:attrName>ppt_y</p:attrName>
                                        </p:attrNameLst>
                                      </p:cBhvr>
                                      <p:rCtr x="1745" y="-2986"/>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0.003 -0.00069 L 0.03463 -0.05926 L 0.0901 0.02315 L -0.02422 0.0676 L 0.02305 0.10579 L -0.003 -0.00069 Z " pathEditMode="relative" rAng="0" ptsTypes="AAAAAA">
                                      <p:cBhvr>
                                        <p:cTn id="8" dur="1000" fill="hold"/>
                                        <p:tgtEl>
                                          <p:spTgt spid="37"/>
                                        </p:tgtEl>
                                        <p:attrNameLst>
                                          <p:attrName>ppt_x</p:attrName>
                                          <p:attrName>ppt_y</p:attrName>
                                        </p:attrNameLst>
                                      </p:cBhvr>
                                      <p:rCtr x="3594" y="2384"/>
                                    </p:animMotion>
                                  </p:childTnLst>
                                </p:cTn>
                              </p:par>
                              <p:par>
                                <p:cTn id="9" presetID="0" presetClass="path" presetSubtype="0" repeatCount="indefinite" fill="hold" nodeType="withEffect">
                                  <p:stCondLst>
                                    <p:cond delay="0"/>
                                  </p:stCondLst>
                                  <p:endCondLst>
                                    <p:cond evt="onNext" delay="0">
                                      <p:tgtEl>
                                        <p:sldTgt/>
                                      </p:tgtEl>
                                    </p:cond>
                                  </p:endCondLst>
                                  <p:childTnLst>
                                    <p:animMotion origin="layout" path="M -0.00013 0.00371 L -0.06341 -0.04375 L -0.08385 0.01644 L -0.03659 0.11829 L 0.03307 0.07523 L -0.07852 0.07061 L -0.00013 0.00371 Z " pathEditMode="relative" rAng="0" ptsTypes="AAAAAAA">
                                      <p:cBhvr>
                                        <p:cTn id="10" dur="1000" fill="hold"/>
                                        <p:tgtEl>
                                          <p:spTgt spid="55"/>
                                        </p:tgtEl>
                                        <p:attrNameLst>
                                          <p:attrName>ppt_x</p:attrName>
                                          <p:attrName>ppt_y</p:attrName>
                                        </p:attrNameLst>
                                      </p:cBhvr>
                                      <p:rCtr x="-2526" y="3356"/>
                                    </p:animMotion>
                                  </p:childTnLst>
                                </p:cTn>
                              </p:par>
                              <p:par>
                                <p:cTn id="11" presetID="0" presetClass="path" presetSubtype="0" repeatCount="indefinite" fill="hold" nodeType="withEffect">
                                  <p:stCondLst>
                                    <p:cond delay="0"/>
                                  </p:stCondLst>
                                  <p:endCondLst>
                                    <p:cond evt="onNext" delay="0">
                                      <p:tgtEl>
                                        <p:sldTgt/>
                                      </p:tgtEl>
                                    </p:cond>
                                  </p:endCondLst>
                                  <p:childTnLst>
                                    <p:animMotion origin="layout" path="M 0.00039 -0.00371 L -0.0086 -0.1926 L -0.10938 -0.1419 L 0.08346 -0.04352 L -0.11563 0.09953 L 0.08437 0.07083 L 0.00039 -0.00371 Z " pathEditMode="relative" rAng="0" ptsTypes="AAAAAAA">
                                      <p:cBhvr>
                                        <p:cTn id="12" dur="6000" fill="hold"/>
                                        <p:tgtEl>
                                          <p:spTgt spid="60"/>
                                        </p:tgtEl>
                                        <p:attrNameLst>
                                          <p:attrName>ppt_x</p:attrName>
                                          <p:attrName>ppt_y</p:attrName>
                                        </p:attrNameLst>
                                      </p:cBhvr>
                                      <p:rCtr x="-1602" y="-4282"/>
                                    </p:animMotion>
                                  </p:childTnLst>
                                </p:cTn>
                              </p:par>
                              <p:par>
                                <p:cTn id="13" presetID="0" presetClass="path" presetSubtype="0" repeatCount="indefinite" fill="hold" nodeType="withEffect">
                                  <p:stCondLst>
                                    <p:cond delay="0"/>
                                  </p:stCondLst>
                                  <p:endCondLst>
                                    <p:cond evt="onNext" delay="0">
                                      <p:tgtEl>
                                        <p:sldTgt/>
                                      </p:tgtEl>
                                    </p:cond>
                                  </p:endCondLst>
                                  <p:childTnLst>
                                    <p:animMotion origin="layout" path="M 3.95833E-6 -0.00579 L -0.00274 -0.13426 L -0.06159 -0.0169 L 0.00533 0.17199 L 0.12942 0.11644 L 3.95833E-6 -0.00579 Z " pathEditMode="relative" rAng="0" ptsTypes="AAAAAA">
                                      <p:cBhvr>
                                        <p:cTn id="14" dur="6000" fill="hold"/>
                                        <p:tgtEl>
                                          <p:spTgt spid="40"/>
                                        </p:tgtEl>
                                        <p:attrNameLst>
                                          <p:attrName>ppt_x</p:attrName>
                                          <p:attrName>ppt_y</p:attrName>
                                        </p:attrNameLst>
                                      </p:cBhvr>
                                      <p:rCtr x="3385" y="2454"/>
                                    </p:animMotion>
                                  </p:childTnLst>
                                </p:cTn>
                              </p:par>
                              <p:par>
                                <p:cTn id="15" presetID="0" presetClass="path" presetSubtype="0" repeatCount="indefinite" fill="hold" nodeType="withEffect">
                                  <p:stCondLst>
                                    <p:cond delay="0"/>
                                  </p:stCondLst>
                                  <p:endCondLst>
                                    <p:cond evt="onNext" delay="0">
                                      <p:tgtEl>
                                        <p:sldTgt/>
                                      </p:tgtEl>
                                    </p:cond>
                                  </p:endCondLst>
                                  <p:childTnLst>
                                    <p:animMotion origin="layout" path="M 0.00065 0.00231 L 0.02748 -0.08635 L 0.05248 -0.00232 L -0.09049 0.21203 L -0.14661 0.14838 L 0.05248 0.12777 L 0.00065 0.00231 Z " pathEditMode="relative" rAng="0" ptsTypes="AAAAAAA">
                                      <p:cBhvr>
                                        <p:cTn id="16" dur="6000" fill="hold"/>
                                        <p:tgtEl>
                                          <p:spTgt spid="57"/>
                                        </p:tgtEl>
                                        <p:attrNameLst>
                                          <p:attrName>ppt_x</p:attrName>
                                          <p:attrName>ppt_y</p:attrName>
                                        </p:attrNameLst>
                                      </p:cBhvr>
                                      <p:rCtr x="-4779" y="6042"/>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7">
                                            <p:txEl>
                                              <p:pRg st="0" end="0"/>
                                            </p:txEl>
                                          </p:spTgt>
                                        </p:tgtEl>
                                        <p:attrNameLst>
                                          <p:attrName>style.visibility</p:attrName>
                                        </p:attrNameLst>
                                      </p:cBhvr>
                                      <p:to>
                                        <p:strVal val="visible"/>
                                      </p:to>
                                    </p:set>
                                    <p:animEffect transition="in" filter="fade">
                                      <p:cBhvr>
                                        <p:cTn id="36" dur="500"/>
                                        <p:tgtEl>
                                          <p:spTgt spid="6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7">
                                            <p:txEl>
                                              <p:pRg st="2" end="2"/>
                                            </p:txEl>
                                          </p:spTgt>
                                        </p:tgtEl>
                                        <p:attrNameLst>
                                          <p:attrName>style.visibility</p:attrName>
                                        </p:attrNameLst>
                                      </p:cBhvr>
                                      <p:to>
                                        <p:strVal val="visible"/>
                                      </p:to>
                                    </p:set>
                                    <p:animEffect transition="in" filter="fade">
                                      <p:cBhvr>
                                        <p:cTn id="41" dur="500"/>
                                        <p:tgtEl>
                                          <p:spTgt spid="6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9">
                                            <p:txEl>
                                              <p:pRg st="0" end="0"/>
                                            </p:txEl>
                                          </p:spTgt>
                                        </p:tgtEl>
                                        <p:attrNameLst>
                                          <p:attrName>style.visibility</p:attrName>
                                        </p:attrNameLst>
                                      </p:cBhvr>
                                      <p:to>
                                        <p:strVal val="visible"/>
                                      </p:to>
                                    </p:set>
                                    <p:animEffect transition="in" filter="fade">
                                      <p:cBhvr>
                                        <p:cTn id="51" dur="500"/>
                                        <p:tgtEl>
                                          <p:spTgt spid="6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9">
                                            <p:txEl>
                                              <p:pRg st="2" end="2"/>
                                            </p:txEl>
                                          </p:spTgt>
                                        </p:tgtEl>
                                        <p:attrNameLst>
                                          <p:attrName>style.visibility</p:attrName>
                                        </p:attrNameLst>
                                      </p:cBhvr>
                                      <p:to>
                                        <p:strVal val="visible"/>
                                      </p:to>
                                    </p:set>
                                    <p:animEffect transition="in" filter="fade">
                                      <p:cBhvr>
                                        <p:cTn id="56" dur="500"/>
                                        <p:tgtEl>
                                          <p:spTgt spid="69">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9">
                                            <p:txEl>
                                              <p:pRg st="4" end="4"/>
                                            </p:txEl>
                                          </p:spTgt>
                                        </p:tgtEl>
                                        <p:attrNameLst>
                                          <p:attrName>style.visibility</p:attrName>
                                        </p:attrNameLst>
                                      </p:cBhvr>
                                      <p:to>
                                        <p:strVal val="visible"/>
                                      </p:to>
                                    </p:set>
                                    <p:animEffect transition="in" filter="fade">
                                      <p:cBhvr>
                                        <p:cTn id="61" dur="500"/>
                                        <p:tgtEl>
                                          <p:spTgt spid="69">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0" grpId="0"/>
      <p:bldP spid="65" grpId="0"/>
      <p:bldP spid="66" grpId="0"/>
      <p:bldP spid="67" grpId="0" build="p"/>
      <p:bldP spid="68" grpId="0"/>
      <p:bldP spid="69" grpId="0" build="p"/>
      <p:bldP spid="70"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La loi de Boyle-Mariotte (applications)</a:t>
            </a:r>
            <a:endParaRPr lang="fr-CA" dirty="0"/>
          </a:p>
        </p:txBody>
      </p:sp>
      <p:sp>
        <p:nvSpPr>
          <p:cNvPr id="2" name="Espace réservé du contenu 1">
            <a:extLst>
              <a:ext uri="{FF2B5EF4-FFF2-40B4-BE49-F238E27FC236}">
                <a16:creationId xmlns:a16="http://schemas.microsoft.com/office/drawing/2014/main" id="{27D685D0-FD01-425B-9054-5F2FA2227CB2}"/>
              </a:ext>
            </a:extLst>
          </p:cNvPr>
          <p:cNvSpPr>
            <a:spLocks noGrp="1"/>
          </p:cNvSpPr>
          <p:nvPr>
            <p:ph idx="1"/>
            <p:custDataLst>
              <p:tags r:id="rId2"/>
            </p:custDataLst>
          </p:nvPr>
        </p:nvSpPr>
        <p:spPr>
          <a:xfrm>
            <a:off x="680321" y="2336873"/>
            <a:ext cx="10813687" cy="817807"/>
          </a:xfrm>
        </p:spPr>
        <p:txBody>
          <a:bodyPr anchor="ctr">
            <a:normAutofit lnSpcReduction="10000"/>
          </a:bodyPr>
          <a:lstStyle/>
          <a:p>
            <a:pPr marL="0" indent="0">
              <a:lnSpc>
                <a:spcPct val="100000"/>
              </a:lnSpc>
              <a:buNone/>
            </a:pPr>
            <a:r>
              <a:rPr lang="fr-CA" dirty="0"/>
              <a:t>La loi de Boyle-Mariotte s’applique dans plusieurs objets différents et parfois même chez les organismes vivants.</a:t>
            </a:r>
          </a:p>
        </p:txBody>
      </p:sp>
      <p:pic>
        <p:nvPicPr>
          <p:cNvPr id="2050" name="Picture 2" descr="Gif Maniac images animées Seringue">
            <a:extLst>
              <a:ext uri="{FF2B5EF4-FFF2-40B4-BE49-F238E27FC236}">
                <a16:creationId xmlns:a16="http://schemas.microsoft.com/office/drawing/2014/main" id="{32C972E1-03CC-4487-9D43-D1BE4D58702B}"/>
              </a:ext>
            </a:extLst>
          </p:cNvPr>
          <p:cNvPicPr>
            <a:picLocks noChangeAspect="1" noChangeArrowheads="1" noCrop="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a:off x="413797" y="4037657"/>
            <a:ext cx="1999838" cy="199983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9C4039A-BF0C-47A8-ADB3-2C607BA1EBB7}"/>
              </a:ext>
            </a:extLst>
          </p:cNvPr>
          <p:cNvSpPr txBox="1"/>
          <p:nvPr>
            <p:custDataLst>
              <p:tags r:id="rId4"/>
            </p:custDataLst>
          </p:nvPr>
        </p:nvSpPr>
        <p:spPr>
          <a:xfrm>
            <a:off x="413798" y="3593592"/>
            <a:ext cx="1999838" cy="369332"/>
          </a:xfrm>
          <a:prstGeom prst="rect">
            <a:avLst/>
          </a:prstGeom>
          <a:noFill/>
        </p:spPr>
        <p:txBody>
          <a:bodyPr wrap="square" rtlCol="0">
            <a:spAutoFit/>
          </a:bodyPr>
          <a:lstStyle/>
          <a:p>
            <a:pPr algn="ctr"/>
            <a:r>
              <a:rPr lang="fr-CA" b="1" dirty="0"/>
              <a:t>Seringue</a:t>
            </a:r>
          </a:p>
        </p:txBody>
      </p:sp>
      <p:pic>
        <p:nvPicPr>
          <p:cNvPr id="2052" name="Picture 4" descr="Chaise ergonomique réglable à dossier haut en filet Moustache">
            <a:extLst>
              <a:ext uri="{FF2B5EF4-FFF2-40B4-BE49-F238E27FC236}">
                <a16:creationId xmlns:a16="http://schemas.microsoft.com/office/drawing/2014/main" id="{6250A695-DDA5-429C-B573-BE9ADE7A8006}"/>
              </a:ext>
            </a:extLst>
          </p:cNvPr>
          <p:cNvPicPr>
            <a:picLocks noChangeAspect="1" noChangeArrowheads="1" noCrop="1"/>
          </p:cNvPicPr>
          <p:nvPr>
            <p:custDataLst>
              <p:tags r:id="rId5"/>
            </p:custDataLst>
          </p:nvPr>
        </p:nvPicPr>
        <p:blipFill>
          <a:blip r:embed="rId16">
            <a:extLst>
              <a:ext uri="{28A0092B-C50C-407E-A947-70E740481C1C}">
                <a14:useLocalDpi xmlns:a14="http://schemas.microsoft.com/office/drawing/2010/main" val="0"/>
              </a:ext>
            </a:extLst>
          </a:blip>
          <a:srcRect/>
          <a:stretch>
            <a:fillRect/>
          </a:stretch>
        </p:blipFill>
        <p:spPr bwMode="auto">
          <a:xfrm>
            <a:off x="2834639" y="4037657"/>
            <a:ext cx="2633239" cy="1999838"/>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6F449FAA-7900-4708-8830-EBFD296040B5}"/>
              </a:ext>
            </a:extLst>
          </p:cNvPr>
          <p:cNvSpPr txBox="1"/>
          <p:nvPr>
            <p:custDataLst>
              <p:tags r:id="rId6"/>
            </p:custDataLst>
          </p:nvPr>
        </p:nvSpPr>
        <p:spPr>
          <a:xfrm>
            <a:off x="2834639" y="3593592"/>
            <a:ext cx="2633238" cy="369332"/>
          </a:xfrm>
          <a:prstGeom prst="rect">
            <a:avLst/>
          </a:prstGeom>
          <a:noFill/>
        </p:spPr>
        <p:txBody>
          <a:bodyPr wrap="square" rtlCol="0">
            <a:spAutoFit/>
          </a:bodyPr>
          <a:lstStyle/>
          <a:p>
            <a:pPr algn="ctr"/>
            <a:r>
              <a:rPr lang="fr-CA" b="1" dirty="0"/>
              <a:t>Chaise ajustable</a:t>
            </a:r>
          </a:p>
        </p:txBody>
      </p:sp>
      <p:pic>
        <p:nvPicPr>
          <p:cNvPr id="2054" name="Picture 6" descr="Pompe de sol Supercycle | Canadian Tire">
            <a:extLst>
              <a:ext uri="{FF2B5EF4-FFF2-40B4-BE49-F238E27FC236}">
                <a16:creationId xmlns:a16="http://schemas.microsoft.com/office/drawing/2014/main" id="{D627D0D2-03A4-4356-A98D-BF069A81ACEA}"/>
              </a:ext>
            </a:extLst>
          </p:cNvPr>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5693663" y="4037656"/>
            <a:ext cx="1999837" cy="1999837"/>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04C7EF81-D7F9-47A2-85CB-2EC4E0BCD459}"/>
              </a:ext>
            </a:extLst>
          </p:cNvPr>
          <p:cNvSpPr txBox="1"/>
          <p:nvPr>
            <p:custDataLst>
              <p:tags r:id="rId8"/>
            </p:custDataLst>
          </p:nvPr>
        </p:nvSpPr>
        <p:spPr>
          <a:xfrm>
            <a:off x="5693662" y="3593592"/>
            <a:ext cx="1999837" cy="369332"/>
          </a:xfrm>
          <a:prstGeom prst="rect">
            <a:avLst/>
          </a:prstGeom>
          <a:noFill/>
        </p:spPr>
        <p:txBody>
          <a:bodyPr wrap="square" rtlCol="0">
            <a:spAutoFit/>
          </a:bodyPr>
          <a:lstStyle/>
          <a:p>
            <a:pPr algn="ctr"/>
            <a:r>
              <a:rPr lang="fr-CA" b="1" dirty="0"/>
              <a:t>Pompes</a:t>
            </a:r>
          </a:p>
        </p:txBody>
      </p:sp>
      <p:pic>
        <p:nvPicPr>
          <p:cNvPr id="2056" name="Picture 8" descr="Illustration des poumons roses PNG transparents - StickPNG">
            <a:extLst>
              <a:ext uri="{FF2B5EF4-FFF2-40B4-BE49-F238E27FC236}">
                <a16:creationId xmlns:a16="http://schemas.microsoft.com/office/drawing/2014/main" id="{F17E467D-F5BF-4A54-931C-904FD78B0AB7}"/>
              </a:ext>
            </a:extLst>
          </p:cNvPr>
          <p:cNvPicPr>
            <a:picLocks noChangeAspect="1" noChangeArrowheads="1"/>
          </p:cNvPicPr>
          <p:nvPr>
            <p:custDataLst>
              <p:tags r:id="rId9"/>
            </p:custDataLst>
          </p:nvPr>
        </p:nvPicPr>
        <p:blipFill>
          <a:blip r:embed="rId18">
            <a:extLst>
              <a:ext uri="{28A0092B-C50C-407E-A947-70E740481C1C}">
                <a14:useLocalDpi xmlns:a14="http://schemas.microsoft.com/office/drawing/2010/main" val="0"/>
              </a:ext>
            </a:extLst>
          </a:blip>
          <a:srcRect/>
          <a:stretch>
            <a:fillRect/>
          </a:stretch>
        </p:blipFill>
        <p:spPr bwMode="auto">
          <a:xfrm>
            <a:off x="8251319" y="3900470"/>
            <a:ext cx="3526883" cy="22043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solated Transparent Circle - Free image on Pixabay">
            <a:extLst>
              <a:ext uri="{FF2B5EF4-FFF2-40B4-BE49-F238E27FC236}">
                <a16:creationId xmlns:a16="http://schemas.microsoft.com/office/drawing/2014/main" id="{52BF1AED-2D3D-4C36-9207-309B9D590112}"/>
              </a:ext>
            </a:extLst>
          </p:cNvPr>
          <p:cNvPicPr>
            <a:picLocks noChangeAspect="1" noChangeArrowheads="1"/>
          </p:cNvPicPr>
          <p:nvPr>
            <p:custDataLst>
              <p:tags r:id="rId10"/>
            </p:custDataLst>
          </p:nvPr>
        </p:nvPicPr>
        <p:blipFill>
          <a:blip r:embed="rId1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61331" y="3190408"/>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solated Transparent Circle - Free image on Pixabay">
            <a:extLst>
              <a:ext uri="{FF2B5EF4-FFF2-40B4-BE49-F238E27FC236}">
                <a16:creationId xmlns:a16="http://schemas.microsoft.com/office/drawing/2014/main" id="{B3F80547-602C-4F9D-B483-C5E8B61C79B1}"/>
              </a:ext>
            </a:extLst>
          </p:cNvPr>
          <p:cNvPicPr>
            <a:picLocks noChangeAspect="1" noChangeArrowheads="1"/>
          </p:cNvPicPr>
          <p:nvPr>
            <p:custDataLst>
              <p:tags r:id="rId11"/>
            </p:custDataLst>
          </p:nvPr>
        </p:nvPicPr>
        <p:blipFill>
          <a:blip r:embed="rId1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61330" y="3190408"/>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69B017D0-9CA2-4A07-B567-003F764C688F}"/>
              </a:ext>
            </a:extLst>
          </p:cNvPr>
          <p:cNvSpPr txBox="1"/>
          <p:nvPr>
            <p:custDataLst>
              <p:tags r:id="rId12"/>
            </p:custDataLst>
          </p:nvPr>
        </p:nvSpPr>
        <p:spPr>
          <a:xfrm>
            <a:off x="8641080" y="6248401"/>
            <a:ext cx="2670048" cy="369332"/>
          </a:xfrm>
          <a:prstGeom prst="rect">
            <a:avLst/>
          </a:prstGeom>
          <a:noFill/>
        </p:spPr>
        <p:txBody>
          <a:bodyPr wrap="square" rtlCol="0">
            <a:spAutoFit/>
          </a:bodyPr>
          <a:lstStyle/>
          <a:p>
            <a:pPr algn="ctr"/>
            <a:r>
              <a:rPr lang="fr-CA" b="1" dirty="0"/>
              <a:t>Système respiratoire</a:t>
            </a:r>
          </a:p>
        </p:txBody>
      </p:sp>
      <p:sp>
        <p:nvSpPr>
          <p:cNvPr id="15" name="Titre 1">
            <a:extLst>
              <a:ext uri="{FF2B5EF4-FFF2-40B4-BE49-F238E27FC236}">
                <a16:creationId xmlns:a16="http://schemas.microsoft.com/office/drawing/2014/main" id="{220BF8B7-B8D9-428F-99F0-1F0A044BACA4}"/>
              </a:ext>
            </a:extLst>
          </p:cNvPr>
          <p:cNvSpPr txBox="1">
            <a:spLocks/>
          </p:cNvSpPr>
          <p:nvPr>
            <p:custDataLst>
              <p:tags r:id="rId13"/>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67 à 69</a:t>
            </a:r>
          </a:p>
        </p:txBody>
      </p:sp>
    </p:spTree>
    <p:extLst>
      <p:ext uri="{BB962C8B-B14F-4D97-AF65-F5344CB8AC3E}">
        <p14:creationId xmlns:p14="http://schemas.microsoft.com/office/powerpoint/2010/main" val="2098027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500"/>
                                        <p:tgtEl>
                                          <p:spTgt spid="20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500"/>
                                        <p:tgtEl>
                                          <p:spTgt spid="2056"/>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2000"/>
                            </p:stCondLst>
                            <p:childTnLst>
                              <p:par>
                                <p:cTn id="36" presetID="6" presetClass="emph" presetSubtype="0" repeatCount="indefinite" autoRev="1" fill="hold" nodeType="afterEffect">
                                  <p:stCondLst>
                                    <p:cond delay="0"/>
                                  </p:stCondLst>
                                  <p:childTnLst>
                                    <p:animScale>
                                      <p:cBhvr>
                                        <p:cTn id="37" dur="2000" fill="hold"/>
                                        <p:tgtEl>
                                          <p:spTgt spid="2056"/>
                                        </p:tgtEl>
                                      </p:cBhvr>
                                      <p:by x="150000" y="150000"/>
                                    </p:animScale>
                                  </p:childTnLst>
                                </p:cTn>
                              </p:par>
                              <p:par>
                                <p:cTn id="38" presetID="0" presetClass="path" presetSubtype="0" repeatCount="indefinite" accel="50000" decel="50000" autoRev="1" fill="hold" nodeType="withEffect">
                                  <p:stCondLst>
                                    <p:cond delay="0"/>
                                  </p:stCondLst>
                                  <p:childTnLst>
                                    <p:animMotion origin="layout" path="M -0.00157 -0.00255 L 0.00078 0.08796 L 4.375E-6 0.16528 L -0.00756 0.1919 L -0.03607 0.22407 L -0.05704 0.26412 " pathEditMode="relative" ptsTypes="AAAAAA">
                                      <p:cBhvr>
                                        <p:cTn id="39" dur="2000" fill="hold"/>
                                        <p:tgtEl>
                                          <p:spTgt spid="34"/>
                                        </p:tgtEl>
                                        <p:attrNameLst>
                                          <p:attrName>ppt_x</p:attrName>
                                          <p:attrName>ppt_y</p:attrName>
                                        </p:attrNameLst>
                                      </p:cBhvr>
                                    </p:animMotion>
                                  </p:childTnLst>
                                </p:cTn>
                              </p:par>
                              <p:par>
                                <p:cTn id="40" presetID="0" presetClass="path" presetSubtype="0" repeatCount="indefinite" accel="50000" decel="50000" autoRev="1" fill="hold" nodeType="withEffect">
                                  <p:stCondLst>
                                    <p:cond delay="0"/>
                                  </p:stCondLst>
                                  <p:childTnLst>
                                    <p:animMotion origin="layout" path="M -0.00092 0.00162 L -0.00157 0.17338 L 0.01484 0.20556 L 0.04114 0.22685 L 0.06523 0.23357 " pathEditMode="relative" ptsTypes="AAAAA">
                                      <p:cBhvr>
                                        <p:cTn id="41" dur="2000" fill="hold"/>
                                        <p:tgtEl>
                                          <p:spTgt spid="35"/>
                                        </p:tgtEl>
                                        <p:attrNameLst>
                                          <p:attrName>ppt_x</p:attrName>
                                          <p:attrName>ppt_y</p:attrName>
                                        </p:attrNameLst>
                                      </p:cBhvr>
                                    </p:animMotion>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La loi de Charles</a:t>
            </a:r>
            <a:endParaRPr lang="fr-CA" dirty="0"/>
          </a:p>
        </p:txBody>
      </p:sp>
      <mc:AlternateContent xmlns:mc="http://schemas.openxmlformats.org/markup-compatibility/2006" xmlns:a14="http://schemas.microsoft.com/office/drawing/2010/main">
        <mc:Choice Requires="a14">
          <p:sp>
            <p:nvSpPr>
              <p:cNvPr id="11" name="Espace réservé du contenu 10">
                <a:extLst>
                  <a:ext uri="{FF2B5EF4-FFF2-40B4-BE49-F238E27FC236}">
                    <a16:creationId xmlns:a16="http://schemas.microsoft.com/office/drawing/2014/main" id="{BBB2A927-F7E3-4B1A-953A-078F0AB90892}"/>
                  </a:ext>
                </a:extLst>
              </p:cNvPr>
              <p:cNvSpPr>
                <a:spLocks noGrp="1"/>
              </p:cNvSpPr>
              <p:nvPr>
                <p:ph idx="1"/>
                <p:custDataLst>
                  <p:tags r:id="rId2"/>
                </p:custDataLst>
              </p:nvPr>
            </p:nvSpPr>
            <p:spPr>
              <a:xfrm>
                <a:off x="338328" y="1990723"/>
                <a:ext cx="10185145" cy="2041016"/>
              </a:xfrm>
            </p:spPr>
            <p:txBody>
              <a:bodyPr anchor="ctr">
                <a:normAutofit fontScale="85000" lnSpcReduction="20000"/>
              </a:bodyPr>
              <a:lstStyle/>
              <a:p>
                <a:pPr marL="0" indent="0">
                  <a:lnSpc>
                    <a:spcPct val="110000"/>
                  </a:lnSpc>
                  <a:buNone/>
                </a:pPr>
                <a:r>
                  <a:rPr lang="fr-CA" dirty="0"/>
                  <a:t>Le volume d’un gaz est directement proportionnel à la température absolue d’un gaz (𝑉 ∝ 𝑇)</a:t>
                </a:r>
              </a:p>
              <a:p>
                <a:pPr marL="0" indent="0" algn="ctr">
                  <a:lnSpc>
                    <a:spcPct val="110000"/>
                  </a:lnSpc>
                  <a:buNone/>
                </a:pPr>
                <a14:m>
                  <m:oMathPara xmlns:m="http://schemas.openxmlformats.org/officeDocument/2006/math">
                    <m:oMathParaPr>
                      <m:jc m:val="centerGroup"/>
                    </m:oMathParaPr>
                    <m:oMath xmlns:m="http://schemas.openxmlformats.org/officeDocument/2006/math">
                      <m:f>
                        <m:fPr>
                          <m:ctrlPr>
                            <a:rPr lang="en-US" sz="3200" b="1" i="1" smtClean="0">
                              <a:solidFill>
                                <a:srgbClr val="FFFF00"/>
                              </a:solidFill>
                              <a:latin typeface="Cambria Math" panose="02040503050406030204" pitchFamily="18" charset="0"/>
                            </a:rPr>
                          </m:ctrlPr>
                        </m:fPr>
                        <m:num>
                          <m:sSub>
                            <m:sSubPr>
                              <m:ctrlPr>
                                <a:rPr lang="en-US" sz="3200" b="1" i="1">
                                  <a:solidFill>
                                    <a:srgbClr val="FFFF00"/>
                                  </a:solidFill>
                                  <a:latin typeface="Cambria Math" panose="02040503050406030204" pitchFamily="18" charset="0"/>
                                </a:rPr>
                              </m:ctrlPr>
                            </m:sSubPr>
                            <m:e>
                              <m:r>
                                <a:rPr lang="en-US" sz="3200" b="1" i="1">
                                  <a:solidFill>
                                    <a:srgbClr val="FFFF00"/>
                                  </a:solidFill>
                                  <a:latin typeface="Cambria Math"/>
                                </a:rPr>
                                <m:t>𝑽</m:t>
                              </m:r>
                            </m:e>
                            <m:sub>
                              <m:r>
                                <a:rPr lang="en-US" sz="3200" b="1" i="1">
                                  <a:solidFill>
                                    <a:srgbClr val="FFFF00"/>
                                  </a:solidFill>
                                  <a:latin typeface="Cambria Math"/>
                                </a:rPr>
                                <m:t>𝟏</m:t>
                              </m:r>
                            </m:sub>
                          </m:sSub>
                        </m:num>
                        <m:den>
                          <m:sSub>
                            <m:sSubPr>
                              <m:ctrlPr>
                                <a:rPr lang="en-US" sz="3200" b="1" i="1">
                                  <a:solidFill>
                                    <a:srgbClr val="FFFF00"/>
                                  </a:solidFill>
                                  <a:latin typeface="Cambria Math" panose="02040503050406030204" pitchFamily="18" charset="0"/>
                                </a:rPr>
                              </m:ctrlPr>
                            </m:sSubPr>
                            <m:e>
                              <m:r>
                                <a:rPr lang="en-US" sz="3200" b="1" i="1">
                                  <a:solidFill>
                                    <a:srgbClr val="FFFF00"/>
                                  </a:solidFill>
                                  <a:latin typeface="Cambria Math"/>
                                </a:rPr>
                                <m:t>𝑻</m:t>
                              </m:r>
                            </m:e>
                            <m:sub>
                              <m:r>
                                <a:rPr lang="en-US" sz="3200" b="1" i="1">
                                  <a:solidFill>
                                    <a:srgbClr val="FFFF00"/>
                                  </a:solidFill>
                                  <a:latin typeface="Cambria Math"/>
                                </a:rPr>
                                <m:t>𝟏</m:t>
                              </m:r>
                            </m:sub>
                          </m:sSub>
                        </m:den>
                      </m:f>
                      <m:r>
                        <a:rPr lang="en-US" sz="3200" b="1" i="1">
                          <a:solidFill>
                            <a:srgbClr val="FFFF00"/>
                          </a:solidFill>
                          <a:latin typeface="Cambria Math"/>
                          <a:ea typeface="Cambria Math"/>
                        </a:rPr>
                        <m:t>=</m:t>
                      </m:r>
                      <m:f>
                        <m:fPr>
                          <m:ctrlPr>
                            <a:rPr lang="en-US" sz="3200" b="1" i="1">
                              <a:solidFill>
                                <a:srgbClr val="FFFF00"/>
                              </a:solidFill>
                              <a:latin typeface="Cambria Math" panose="02040503050406030204" pitchFamily="18" charset="0"/>
                            </a:rPr>
                          </m:ctrlPr>
                        </m:fPr>
                        <m:num>
                          <m:sSub>
                            <m:sSubPr>
                              <m:ctrlPr>
                                <a:rPr lang="en-US" sz="3200" b="1" i="1">
                                  <a:solidFill>
                                    <a:srgbClr val="FFFF00"/>
                                  </a:solidFill>
                                  <a:latin typeface="Cambria Math" panose="02040503050406030204" pitchFamily="18" charset="0"/>
                                </a:rPr>
                              </m:ctrlPr>
                            </m:sSubPr>
                            <m:e>
                              <m:r>
                                <a:rPr lang="en-US" sz="3200" b="1" i="1">
                                  <a:solidFill>
                                    <a:srgbClr val="FFFF00"/>
                                  </a:solidFill>
                                  <a:latin typeface="Cambria Math"/>
                                </a:rPr>
                                <m:t>𝑽</m:t>
                              </m:r>
                            </m:e>
                            <m:sub>
                              <m:r>
                                <a:rPr lang="en-US" sz="3200" b="1" i="1">
                                  <a:solidFill>
                                    <a:srgbClr val="FFFF00"/>
                                  </a:solidFill>
                                  <a:latin typeface="Cambria Math"/>
                                </a:rPr>
                                <m:t>𝟐</m:t>
                              </m:r>
                            </m:sub>
                          </m:sSub>
                        </m:num>
                        <m:den>
                          <m:sSub>
                            <m:sSubPr>
                              <m:ctrlPr>
                                <a:rPr lang="en-US" sz="3200" b="1" i="1">
                                  <a:solidFill>
                                    <a:srgbClr val="FFFF00"/>
                                  </a:solidFill>
                                  <a:latin typeface="Cambria Math" panose="02040503050406030204" pitchFamily="18" charset="0"/>
                                </a:rPr>
                              </m:ctrlPr>
                            </m:sSubPr>
                            <m:e>
                              <m:r>
                                <a:rPr lang="en-US" sz="3200" b="1" i="1">
                                  <a:solidFill>
                                    <a:srgbClr val="FFFF00"/>
                                  </a:solidFill>
                                  <a:latin typeface="Cambria Math"/>
                                </a:rPr>
                                <m:t>𝑻</m:t>
                              </m:r>
                            </m:e>
                            <m:sub>
                              <m:r>
                                <a:rPr lang="en-US" sz="3200" b="1" i="1">
                                  <a:solidFill>
                                    <a:srgbClr val="FFFF00"/>
                                  </a:solidFill>
                                  <a:latin typeface="Cambria Math"/>
                                </a:rPr>
                                <m:t>𝟐</m:t>
                              </m:r>
                            </m:sub>
                          </m:sSub>
                        </m:den>
                      </m:f>
                    </m:oMath>
                  </m:oMathPara>
                </a14:m>
                <a:endParaRPr lang="fr-CA" sz="3200" b="1" dirty="0">
                  <a:solidFill>
                    <a:srgbClr val="FFFF00"/>
                  </a:solidFill>
                </a:endParaRPr>
              </a:p>
              <a:p>
                <a:pPr marL="0" indent="0">
                  <a:lnSpc>
                    <a:spcPct val="110000"/>
                  </a:lnSpc>
                  <a:buNone/>
                </a:pPr>
                <a:r>
                  <a:rPr lang="fr-CA" dirty="0"/>
                  <a:t>Dans cette équation, le </a:t>
                </a:r>
                <a:r>
                  <a:rPr lang="fr-CA" u="sng" dirty="0"/>
                  <a:t>nombre de mole (n)</a:t>
                </a:r>
                <a:r>
                  <a:rPr lang="fr-CA" dirty="0"/>
                  <a:t> et </a:t>
                </a:r>
                <a:r>
                  <a:rPr lang="fr-CA" u="sng" dirty="0"/>
                  <a:t>la pression (P)</a:t>
                </a:r>
                <a:r>
                  <a:rPr lang="fr-CA" dirty="0"/>
                  <a:t> demeurent constants.</a:t>
                </a:r>
              </a:p>
            </p:txBody>
          </p:sp>
        </mc:Choice>
        <mc:Fallback xmlns="">
          <p:sp>
            <p:nvSpPr>
              <p:cNvPr id="11" name="Espace réservé du contenu 10">
                <a:extLst>
                  <a:ext uri="{FF2B5EF4-FFF2-40B4-BE49-F238E27FC236}">
                    <a16:creationId xmlns:a16="http://schemas.microsoft.com/office/drawing/2014/main" id="{BBB2A927-F7E3-4B1A-953A-078F0AB90892}"/>
                  </a:ext>
                </a:extLst>
              </p:cNvPr>
              <p:cNvSpPr>
                <a:spLocks noGrp="1" noRot="1" noChangeAspect="1" noMove="1" noResize="1" noEditPoints="1" noAdjustHandles="1" noChangeArrowheads="1" noChangeShapeType="1" noTextEdit="1"/>
              </p:cNvSpPr>
              <p:nvPr>
                <p:ph idx="1"/>
                <p:custDataLst>
                  <p:tags r:id="rId31"/>
                </p:custDataLst>
              </p:nvPr>
            </p:nvSpPr>
            <p:spPr>
              <a:xfrm>
                <a:off x="338328" y="1990723"/>
                <a:ext cx="10185145" cy="2041016"/>
              </a:xfrm>
              <a:blipFill>
                <a:blip r:embed="rId32"/>
                <a:stretch>
                  <a:fillRect l="-659" t="-1796" b="-3293"/>
                </a:stretch>
              </a:blipFill>
            </p:spPr>
            <p:txBody>
              <a:bodyPr/>
              <a:lstStyle/>
              <a:p>
                <a:r>
                  <a:rPr lang="fr-CA">
                    <a:noFill/>
                  </a:rPr>
                  <a:t> </a:t>
                </a:r>
              </a:p>
            </p:txBody>
          </p:sp>
        </mc:Fallback>
      </mc:AlternateContent>
      <p:sp>
        <p:nvSpPr>
          <p:cNvPr id="13" name="Rectangle 12">
            <a:extLst>
              <a:ext uri="{FF2B5EF4-FFF2-40B4-BE49-F238E27FC236}">
                <a16:creationId xmlns:a16="http://schemas.microsoft.com/office/drawing/2014/main" id="{71D18DAE-BA78-4516-A681-E8133C38CBAA}"/>
              </a:ext>
            </a:extLst>
          </p:cNvPr>
          <p:cNvSpPr/>
          <p:nvPr>
            <p:custDataLst>
              <p:tags r:id="rId3"/>
            </p:custDataLst>
          </p:nvPr>
        </p:nvSpPr>
        <p:spPr>
          <a:xfrm>
            <a:off x="10492142" y="4818042"/>
            <a:ext cx="1720499" cy="7276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Jacques Charles</a:t>
            </a:r>
          </a:p>
          <a:p>
            <a:pPr algn="ctr"/>
            <a:r>
              <a:rPr lang="fr-CA" sz="1600" b="1" dirty="0"/>
              <a:t>1746-1826</a:t>
            </a:r>
          </a:p>
        </p:txBody>
      </p:sp>
      <p:sp>
        <p:nvSpPr>
          <p:cNvPr id="19" name="ZoneTexte 18">
            <a:extLst>
              <a:ext uri="{FF2B5EF4-FFF2-40B4-BE49-F238E27FC236}">
                <a16:creationId xmlns:a16="http://schemas.microsoft.com/office/drawing/2014/main" id="{1CC767FE-F7B8-46AA-9787-769C31CA6A67}"/>
              </a:ext>
            </a:extLst>
          </p:cNvPr>
          <p:cNvSpPr txBox="1"/>
          <p:nvPr>
            <p:custDataLst>
              <p:tags r:id="rId4"/>
            </p:custDataLst>
          </p:nvPr>
        </p:nvSpPr>
        <p:spPr>
          <a:xfrm>
            <a:off x="198410" y="4093556"/>
            <a:ext cx="600355" cy="584775"/>
          </a:xfrm>
          <a:prstGeom prst="rect">
            <a:avLst/>
          </a:prstGeom>
          <a:noFill/>
        </p:spPr>
        <p:txBody>
          <a:bodyPr wrap="square" rtlCol="0">
            <a:spAutoFit/>
          </a:bodyPr>
          <a:lstStyle/>
          <a:p>
            <a:pPr algn="ctr"/>
            <a:r>
              <a:rPr lang="fr-CA" sz="3200" b="1" dirty="0"/>
              <a:t>T</a:t>
            </a:r>
          </a:p>
        </p:txBody>
      </p:sp>
      <p:sp>
        <p:nvSpPr>
          <p:cNvPr id="21" name="Rectangle 20">
            <a:extLst>
              <a:ext uri="{FF2B5EF4-FFF2-40B4-BE49-F238E27FC236}">
                <a16:creationId xmlns:a16="http://schemas.microsoft.com/office/drawing/2014/main" id="{51570E44-0723-4112-B29C-21B2B2346586}"/>
              </a:ext>
            </a:extLst>
          </p:cNvPr>
          <p:cNvSpPr/>
          <p:nvPr>
            <p:custDataLst>
              <p:tags r:id="rId5"/>
            </p:custDataLst>
          </p:nvPr>
        </p:nvSpPr>
        <p:spPr>
          <a:xfrm>
            <a:off x="1104700" y="4627809"/>
            <a:ext cx="148814" cy="2141379"/>
          </a:xfrm>
          <a:prstGeom prst="rect">
            <a:avLst/>
          </a:prstGeom>
          <a:gradFill flip="none" rotWithShape="1">
            <a:gsLst>
              <a:gs pos="0">
                <a:schemeClr val="accent1">
                  <a:lumMod val="75000"/>
                </a:schemeClr>
              </a:gs>
              <a:gs pos="50000">
                <a:schemeClr val="accent1"/>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ZoneTexte 21">
            <a:extLst>
              <a:ext uri="{FF2B5EF4-FFF2-40B4-BE49-F238E27FC236}">
                <a16:creationId xmlns:a16="http://schemas.microsoft.com/office/drawing/2014/main" id="{B4D94003-B25A-4988-80C4-1C928A3A4080}"/>
              </a:ext>
            </a:extLst>
          </p:cNvPr>
          <p:cNvSpPr txBox="1"/>
          <p:nvPr>
            <p:custDataLst>
              <p:tags r:id="rId6"/>
            </p:custDataLst>
          </p:nvPr>
        </p:nvSpPr>
        <p:spPr>
          <a:xfrm>
            <a:off x="904702" y="4093556"/>
            <a:ext cx="548810" cy="584775"/>
          </a:xfrm>
          <a:prstGeom prst="rect">
            <a:avLst/>
          </a:prstGeom>
          <a:noFill/>
        </p:spPr>
        <p:txBody>
          <a:bodyPr wrap="square" rtlCol="0">
            <a:spAutoFit/>
          </a:bodyPr>
          <a:lstStyle/>
          <a:p>
            <a:pPr algn="ctr"/>
            <a:r>
              <a:rPr lang="fr-CA" sz="3200" b="1" dirty="0"/>
              <a:t>V</a:t>
            </a:r>
          </a:p>
        </p:txBody>
      </p:sp>
      <p:sp>
        <p:nvSpPr>
          <p:cNvPr id="23" name="Rectangle 22">
            <a:extLst>
              <a:ext uri="{FF2B5EF4-FFF2-40B4-BE49-F238E27FC236}">
                <a16:creationId xmlns:a16="http://schemas.microsoft.com/office/drawing/2014/main" id="{6B0C14E3-7BE2-442E-B341-3B98AE487E31}"/>
              </a:ext>
            </a:extLst>
          </p:cNvPr>
          <p:cNvSpPr/>
          <p:nvPr>
            <p:custDataLst>
              <p:tags r:id="rId7"/>
            </p:custDataLst>
          </p:nvPr>
        </p:nvSpPr>
        <p:spPr>
          <a:xfrm>
            <a:off x="967041" y="6458325"/>
            <a:ext cx="424132" cy="1733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39E2605D-4858-4EDF-924A-427C73009702}"/>
              </a:ext>
            </a:extLst>
          </p:cNvPr>
          <p:cNvSpPr/>
          <p:nvPr>
            <p:custDataLst>
              <p:tags r:id="rId8"/>
            </p:custDataLst>
          </p:nvPr>
        </p:nvSpPr>
        <p:spPr>
          <a:xfrm>
            <a:off x="2049349" y="5088952"/>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a:extLst>
              <a:ext uri="{FF2B5EF4-FFF2-40B4-BE49-F238E27FC236}">
                <a16:creationId xmlns:a16="http://schemas.microsoft.com/office/drawing/2014/main" id="{C4505CC5-6AF5-49F9-A12B-51CD950BAE8E}"/>
              </a:ext>
            </a:extLst>
          </p:cNvPr>
          <p:cNvGrpSpPr/>
          <p:nvPr>
            <p:custDataLst>
              <p:tags r:id="rId9"/>
            </p:custDataLst>
          </p:nvPr>
        </p:nvGrpSpPr>
        <p:grpSpPr>
          <a:xfrm>
            <a:off x="6675795" y="3948516"/>
            <a:ext cx="3796066" cy="2930813"/>
            <a:chOff x="6727408" y="3927187"/>
            <a:chExt cx="3796066" cy="2930813"/>
          </a:xfrm>
        </p:grpSpPr>
        <p:cxnSp>
          <p:nvCxnSpPr>
            <p:cNvPr id="24" name="Connecteur droit avec flèche 23">
              <a:extLst>
                <a:ext uri="{FF2B5EF4-FFF2-40B4-BE49-F238E27FC236}">
                  <a16:creationId xmlns:a16="http://schemas.microsoft.com/office/drawing/2014/main" id="{0FB2C360-B322-4AB9-AD12-7EB2A6D8AA93}"/>
                </a:ext>
              </a:extLst>
            </p:cNvPr>
            <p:cNvCxnSpPr>
              <a:cxnSpLocks/>
            </p:cNvCxnSpPr>
            <p:nvPr/>
          </p:nvCxnSpPr>
          <p:spPr>
            <a:xfrm flipV="1">
              <a:off x="7229475" y="4226516"/>
              <a:ext cx="0" cy="24235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6C3A75B2-646C-4337-9521-0EE4F55B9259}"/>
                </a:ext>
              </a:extLst>
            </p:cNvPr>
            <p:cNvCxnSpPr>
              <a:cxnSpLocks/>
            </p:cNvCxnSpPr>
            <p:nvPr/>
          </p:nvCxnSpPr>
          <p:spPr>
            <a:xfrm>
              <a:off x="7229475" y="6643171"/>
              <a:ext cx="285334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F0789692-7725-451D-88CC-35B4DAE10A12}"/>
                </a:ext>
              </a:extLst>
            </p:cNvPr>
            <p:cNvSpPr txBox="1"/>
            <p:nvPr>
              <p:custDataLst>
                <p:tags r:id="rId28"/>
              </p:custDataLst>
            </p:nvPr>
          </p:nvSpPr>
          <p:spPr>
            <a:xfrm>
              <a:off x="6727408" y="3927187"/>
              <a:ext cx="600355" cy="584775"/>
            </a:xfrm>
            <a:prstGeom prst="rect">
              <a:avLst/>
            </a:prstGeom>
            <a:noFill/>
          </p:spPr>
          <p:txBody>
            <a:bodyPr wrap="square" rtlCol="0">
              <a:spAutoFit/>
            </a:bodyPr>
            <a:lstStyle/>
            <a:p>
              <a:pPr algn="ctr"/>
              <a:r>
                <a:rPr lang="fr-CA" sz="3200" b="1" dirty="0"/>
                <a:t>V</a:t>
              </a:r>
            </a:p>
          </p:txBody>
        </p:sp>
        <p:sp>
          <p:nvSpPr>
            <p:cNvPr id="33" name="ZoneTexte 32">
              <a:extLst>
                <a:ext uri="{FF2B5EF4-FFF2-40B4-BE49-F238E27FC236}">
                  <a16:creationId xmlns:a16="http://schemas.microsoft.com/office/drawing/2014/main" id="{E662372C-C66C-4DFC-9BA1-6620AF22B516}"/>
                </a:ext>
              </a:extLst>
            </p:cNvPr>
            <p:cNvSpPr txBox="1"/>
            <p:nvPr>
              <p:custDataLst>
                <p:tags r:id="rId29"/>
              </p:custDataLst>
            </p:nvPr>
          </p:nvSpPr>
          <p:spPr>
            <a:xfrm>
              <a:off x="9974664" y="6273225"/>
              <a:ext cx="548810" cy="584775"/>
            </a:xfrm>
            <a:prstGeom prst="rect">
              <a:avLst/>
            </a:prstGeom>
            <a:noFill/>
          </p:spPr>
          <p:txBody>
            <a:bodyPr wrap="square" rtlCol="0">
              <a:spAutoFit/>
            </a:bodyPr>
            <a:lstStyle/>
            <a:p>
              <a:pPr algn="ctr"/>
              <a:r>
                <a:rPr lang="fr-CA" sz="3200" b="1" dirty="0"/>
                <a:t>T</a:t>
              </a:r>
            </a:p>
          </p:txBody>
        </p:sp>
      </p:grpSp>
      <p:pic>
        <p:nvPicPr>
          <p:cNvPr id="37" name="Picture 2" descr="Isolated Transparent Circle - Free image on Pixabay">
            <a:extLst>
              <a:ext uri="{FF2B5EF4-FFF2-40B4-BE49-F238E27FC236}">
                <a16:creationId xmlns:a16="http://schemas.microsoft.com/office/drawing/2014/main" id="{3966DA21-DB5C-4831-9004-AEEDA51A4CD2}"/>
              </a:ext>
            </a:extLst>
          </p:cNvPr>
          <p:cNvPicPr>
            <a:picLocks noChangeAspect="1" noChangeArrowheads="1"/>
          </p:cNvPicPr>
          <p:nvPr>
            <p:custDataLst>
              <p:tags r:id="rId10"/>
            </p:custDataLst>
          </p:nvPr>
        </p:nvPicPr>
        <p:blipFill>
          <a:blip r:embed="rId3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0136" y="5413923"/>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a:extLst>
              <a:ext uri="{FF2B5EF4-FFF2-40B4-BE49-F238E27FC236}">
                <a16:creationId xmlns:a16="http://schemas.microsoft.com/office/drawing/2014/main" id="{DF9D3FAB-EA7E-4E69-8644-A8E3627BA9DB}"/>
              </a:ext>
            </a:extLst>
          </p:cNvPr>
          <p:cNvSpPr txBox="1"/>
          <p:nvPr>
            <p:custDataLst>
              <p:tags r:id="rId11"/>
            </p:custDataLst>
          </p:nvPr>
        </p:nvSpPr>
        <p:spPr>
          <a:xfrm>
            <a:off x="2878060" y="4583318"/>
            <a:ext cx="548810" cy="369332"/>
          </a:xfrm>
          <a:prstGeom prst="rect">
            <a:avLst/>
          </a:prstGeom>
          <a:noFill/>
        </p:spPr>
        <p:txBody>
          <a:bodyPr wrap="square" rtlCol="0">
            <a:spAutoFit/>
          </a:bodyPr>
          <a:lstStyle/>
          <a:p>
            <a:pPr algn="ctr"/>
            <a:r>
              <a:rPr lang="fr-CA" b="1" dirty="0"/>
              <a:t>V</a:t>
            </a:r>
          </a:p>
        </p:txBody>
      </p:sp>
      <p:sp>
        <p:nvSpPr>
          <p:cNvPr id="49" name="ZoneTexte 48">
            <a:extLst>
              <a:ext uri="{FF2B5EF4-FFF2-40B4-BE49-F238E27FC236}">
                <a16:creationId xmlns:a16="http://schemas.microsoft.com/office/drawing/2014/main" id="{D452FF37-4676-4AD0-AF49-B52B5CAC9736}"/>
              </a:ext>
            </a:extLst>
          </p:cNvPr>
          <p:cNvSpPr txBox="1"/>
          <p:nvPr>
            <p:custDataLst>
              <p:tags r:id="rId12"/>
            </p:custDataLst>
          </p:nvPr>
        </p:nvSpPr>
        <p:spPr>
          <a:xfrm>
            <a:off x="5514725" y="3898053"/>
            <a:ext cx="548810" cy="830997"/>
          </a:xfrm>
          <a:prstGeom prst="rect">
            <a:avLst/>
          </a:prstGeom>
          <a:noFill/>
        </p:spPr>
        <p:txBody>
          <a:bodyPr wrap="square" rtlCol="0">
            <a:spAutoFit/>
          </a:bodyPr>
          <a:lstStyle/>
          <a:p>
            <a:pPr algn="ctr"/>
            <a:r>
              <a:rPr lang="fr-CA" sz="4800" b="1" dirty="0"/>
              <a:t>V</a:t>
            </a:r>
          </a:p>
        </p:txBody>
      </p:sp>
      <p:pic>
        <p:nvPicPr>
          <p:cNvPr id="55" name="Picture 2" descr="Isolated Transparent Circle - Free image on Pixabay">
            <a:extLst>
              <a:ext uri="{FF2B5EF4-FFF2-40B4-BE49-F238E27FC236}">
                <a16:creationId xmlns:a16="http://schemas.microsoft.com/office/drawing/2014/main" id="{205B85E5-D005-4C35-8C4A-778E53040B6C}"/>
              </a:ext>
            </a:extLst>
          </p:cNvPr>
          <p:cNvPicPr>
            <a:picLocks noChangeAspect="1" noChangeArrowheads="1"/>
          </p:cNvPicPr>
          <p:nvPr>
            <p:custDataLst>
              <p:tags r:id="rId13"/>
            </p:custDataLst>
          </p:nvPr>
        </p:nvPicPr>
        <p:blipFill>
          <a:blip r:embed="rId3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6545" y="5296293"/>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solated Transparent Circle - Free image on Pixabay">
            <a:extLst>
              <a:ext uri="{FF2B5EF4-FFF2-40B4-BE49-F238E27FC236}">
                <a16:creationId xmlns:a16="http://schemas.microsoft.com/office/drawing/2014/main" id="{831F76F0-DB41-4E0F-9515-B54C285AD96A}"/>
              </a:ext>
            </a:extLst>
          </p:cNvPr>
          <p:cNvPicPr>
            <a:picLocks noChangeAspect="1" noChangeArrowheads="1"/>
          </p:cNvPicPr>
          <p:nvPr>
            <p:custDataLst>
              <p:tags r:id="rId14"/>
            </p:custDataLst>
          </p:nvPr>
        </p:nvPicPr>
        <p:blipFill>
          <a:blip r:embed="rId3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6998" y="5839101"/>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C912B102-185B-443F-A05A-6DBE7950D3A0}"/>
              </a:ext>
            </a:extLst>
          </p:cNvPr>
          <p:cNvPicPr>
            <a:picLocks noChangeAspect="1" noChangeArrowheads="1"/>
          </p:cNvPicPr>
          <p:nvPr>
            <p:custDataLst>
              <p:tags r:id="rId15"/>
            </p:custDataLst>
          </p:nvPr>
        </p:nvPicPr>
        <p:blipFill>
          <a:blip r:embed="rId34">
            <a:extLst>
              <a:ext uri="{28A0092B-C50C-407E-A947-70E740481C1C}">
                <a14:useLocalDpi xmlns:a14="http://schemas.microsoft.com/office/drawing/2010/main" val="0"/>
              </a:ext>
            </a:extLst>
          </a:blip>
          <a:srcRect/>
          <a:stretch>
            <a:fillRect/>
          </a:stretch>
        </p:blipFill>
        <p:spPr bwMode="auto">
          <a:xfrm>
            <a:off x="10512784" y="2589190"/>
            <a:ext cx="1679216" cy="226079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44C77DF2-ADC8-419A-9C50-2F56CFA3D552}"/>
              </a:ext>
            </a:extLst>
          </p:cNvPr>
          <p:cNvSpPr/>
          <p:nvPr>
            <p:custDataLst>
              <p:tags r:id="rId16"/>
            </p:custDataLst>
          </p:nvPr>
        </p:nvSpPr>
        <p:spPr>
          <a:xfrm>
            <a:off x="404763" y="4627809"/>
            <a:ext cx="137975" cy="2141379"/>
          </a:xfrm>
          <a:prstGeom prst="rect">
            <a:avLst/>
          </a:prstGeom>
          <a:gradFill flip="none" rotWithShape="1">
            <a:gsLst>
              <a:gs pos="0">
                <a:srgbClr val="FF0000"/>
              </a:gs>
              <a:gs pos="50000">
                <a:schemeClr val="accent5"/>
              </a:gs>
              <a:gs pos="100000">
                <a:schemeClr val="accent5">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5" name="Rectangle 34">
            <a:extLst>
              <a:ext uri="{FF2B5EF4-FFF2-40B4-BE49-F238E27FC236}">
                <a16:creationId xmlns:a16="http://schemas.microsoft.com/office/drawing/2014/main" id="{F24D6941-93E5-4F49-A7B9-15E4A425D43F}"/>
              </a:ext>
            </a:extLst>
          </p:cNvPr>
          <p:cNvSpPr/>
          <p:nvPr>
            <p:custDataLst>
              <p:tags r:id="rId17"/>
            </p:custDataLst>
          </p:nvPr>
        </p:nvSpPr>
        <p:spPr>
          <a:xfrm>
            <a:off x="242361" y="6458325"/>
            <a:ext cx="424129" cy="15137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ZoneTexte 35">
            <a:extLst>
              <a:ext uri="{FF2B5EF4-FFF2-40B4-BE49-F238E27FC236}">
                <a16:creationId xmlns:a16="http://schemas.microsoft.com/office/drawing/2014/main" id="{EF9E38AA-24F9-43DD-9F1F-6170DC1991CD}"/>
              </a:ext>
            </a:extLst>
          </p:cNvPr>
          <p:cNvSpPr txBox="1"/>
          <p:nvPr>
            <p:custDataLst>
              <p:tags r:id="rId18"/>
            </p:custDataLst>
          </p:nvPr>
        </p:nvSpPr>
        <p:spPr>
          <a:xfrm>
            <a:off x="2287341" y="4583318"/>
            <a:ext cx="548810" cy="369332"/>
          </a:xfrm>
          <a:prstGeom prst="rect">
            <a:avLst/>
          </a:prstGeom>
          <a:noFill/>
        </p:spPr>
        <p:txBody>
          <a:bodyPr wrap="square" rtlCol="0">
            <a:spAutoFit/>
          </a:bodyPr>
          <a:lstStyle/>
          <a:p>
            <a:pPr algn="ctr"/>
            <a:r>
              <a:rPr lang="fr-CA" b="1" dirty="0"/>
              <a:t>T</a:t>
            </a:r>
          </a:p>
        </p:txBody>
      </p:sp>
      <p:sp>
        <p:nvSpPr>
          <p:cNvPr id="38" name="ZoneTexte 37">
            <a:extLst>
              <a:ext uri="{FF2B5EF4-FFF2-40B4-BE49-F238E27FC236}">
                <a16:creationId xmlns:a16="http://schemas.microsoft.com/office/drawing/2014/main" id="{B481B199-B2CC-47B7-8E50-45DFDAC997F9}"/>
              </a:ext>
            </a:extLst>
          </p:cNvPr>
          <p:cNvSpPr txBox="1"/>
          <p:nvPr>
            <p:custDataLst>
              <p:tags r:id="rId19"/>
            </p:custDataLst>
          </p:nvPr>
        </p:nvSpPr>
        <p:spPr>
          <a:xfrm>
            <a:off x="4783073" y="3907306"/>
            <a:ext cx="548810" cy="830997"/>
          </a:xfrm>
          <a:prstGeom prst="rect">
            <a:avLst/>
          </a:prstGeom>
          <a:noFill/>
        </p:spPr>
        <p:txBody>
          <a:bodyPr wrap="square" rtlCol="0">
            <a:spAutoFit/>
          </a:bodyPr>
          <a:lstStyle/>
          <a:p>
            <a:pPr algn="ctr"/>
            <a:r>
              <a:rPr lang="fr-CA" sz="4800" b="1" dirty="0"/>
              <a:t>T</a:t>
            </a:r>
          </a:p>
        </p:txBody>
      </p:sp>
      <p:cxnSp>
        <p:nvCxnSpPr>
          <p:cNvPr id="3" name="Connecteur droit 2">
            <a:extLst>
              <a:ext uri="{FF2B5EF4-FFF2-40B4-BE49-F238E27FC236}">
                <a16:creationId xmlns:a16="http://schemas.microsoft.com/office/drawing/2014/main" id="{B41ACB70-FA12-4A64-8C40-46A66EA14AA2}"/>
              </a:ext>
            </a:extLst>
          </p:cNvPr>
          <p:cNvCxnSpPr>
            <a:cxnSpLocks/>
          </p:cNvCxnSpPr>
          <p:nvPr>
            <p:custDataLst>
              <p:tags r:id="rId20"/>
            </p:custDataLst>
          </p:nvPr>
        </p:nvCxnSpPr>
        <p:spPr>
          <a:xfrm flipV="1">
            <a:off x="7198505" y="4247845"/>
            <a:ext cx="2832704" cy="238382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100" name="Picture 4" descr="Fire PNG Transparent Images | PNG All">
            <a:extLst>
              <a:ext uri="{FF2B5EF4-FFF2-40B4-BE49-F238E27FC236}">
                <a16:creationId xmlns:a16="http://schemas.microsoft.com/office/drawing/2014/main" id="{A1DA1132-BE07-46A6-B819-7A5DFC3738EE}"/>
              </a:ext>
            </a:extLst>
          </p:cNvPr>
          <p:cNvPicPr>
            <a:picLocks noChangeAspect="1" noChangeArrowheads="1"/>
          </p:cNvPicPr>
          <p:nvPr>
            <p:custDataLst>
              <p:tags r:id="rId21"/>
            </p:custDataLst>
          </p:nvPr>
        </p:nvPicPr>
        <p:blipFill>
          <a:blip r:embed="rId35">
            <a:extLst>
              <a:ext uri="{28A0092B-C50C-407E-A947-70E740481C1C}">
                <a14:useLocalDpi xmlns:a14="http://schemas.microsoft.com/office/drawing/2010/main" val="0"/>
              </a:ext>
            </a:extLst>
          </a:blip>
          <a:srcRect/>
          <a:stretch>
            <a:fillRect/>
          </a:stretch>
        </p:blipFill>
        <p:spPr bwMode="auto">
          <a:xfrm>
            <a:off x="4657693" y="6350568"/>
            <a:ext cx="1546411" cy="59013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8C1D38FB-9E8F-4615-ABBC-49EB372CACC7}"/>
              </a:ext>
            </a:extLst>
          </p:cNvPr>
          <p:cNvSpPr/>
          <p:nvPr>
            <p:custDataLst>
              <p:tags r:id="rId22"/>
            </p:custDataLst>
          </p:nvPr>
        </p:nvSpPr>
        <p:spPr>
          <a:xfrm>
            <a:off x="4644097" y="5088952"/>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Rectangle 43">
            <a:extLst>
              <a:ext uri="{FF2B5EF4-FFF2-40B4-BE49-F238E27FC236}">
                <a16:creationId xmlns:a16="http://schemas.microsoft.com/office/drawing/2014/main" id="{C5365F14-506E-4002-B678-CC65D974DFE9}"/>
              </a:ext>
            </a:extLst>
          </p:cNvPr>
          <p:cNvSpPr/>
          <p:nvPr>
            <p:custDataLst>
              <p:tags r:id="rId23"/>
            </p:custDataLst>
          </p:nvPr>
        </p:nvSpPr>
        <p:spPr>
          <a:xfrm>
            <a:off x="4644095" y="5088952"/>
            <a:ext cx="1573605" cy="1303347"/>
          </a:xfrm>
          <a:prstGeom prst="rect">
            <a:avLst/>
          </a:prstGeom>
          <a:noFill/>
          <a:ln w="19050">
            <a:solidFill>
              <a:schemeClr val="accent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5" name="Picture 2" descr="Isolated Transparent Circle - Free image on Pixabay">
            <a:extLst>
              <a:ext uri="{FF2B5EF4-FFF2-40B4-BE49-F238E27FC236}">
                <a16:creationId xmlns:a16="http://schemas.microsoft.com/office/drawing/2014/main" id="{4E2A06E1-9F5C-454D-9476-20E1CBBC0EAF}"/>
              </a:ext>
            </a:extLst>
          </p:cNvPr>
          <p:cNvPicPr>
            <a:picLocks noChangeAspect="1" noChangeArrowheads="1"/>
          </p:cNvPicPr>
          <p:nvPr>
            <p:custDataLst>
              <p:tags r:id="rId24"/>
            </p:custDataLst>
          </p:nvPr>
        </p:nvPicPr>
        <p:blipFill>
          <a:blip r:embed="rId3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5497" y="5460968"/>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solated Transparent Circle - Free image on Pixabay">
            <a:extLst>
              <a:ext uri="{FF2B5EF4-FFF2-40B4-BE49-F238E27FC236}">
                <a16:creationId xmlns:a16="http://schemas.microsoft.com/office/drawing/2014/main" id="{136A8D10-0BDE-4357-B69B-2B135C35AE5B}"/>
              </a:ext>
            </a:extLst>
          </p:cNvPr>
          <p:cNvPicPr>
            <a:picLocks noChangeAspect="1" noChangeArrowheads="1"/>
          </p:cNvPicPr>
          <p:nvPr>
            <p:custDataLst>
              <p:tags r:id="rId25"/>
            </p:custDataLst>
          </p:nvPr>
        </p:nvPicPr>
        <p:blipFill>
          <a:blip r:embed="rId3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1906" y="5343338"/>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Isolated Transparent Circle - Free image on Pixabay">
            <a:extLst>
              <a:ext uri="{FF2B5EF4-FFF2-40B4-BE49-F238E27FC236}">
                <a16:creationId xmlns:a16="http://schemas.microsoft.com/office/drawing/2014/main" id="{96011422-523D-4BAC-8926-33714FBC94D1}"/>
              </a:ext>
            </a:extLst>
          </p:cNvPr>
          <p:cNvPicPr>
            <a:picLocks noChangeAspect="1" noChangeArrowheads="1"/>
          </p:cNvPicPr>
          <p:nvPr>
            <p:custDataLst>
              <p:tags r:id="rId26"/>
            </p:custDataLst>
          </p:nvPr>
        </p:nvPicPr>
        <p:blipFill>
          <a:blip r:embed="rId3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2359" y="5886146"/>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39" name="Titre 1">
            <a:extLst>
              <a:ext uri="{FF2B5EF4-FFF2-40B4-BE49-F238E27FC236}">
                <a16:creationId xmlns:a16="http://schemas.microsoft.com/office/drawing/2014/main" id="{8850FE57-FDCD-49C7-8F70-181AF39AF0C0}"/>
              </a:ext>
            </a:extLst>
          </p:cNvPr>
          <p:cNvSpPr txBox="1">
            <a:spLocks/>
          </p:cNvSpPr>
          <p:nvPr>
            <p:custDataLst>
              <p:tags r:id="rId27"/>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70 à 73</a:t>
            </a:r>
          </a:p>
        </p:txBody>
      </p:sp>
    </p:spTree>
    <p:extLst>
      <p:ext uri="{BB962C8B-B14F-4D97-AF65-F5344CB8AC3E}">
        <p14:creationId xmlns:p14="http://schemas.microsoft.com/office/powerpoint/2010/main" val="2888076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500"/>
                            </p:stCondLst>
                            <p:childTnLst>
                              <p:par>
                                <p:cTn id="39" presetID="0" presetClass="path" presetSubtype="0" repeatCount="indefinite" fill="hold" nodeType="afterEffect">
                                  <p:stCondLst>
                                    <p:cond delay="0"/>
                                  </p:stCondLst>
                                  <p:childTnLst>
                                    <p:animMotion origin="layout" path="M -0.00026 -0.00138 L 0.04388 -0.05856 L 0.09049 0.00533 L 0.00195 0.10811 L -0.00026 -0.00138 Z " pathEditMode="relative" ptsTypes="AAAAA">
                                      <p:cBhvr>
                                        <p:cTn id="40" dur="2000" fill="hold"/>
                                        <p:tgtEl>
                                          <p:spTgt spid="37"/>
                                        </p:tgtEl>
                                        <p:attrNameLst>
                                          <p:attrName>ppt_x</p:attrName>
                                          <p:attrName>ppt_y</p:attrName>
                                        </p:attrNameLst>
                                      </p:cBhvr>
                                    </p:animMotion>
                                  </p:childTnLst>
                                </p:cTn>
                              </p:par>
                              <p:par>
                                <p:cTn id="41" presetID="0" presetClass="path" presetSubtype="0" repeatCount="indefinite" fill="hold" nodeType="withEffect">
                                  <p:stCondLst>
                                    <p:cond delay="0"/>
                                  </p:stCondLst>
                                  <p:childTnLst>
                                    <p:animMotion origin="layout" path="M -0.00182 0.00371 L -0.08138 -0.00949 L 0.03346 0.05047 L -0.08138 0.09977 L -0.00417 0.12269 L -0.00182 0.00371 Z " pathEditMode="relative" ptsTypes="AAAAAA">
                                      <p:cBhvr>
                                        <p:cTn id="42" dur="2000" fill="hold"/>
                                        <p:tgtEl>
                                          <p:spTgt spid="55"/>
                                        </p:tgtEl>
                                        <p:attrNameLst>
                                          <p:attrName>ppt_x</p:attrName>
                                          <p:attrName>ppt_y</p:attrName>
                                        </p:attrNameLst>
                                      </p:cBhvr>
                                    </p:animMotion>
                                  </p:childTnLst>
                                </p:cTn>
                              </p:par>
                              <p:par>
                                <p:cTn id="43" presetID="0" presetClass="path" presetSubtype="0" repeatCount="indefinite" fill="hold" nodeType="withEffect">
                                  <p:stCondLst>
                                    <p:cond delay="0"/>
                                  </p:stCondLst>
                                  <p:childTnLst>
                                    <p:animMotion origin="layout" path="M 0.00013 0.00347 L -0.0082 -0.12731 L 0.06016 -0.09815 L -0.05612 -0.03009 L 0.00013 0.00347 Z " pathEditMode="relative" ptsTypes="AAAAA">
                                      <p:cBhvr>
                                        <p:cTn id="44" dur="2000" fill="hold"/>
                                        <p:tgtEl>
                                          <p:spTgt spid="56"/>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4100"/>
                                        </p:tgtEl>
                                        <p:attrNameLst>
                                          <p:attrName>style.visibility</p:attrName>
                                        </p:attrNameLst>
                                      </p:cBhvr>
                                      <p:to>
                                        <p:strVal val="visible"/>
                                      </p:to>
                                    </p:set>
                                    <p:animEffect transition="in" filter="wipe(down)">
                                      <p:cBhvr>
                                        <p:cTn id="53" dur="500"/>
                                        <p:tgtEl>
                                          <p:spTgt spid="4100"/>
                                        </p:tgtEl>
                                      </p:cBhvr>
                                    </p:animEffect>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1500"/>
                            </p:stCondLst>
                            <p:childTnLst>
                              <p:par>
                                <p:cTn id="59" presetID="1" presetClass="exit" presetSubtype="0" fill="hold" grpId="1" nodeType="afterEffect">
                                  <p:stCondLst>
                                    <p:cond delay="0"/>
                                  </p:stCondLst>
                                  <p:childTnLst>
                                    <p:set>
                                      <p:cBhvr>
                                        <p:cTn id="60" dur="1" fill="hold">
                                          <p:stCondLst>
                                            <p:cond delay="0"/>
                                          </p:stCondLst>
                                        </p:cTn>
                                        <p:tgtEl>
                                          <p:spTgt spid="42"/>
                                        </p:tgtEl>
                                        <p:attrNameLst>
                                          <p:attrName>style.visibility</p:attrName>
                                        </p:attrNameLst>
                                      </p:cBhvr>
                                      <p:to>
                                        <p:strVal val="hidden"/>
                                      </p:to>
                                    </p:set>
                                  </p:childTnLst>
                                </p:cTn>
                              </p:par>
                            </p:childTnLst>
                          </p:cTn>
                        </p:par>
                        <p:par>
                          <p:cTn id="61" fill="hold">
                            <p:stCondLst>
                              <p:cond delay="1500"/>
                            </p:stCondLst>
                            <p:childTnLst>
                              <p:par>
                                <p:cTn id="62" presetID="6" presetClass="emph" presetSubtype="0" fill="hold" grpId="1" nodeType="afterEffect">
                                  <p:stCondLst>
                                    <p:cond delay="0"/>
                                  </p:stCondLst>
                                  <p:childTnLst>
                                    <p:animScale>
                                      <p:cBhvr>
                                        <p:cTn id="63" dur="2000" fill="hold"/>
                                        <p:tgtEl>
                                          <p:spTgt spid="44"/>
                                        </p:tgtEl>
                                      </p:cBhvr>
                                      <p:by x="150000" y="150000"/>
                                    </p:animScale>
                                  </p:childTnLst>
                                </p:cTn>
                              </p:par>
                              <p:par>
                                <p:cTn id="64" presetID="10" presetClass="entr" presetSubtype="0"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par>
                                <p:cTn id="73" presetID="0" presetClass="path" presetSubtype="0" repeatCount="indefinite" fill="hold" nodeType="withEffect">
                                  <p:stCondLst>
                                    <p:cond delay="0"/>
                                  </p:stCondLst>
                                  <p:childTnLst>
                                    <p:animMotion origin="layout" path="M 0.00092 -0.00162 L -0.00351 -0.10417 L -0.04843 -0.04421 L 0.10821 -0.02431 L -0.01171 0.14653 L 0.00092 -0.00162 Z " pathEditMode="relative" ptsTypes="AAAAAA">
                                      <p:cBhvr>
                                        <p:cTn id="74" dur="2000" fill="hold"/>
                                        <p:tgtEl>
                                          <p:spTgt spid="45"/>
                                        </p:tgtEl>
                                        <p:attrNameLst>
                                          <p:attrName>ppt_x</p:attrName>
                                          <p:attrName>ppt_y</p:attrName>
                                        </p:attrNameLst>
                                      </p:cBhvr>
                                    </p:animMotion>
                                  </p:childTnLst>
                                </p:cTn>
                              </p:par>
                              <p:par>
                                <p:cTn id="75" presetID="0" presetClass="path" presetSubtype="0" repeatCount="indefinite" fill="hold" nodeType="withEffect">
                                  <p:stCondLst>
                                    <p:cond delay="0"/>
                                  </p:stCondLst>
                                  <p:childTnLst>
                                    <p:animMotion origin="layout" path="M 0.00156 -0.00162 L -0.00144 -0.08958 L 0.05182 -0.03634 L -0.10339 0.04097 L -0.02539 0.16505 L 0.0526 0.07963 L 0.00156 -0.00162 Z " pathEditMode="relative" ptsTypes="AAAAAAA">
                                      <p:cBhvr>
                                        <p:cTn id="76" dur="2000" fill="hold"/>
                                        <p:tgtEl>
                                          <p:spTgt spid="50"/>
                                        </p:tgtEl>
                                        <p:attrNameLst>
                                          <p:attrName>ppt_x</p:attrName>
                                          <p:attrName>ppt_y</p:attrName>
                                        </p:attrNameLst>
                                      </p:cBhvr>
                                    </p:animMotion>
                                  </p:childTnLst>
                                </p:cTn>
                              </p:par>
                              <p:par>
                                <p:cTn id="77" presetID="0" presetClass="path" presetSubtype="0" repeatCount="indefinite" fill="hold" nodeType="withEffect">
                                  <p:stCondLst>
                                    <p:cond delay="0"/>
                                  </p:stCondLst>
                                  <p:childTnLst>
                                    <p:animMotion origin="layout" path="M 0.0013 -0.00116 L -0.0099 -0.16899 L -0.08334 0.075 L 0.07487 0.0537 L 0.00651 -0.17292 L 0.047 0.08171 L 0.0013 -0.00116 Z " pathEditMode="relative" ptsTypes="AAAAAAA">
                                      <p:cBhvr>
                                        <p:cTn id="78" dur="2000" fill="hold"/>
                                        <p:tgtEl>
                                          <p:spTgt spid="51"/>
                                        </p:tgtEl>
                                        <p:attrNameLst>
                                          <p:attrName>ppt_x</p:attrName>
                                          <p:attrName>ppt_y</p:attrName>
                                        </p:attrNameLst>
                                      </p:cBhvr>
                                    </p:animMotion>
                                  </p:childTnLst>
                                </p:cTn>
                              </p:par>
                            </p:childTnLst>
                          </p:cTn>
                        </p:par>
                        <p:par>
                          <p:cTn id="79" fill="hold">
                            <p:stCondLst>
                              <p:cond delay="3500"/>
                            </p:stCondLst>
                            <p:childTnLst>
                              <p:par>
                                <p:cTn id="80" presetID="1" presetClass="exit" presetSubtype="0" fill="hold" nodeType="afterEffect">
                                  <p:stCondLst>
                                    <p:cond delay="0"/>
                                  </p:stCondLst>
                                  <p:childTnLst>
                                    <p:set>
                                      <p:cBhvr>
                                        <p:cTn id="81" dur="1" fill="hold">
                                          <p:stCondLst>
                                            <p:cond delay="0"/>
                                          </p:stCondLst>
                                        </p:cTn>
                                        <p:tgtEl>
                                          <p:spTgt spid="4100"/>
                                        </p:tgtEl>
                                        <p:attrNameLst>
                                          <p:attrName>style.visibility</p:attrName>
                                        </p:attrNameLst>
                                      </p:cBhvr>
                                      <p:to>
                                        <p:strVal val="hidden"/>
                                      </p:to>
                                    </p:set>
                                  </p:childTnLst>
                                </p:cTn>
                              </p:par>
                            </p:childTnLst>
                          </p:cTn>
                        </p:par>
                        <p:par>
                          <p:cTn id="82" fill="hold">
                            <p:stCondLst>
                              <p:cond delay="3500"/>
                            </p:stCondLst>
                            <p:childTnLst>
                              <p:par>
                                <p:cTn id="83" presetID="10" presetClass="entr" presetSubtype="0"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64" presetClass="path" presetSubtype="0" accel="50000" decel="50000" fill="hold" grpId="1" nodeType="clickEffect">
                                  <p:stCondLst>
                                    <p:cond delay="0"/>
                                  </p:stCondLst>
                                  <p:childTnLst>
                                    <p:animMotion origin="layout" path="M 0 0 L 0 -0.25 E" pathEditMode="relative" ptsTypes="">
                                      <p:cBhvr>
                                        <p:cTn id="98" dur="5000" fill="hold"/>
                                        <p:tgtEl>
                                          <p:spTgt spid="35"/>
                                        </p:tgtEl>
                                        <p:attrNameLst>
                                          <p:attrName>ppt_x</p:attrName>
                                          <p:attrName>ppt_y</p:attrName>
                                        </p:attrNameLst>
                                      </p:cBhvr>
                                    </p:animMotion>
                                  </p:childTnLst>
                                </p:cTn>
                              </p:par>
                              <p:par>
                                <p:cTn id="99" presetID="64" presetClass="path" presetSubtype="0" accel="50000" decel="50000" fill="hold" grpId="1" nodeType="withEffect">
                                  <p:stCondLst>
                                    <p:cond delay="0"/>
                                  </p:stCondLst>
                                  <p:childTnLst>
                                    <p:animMotion origin="layout" path="M 0 0 L 0 -0.25 E" pathEditMode="relative" ptsTypes="">
                                      <p:cBhvr>
                                        <p:cTn id="100" dur="5000" fill="hold"/>
                                        <p:tgtEl>
                                          <p:spTgt spid="23"/>
                                        </p:tgtEl>
                                        <p:attrNameLst>
                                          <p:attrName>ppt_x</p:attrName>
                                          <p:attrName>ppt_y</p:attrName>
                                        </p:attrNameLst>
                                      </p:cBhvr>
                                    </p:animMotion>
                                  </p:childTnLst>
                                </p:cTn>
                              </p:par>
                              <p:par>
                                <p:cTn id="101" presetID="22" presetClass="entr" presetSubtype="8" fill="hold" nodeType="with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wipe(left)">
                                      <p:cBhvr>
                                        <p:cTn id="103" dur="5000"/>
                                        <p:tgtEl>
                                          <p:spTgt spid="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11">
                                            <p:txEl>
                                              <p:pRg st="0" end="0"/>
                                            </p:txEl>
                                          </p:spTgt>
                                        </p:tgtEl>
                                        <p:attrNameLst>
                                          <p:attrName>style.visibility</p:attrName>
                                        </p:attrNameLst>
                                      </p:cBhvr>
                                      <p:to>
                                        <p:strVal val="visible"/>
                                      </p:to>
                                    </p:set>
                                    <p:animEffect transition="in" filter="fade">
                                      <p:cBhvr>
                                        <p:cTn id="107" dur="500"/>
                                        <p:tgtEl>
                                          <p:spTgt spid="11">
                                            <p:txEl>
                                              <p:pRg st="0" end="0"/>
                                            </p:txEl>
                                          </p:spTgt>
                                        </p:tgtEl>
                                      </p:cBhvr>
                                    </p:animEffect>
                                  </p:childTnLst>
                                </p:cTn>
                              </p:par>
                            </p:childTnLst>
                          </p:cTn>
                        </p:par>
                        <p:par>
                          <p:cTn id="108" fill="hold">
                            <p:stCondLst>
                              <p:cond delay="5500"/>
                            </p:stCondLst>
                            <p:childTnLst>
                              <p:par>
                                <p:cTn id="109" presetID="10" presetClass="entr" presetSubtype="0" fill="hold" grpId="0" nodeType="afterEffect">
                                  <p:stCondLst>
                                    <p:cond delay="0"/>
                                  </p:stCondLst>
                                  <p:childTnLst>
                                    <p:set>
                                      <p:cBhvr>
                                        <p:cTn id="110" dur="1" fill="hold">
                                          <p:stCondLst>
                                            <p:cond delay="0"/>
                                          </p:stCondLst>
                                        </p:cTn>
                                        <p:tgtEl>
                                          <p:spTgt spid="11">
                                            <p:txEl>
                                              <p:pRg st="1" end="1"/>
                                            </p:txEl>
                                          </p:spTgt>
                                        </p:tgtEl>
                                        <p:attrNameLst>
                                          <p:attrName>style.visibility</p:attrName>
                                        </p:attrNameLst>
                                      </p:cBhvr>
                                      <p:to>
                                        <p:strVal val="visible"/>
                                      </p:to>
                                    </p:set>
                                    <p:animEffect transition="in" filter="fade">
                                      <p:cBhvr>
                                        <p:cTn id="111" dur="500"/>
                                        <p:tgtEl>
                                          <p:spTgt spid="11">
                                            <p:txEl>
                                              <p:pRg st="1" end="1"/>
                                            </p:txEl>
                                          </p:spTgt>
                                        </p:tgtEl>
                                      </p:cBhvr>
                                    </p:animEffect>
                                  </p:childTnLst>
                                </p:cTn>
                              </p:par>
                            </p:childTnLst>
                          </p:cTn>
                        </p:par>
                        <p:par>
                          <p:cTn id="112" fill="hold">
                            <p:stCondLst>
                              <p:cond delay="6000"/>
                            </p:stCondLst>
                            <p:childTnLst>
                              <p:par>
                                <p:cTn id="113" presetID="10" presetClass="entr" presetSubtype="0" fill="hold" grpId="0" nodeType="afterEffect">
                                  <p:stCondLst>
                                    <p:cond delay="0"/>
                                  </p:stCondLst>
                                  <p:childTnLst>
                                    <p:set>
                                      <p:cBhvr>
                                        <p:cTn id="114" dur="1" fill="hold">
                                          <p:stCondLst>
                                            <p:cond delay="0"/>
                                          </p:stCondLst>
                                        </p:cTn>
                                        <p:tgtEl>
                                          <p:spTgt spid="11">
                                            <p:txEl>
                                              <p:pRg st="2" end="2"/>
                                            </p:txEl>
                                          </p:spTgt>
                                        </p:tgtEl>
                                        <p:attrNameLst>
                                          <p:attrName>style.visibility</p:attrName>
                                        </p:attrNameLst>
                                      </p:cBhvr>
                                      <p:to>
                                        <p:strVal val="visible"/>
                                      </p:to>
                                    </p:set>
                                    <p:animEffect transition="in" filter="fade">
                                      <p:cBhvr>
                                        <p:cTn id="1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9" grpId="0"/>
      <p:bldP spid="21" grpId="0" animBg="1"/>
      <p:bldP spid="22" grpId="0"/>
      <p:bldP spid="23" grpId="0" animBg="1"/>
      <p:bldP spid="23" grpId="1" animBg="1"/>
      <p:bldP spid="14" grpId="0" animBg="1"/>
      <p:bldP spid="47" grpId="0"/>
      <p:bldP spid="49" grpId="0"/>
      <p:bldP spid="34" grpId="0" animBg="1"/>
      <p:bldP spid="35" grpId="0" animBg="1"/>
      <p:bldP spid="35" grpId="1" animBg="1"/>
      <p:bldP spid="36" grpId="0"/>
      <p:bldP spid="38" grpId="0"/>
      <p:bldP spid="42" grpId="0" animBg="1"/>
      <p:bldP spid="42" grpId="1" animBg="1"/>
      <p:bldP spid="44" grpId="0" animBg="1"/>
      <p:bldP spid="4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La loi de Charles</a:t>
            </a:r>
            <a:endParaRPr lang="fr-CA" dirty="0"/>
          </a:p>
        </p:txBody>
      </p:sp>
      <p:sp>
        <p:nvSpPr>
          <p:cNvPr id="13" name="Rectangle 12">
            <a:extLst>
              <a:ext uri="{FF2B5EF4-FFF2-40B4-BE49-F238E27FC236}">
                <a16:creationId xmlns:a16="http://schemas.microsoft.com/office/drawing/2014/main" id="{71D18DAE-BA78-4516-A681-E8133C38CBAA}"/>
              </a:ext>
            </a:extLst>
          </p:cNvPr>
          <p:cNvSpPr/>
          <p:nvPr>
            <p:custDataLst>
              <p:tags r:id="rId2"/>
            </p:custDataLst>
          </p:nvPr>
        </p:nvSpPr>
        <p:spPr>
          <a:xfrm>
            <a:off x="10492142" y="4818042"/>
            <a:ext cx="1720499" cy="7276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Jacques Charles</a:t>
            </a:r>
          </a:p>
          <a:p>
            <a:pPr algn="ctr"/>
            <a:r>
              <a:rPr lang="fr-CA" sz="1600" b="1" dirty="0"/>
              <a:t>1746-1826</a:t>
            </a:r>
          </a:p>
        </p:txBody>
      </p:sp>
      <p:pic>
        <p:nvPicPr>
          <p:cNvPr id="4098" name="Picture 2">
            <a:extLst>
              <a:ext uri="{FF2B5EF4-FFF2-40B4-BE49-F238E27FC236}">
                <a16:creationId xmlns:a16="http://schemas.microsoft.com/office/drawing/2014/main" id="{C912B102-185B-443F-A05A-6DBE7950D3A0}"/>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0512784" y="2589190"/>
            <a:ext cx="1679216" cy="226079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BA4D657A-8952-44A6-AF48-1AAACF7188C1}"/>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2439615" y="2589190"/>
            <a:ext cx="5225191" cy="295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1">
            <a:extLst>
              <a:ext uri="{FF2B5EF4-FFF2-40B4-BE49-F238E27FC236}">
                <a16:creationId xmlns:a16="http://schemas.microsoft.com/office/drawing/2014/main" id="{79EC22A0-A77B-4243-AB10-5A1905C227F8}"/>
              </a:ext>
            </a:extLst>
          </p:cNvPr>
          <p:cNvSpPr txBox="1">
            <a:spLocks/>
          </p:cNvSpPr>
          <p:nvPr>
            <p:custDataLst>
              <p:tags r:id="rId5"/>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70 à 73</a:t>
            </a:r>
          </a:p>
        </p:txBody>
      </p:sp>
    </p:spTree>
    <p:extLst>
      <p:ext uri="{BB962C8B-B14F-4D97-AF65-F5344CB8AC3E}">
        <p14:creationId xmlns:p14="http://schemas.microsoft.com/office/powerpoint/2010/main" val="1540581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La loi de Charles (applications)</a:t>
            </a:r>
            <a:endParaRPr lang="fr-CA" dirty="0"/>
          </a:p>
        </p:txBody>
      </p:sp>
      <p:sp>
        <p:nvSpPr>
          <p:cNvPr id="8" name="ZoneTexte 7">
            <a:extLst>
              <a:ext uri="{FF2B5EF4-FFF2-40B4-BE49-F238E27FC236}">
                <a16:creationId xmlns:a16="http://schemas.microsoft.com/office/drawing/2014/main" id="{A02937F2-AA6A-4195-A2AD-5C87419C86B9}"/>
              </a:ext>
            </a:extLst>
          </p:cNvPr>
          <p:cNvSpPr txBox="1"/>
          <p:nvPr>
            <p:custDataLst>
              <p:tags r:id="rId2"/>
            </p:custDataLst>
          </p:nvPr>
        </p:nvSpPr>
        <p:spPr>
          <a:xfrm>
            <a:off x="6743259" y="2790428"/>
            <a:ext cx="4916265" cy="369332"/>
          </a:xfrm>
          <a:prstGeom prst="rect">
            <a:avLst/>
          </a:prstGeom>
          <a:noFill/>
        </p:spPr>
        <p:txBody>
          <a:bodyPr wrap="square" rtlCol="0">
            <a:spAutoFit/>
          </a:bodyPr>
          <a:lstStyle/>
          <a:p>
            <a:pPr algn="ctr"/>
            <a:r>
              <a:rPr lang="fr-CA" dirty="0"/>
              <a:t>Gonfler une montgolfière</a:t>
            </a:r>
          </a:p>
        </p:txBody>
      </p:sp>
      <p:pic>
        <p:nvPicPr>
          <p:cNvPr id="5122" name="Picture 2" descr="Gonflage d'une montgolfière à Sablé-sur-Sarthe - YouTube">
            <a:extLst>
              <a:ext uri="{FF2B5EF4-FFF2-40B4-BE49-F238E27FC236}">
                <a16:creationId xmlns:a16="http://schemas.microsoft.com/office/drawing/2014/main" id="{A765974F-F2A3-4787-8B28-DCFE03EA77AC}"/>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6742987" y="3159760"/>
            <a:ext cx="4916537" cy="2765552"/>
          </a:xfrm>
          <a:prstGeom prst="rect">
            <a:avLst/>
          </a:prstGeom>
          <a:noFill/>
          <a:extLst>
            <a:ext uri="{909E8E84-426E-40DD-AFC4-6F175D3DCCD1}">
              <a14:hiddenFill xmlns:a14="http://schemas.microsoft.com/office/drawing/2010/main">
                <a:solidFill>
                  <a:srgbClr val="FFFFFF"/>
                </a:solidFill>
              </a14:hiddenFill>
            </a:ext>
          </a:extLst>
        </p:spPr>
      </p:pic>
      <p:sp>
        <p:nvSpPr>
          <p:cNvPr id="39" name="ZoneTexte 38">
            <a:extLst>
              <a:ext uri="{FF2B5EF4-FFF2-40B4-BE49-F238E27FC236}">
                <a16:creationId xmlns:a16="http://schemas.microsoft.com/office/drawing/2014/main" id="{A9D6CFE1-4DFF-428D-A596-798FB318408B}"/>
              </a:ext>
            </a:extLst>
          </p:cNvPr>
          <p:cNvSpPr txBox="1"/>
          <p:nvPr>
            <p:custDataLst>
              <p:tags r:id="rId4"/>
            </p:custDataLst>
          </p:nvPr>
        </p:nvSpPr>
        <p:spPr>
          <a:xfrm>
            <a:off x="1179735" y="2826020"/>
            <a:ext cx="4916265" cy="369332"/>
          </a:xfrm>
          <a:prstGeom prst="rect">
            <a:avLst/>
          </a:prstGeom>
          <a:noFill/>
        </p:spPr>
        <p:txBody>
          <a:bodyPr wrap="square" rtlCol="0">
            <a:spAutoFit/>
          </a:bodyPr>
          <a:lstStyle/>
          <a:p>
            <a:pPr algn="ctr"/>
            <a:r>
              <a:rPr lang="fr-CA" dirty="0"/>
              <a:t>Comment réparer une balle de ping </a:t>
            </a:r>
            <a:r>
              <a:rPr lang="fr-CA" dirty="0" err="1"/>
              <a:t>pong</a:t>
            </a:r>
            <a:r>
              <a:rPr lang="fr-CA" dirty="0"/>
              <a:t>?</a:t>
            </a:r>
          </a:p>
        </p:txBody>
      </p:sp>
      <p:pic>
        <p:nvPicPr>
          <p:cNvPr id="1026" name="Picture 2" descr="Regonfler une balle de Ping pong - Réparer une balle cabossée - YouTube">
            <a:extLst>
              <a:ext uri="{FF2B5EF4-FFF2-40B4-BE49-F238E27FC236}">
                <a16:creationId xmlns:a16="http://schemas.microsoft.com/office/drawing/2014/main" id="{FFF1984A-B8B9-49B9-B6D5-7AE963206A2E}"/>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1179734" y="3195352"/>
            <a:ext cx="4874929" cy="2729960"/>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
            <a:extLst>
              <a:ext uri="{FF2B5EF4-FFF2-40B4-BE49-F238E27FC236}">
                <a16:creationId xmlns:a16="http://schemas.microsoft.com/office/drawing/2014/main" id="{C5356061-D568-4670-9238-C487955A8F7E}"/>
              </a:ext>
            </a:extLst>
          </p:cNvPr>
          <p:cNvSpPr txBox="1">
            <a:spLocks/>
          </p:cNvSpPr>
          <p:nvPr>
            <p:custDataLst>
              <p:tags r:id="rId6"/>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70 à 73</a:t>
            </a:r>
          </a:p>
        </p:txBody>
      </p:sp>
    </p:spTree>
    <p:extLst>
      <p:ext uri="{BB962C8B-B14F-4D97-AF65-F5344CB8AC3E}">
        <p14:creationId xmlns:p14="http://schemas.microsoft.com/office/powerpoint/2010/main" val="851414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La loi de Gay-Lussac</a:t>
            </a:r>
            <a:endParaRPr lang="fr-CA" dirty="0"/>
          </a:p>
        </p:txBody>
      </p:sp>
      <mc:AlternateContent xmlns:mc="http://schemas.openxmlformats.org/markup-compatibility/2006">
        <mc:Choice xmlns:a14="http://schemas.microsoft.com/office/drawing/2010/main" Requires="a14">
          <p:sp>
            <p:nvSpPr>
              <p:cNvPr id="11" name="Espace réservé du contenu 10">
                <a:extLst>
                  <a:ext uri="{FF2B5EF4-FFF2-40B4-BE49-F238E27FC236}">
                    <a16:creationId xmlns:a16="http://schemas.microsoft.com/office/drawing/2014/main" id="{BBB2A927-F7E3-4B1A-953A-078F0AB90892}"/>
                  </a:ext>
                </a:extLst>
              </p:cNvPr>
              <p:cNvSpPr>
                <a:spLocks noGrp="1"/>
              </p:cNvSpPr>
              <p:nvPr>
                <p:ph idx="1"/>
                <p:custDataLst>
                  <p:tags r:id="rId2"/>
                </p:custDataLst>
              </p:nvPr>
            </p:nvSpPr>
            <p:spPr>
              <a:xfrm>
                <a:off x="123826" y="1990722"/>
                <a:ext cx="10399648" cy="2175645"/>
              </a:xfrm>
            </p:spPr>
            <p:txBody>
              <a:bodyPr anchor="ctr">
                <a:normAutofit fontScale="85000" lnSpcReduction="20000"/>
              </a:bodyPr>
              <a:lstStyle/>
              <a:p>
                <a:pPr marL="0" indent="0">
                  <a:lnSpc>
                    <a:spcPct val="120000"/>
                  </a:lnSpc>
                  <a:buNone/>
                </a:pPr>
                <a:r>
                  <a:rPr lang="fr-CA" dirty="0"/>
                  <a:t>La pression d’un gaz est directement proportionnelle à la température absolue d’un </a:t>
                </a:r>
                <a:r>
                  <a:rPr lang="fr-CA"/>
                  <a:t>gaz (T </a:t>
                </a:r>
                <a:r>
                  <a:rPr lang="fr-CA" dirty="0"/>
                  <a:t>∝ P)</a:t>
                </a:r>
              </a:p>
              <a:p>
                <a:pPr marL="0" indent="0" algn="ctr">
                  <a:lnSpc>
                    <a:spcPct val="120000"/>
                  </a:lnSpc>
                  <a:buNone/>
                </a:pPr>
                <a14:m>
                  <m:oMathPara xmlns:m="http://schemas.openxmlformats.org/officeDocument/2006/math">
                    <m:oMathParaPr>
                      <m:jc m:val="centerGroup"/>
                    </m:oMathParaPr>
                    <m:oMath xmlns:m="http://schemas.openxmlformats.org/officeDocument/2006/math">
                      <m:f>
                        <m:fPr>
                          <m:ctrlPr>
                            <a:rPr lang="en-US" sz="3200" b="1" i="1" smtClean="0">
                              <a:solidFill>
                                <a:srgbClr val="FFFF00"/>
                              </a:solidFill>
                              <a:latin typeface="Cambria Math" panose="02040503050406030204" pitchFamily="18" charset="0"/>
                            </a:rPr>
                          </m:ctrlPr>
                        </m:fPr>
                        <m:num>
                          <m:sSub>
                            <m:sSubPr>
                              <m:ctrlPr>
                                <a:rPr lang="en-US" sz="3200" b="1" i="1">
                                  <a:solidFill>
                                    <a:srgbClr val="FFFF00"/>
                                  </a:solidFill>
                                  <a:latin typeface="Cambria Math" panose="02040503050406030204" pitchFamily="18" charset="0"/>
                                </a:rPr>
                              </m:ctrlPr>
                            </m:sSubPr>
                            <m:e>
                              <m:r>
                                <a:rPr lang="fr-CA" sz="3200" b="1" i="1" smtClean="0">
                                  <a:solidFill>
                                    <a:srgbClr val="FFFF00"/>
                                  </a:solidFill>
                                  <a:latin typeface="Cambria Math" panose="02040503050406030204" pitchFamily="18" charset="0"/>
                                </a:rPr>
                                <m:t>𝑷</m:t>
                              </m:r>
                            </m:e>
                            <m:sub>
                              <m:r>
                                <a:rPr lang="en-US" sz="3200" b="1" i="1">
                                  <a:solidFill>
                                    <a:srgbClr val="FFFF00"/>
                                  </a:solidFill>
                                  <a:latin typeface="Cambria Math"/>
                                </a:rPr>
                                <m:t>𝟏</m:t>
                              </m:r>
                            </m:sub>
                          </m:sSub>
                        </m:num>
                        <m:den>
                          <m:sSub>
                            <m:sSubPr>
                              <m:ctrlPr>
                                <a:rPr lang="en-US" sz="3200" b="1" i="1">
                                  <a:solidFill>
                                    <a:srgbClr val="FFFF00"/>
                                  </a:solidFill>
                                  <a:latin typeface="Cambria Math" panose="02040503050406030204" pitchFamily="18" charset="0"/>
                                </a:rPr>
                              </m:ctrlPr>
                            </m:sSubPr>
                            <m:e>
                              <m:r>
                                <a:rPr lang="en-US" sz="3200" b="1" i="1">
                                  <a:solidFill>
                                    <a:srgbClr val="FFFF00"/>
                                  </a:solidFill>
                                  <a:latin typeface="Cambria Math"/>
                                </a:rPr>
                                <m:t>𝑻</m:t>
                              </m:r>
                            </m:e>
                            <m:sub>
                              <m:r>
                                <a:rPr lang="en-US" sz="3200" b="1" i="1">
                                  <a:solidFill>
                                    <a:srgbClr val="FFFF00"/>
                                  </a:solidFill>
                                  <a:latin typeface="Cambria Math"/>
                                </a:rPr>
                                <m:t>𝟏</m:t>
                              </m:r>
                            </m:sub>
                          </m:sSub>
                        </m:den>
                      </m:f>
                      <m:r>
                        <a:rPr lang="en-US" sz="3200" b="1" i="1">
                          <a:solidFill>
                            <a:srgbClr val="FFFF00"/>
                          </a:solidFill>
                          <a:latin typeface="Cambria Math"/>
                          <a:ea typeface="Cambria Math"/>
                        </a:rPr>
                        <m:t>=</m:t>
                      </m:r>
                      <m:f>
                        <m:fPr>
                          <m:ctrlPr>
                            <a:rPr lang="en-US" sz="3200" b="1" i="1">
                              <a:solidFill>
                                <a:srgbClr val="FFFF00"/>
                              </a:solidFill>
                              <a:latin typeface="Cambria Math" panose="02040503050406030204" pitchFamily="18" charset="0"/>
                            </a:rPr>
                          </m:ctrlPr>
                        </m:fPr>
                        <m:num>
                          <m:sSub>
                            <m:sSubPr>
                              <m:ctrlPr>
                                <a:rPr lang="en-US" sz="3200" b="1" i="1">
                                  <a:solidFill>
                                    <a:srgbClr val="FFFF00"/>
                                  </a:solidFill>
                                  <a:latin typeface="Cambria Math" panose="02040503050406030204" pitchFamily="18" charset="0"/>
                                </a:rPr>
                              </m:ctrlPr>
                            </m:sSubPr>
                            <m:e>
                              <m:r>
                                <a:rPr lang="fr-CA" sz="3200" b="1" i="1" smtClean="0">
                                  <a:solidFill>
                                    <a:srgbClr val="FFFF00"/>
                                  </a:solidFill>
                                  <a:latin typeface="Cambria Math" panose="02040503050406030204" pitchFamily="18" charset="0"/>
                                </a:rPr>
                                <m:t>𝑷</m:t>
                              </m:r>
                            </m:e>
                            <m:sub>
                              <m:r>
                                <a:rPr lang="en-US" sz="3200" b="1" i="1">
                                  <a:solidFill>
                                    <a:srgbClr val="FFFF00"/>
                                  </a:solidFill>
                                  <a:latin typeface="Cambria Math"/>
                                </a:rPr>
                                <m:t>𝟐</m:t>
                              </m:r>
                            </m:sub>
                          </m:sSub>
                        </m:num>
                        <m:den>
                          <m:sSub>
                            <m:sSubPr>
                              <m:ctrlPr>
                                <a:rPr lang="en-US" sz="3200" b="1" i="1">
                                  <a:solidFill>
                                    <a:srgbClr val="FFFF00"/>
                                  </a:solidFill>
                                  <a:latin typeface="Cambria Math" panose="02040503050406030204" pitchFamily="18" charset="0"/>
                                </a:rPr>
                              </m:ctrlPr>
                            </m:sSubPr>
                            <m:e>
                              <m:r>
                                <a:rPr lang="en-US" sz="3200" b="1" i="1">
                                  <a:solidFill>
                                    <a:srgbClr val="FFFF00"/>
                                  </a:solidFill>
                                  <a:latin typeface="Cambria Math"/>
                                </a:rPr>
                                <m:t>𝑻</m:t>
                              </m:r>
                            </m:e>
                            <m:sub>
                              <m:r>
                                <a:rPr lang="en-US" sz="3200" b="1" i="1">
                                  <a:solidFill>
                                    <a:srgbClr val="FFFF00"/>
                                  </a:solidFill>
                                  <a:latin typeface="Cambria Math"/>
                                </a:rPr>
                                <m:t>𝟐</m:t>
                              </m:r>
                            </m:sub>
                          </m:sSub>
                        </m:den>
                      </m:f>
                    </m:oMath>
                  </m:oMathPara>
                </a14:m>
                <a:endParaRPr lang="fr-CA" sz="3200" b="1" dirty="0">
                  <a:solidFill>
                    <a:srgbClr val="FFFF00"/>
                  </a:solidFill>
                </a:endParaRPr>
              </a:p>
              <a:p>
                <a:pPr marL="0" indent="0">
                  <a:lnSpc>
                    <a:spcPct val="120000"/>
                  </a:lnSpc>
                  <a:buNone/>
                </a:pPr>
                <a:r>
                  <a:rPr lang="fr-CA" dirty="0"/>
                  <a:t>Dans cette équation, le </a:t>
                </a:r>
                <a:r>
                  <a:rPr lang="fr-CA" u="sng" dirty="0"/>
                  <a:t>nombre de mole (n)</a:t>
                </a:r>
                <a:r>
                  <a:rPr lang="fr-CA" dirty="0"/>
                  <a:t> et </a:t>
                </a:r>
                <a:r>
                  <a:rPr lang="fr-CA" u="sng" dirty="0"/>
                  <a:t>le volume (V)</a:t>
                </a:r>
                <a:r>
                  <a:rPr lang="fr-CA" dirty="0"/>
                  <a:t> demeurent constants.</a:t>
                </a:r>
              </a:p>
            </p:txBody>
          </p:sp>
        </mc:Choice>
        <mc:Fallback>
          <p:sp>
            <p:nvSpPr>
              <p:cNvPr id="11" name="Espace réservé du contenu 10">
                <a:extLst>
                  <a:ext uri="{FF2B5EF4-FFF2-40B4-BE49-F238E27FC236}">
                    <a16:creationId xmlns:a16="http://schemas.microsoft.com/office/drawing/2014/main" id="{BBB2A927-F7E3-4B1A-953A-078F0AB90892}"/>
                  </a:ext>
                </a:extLst>
              </p:cNvPr>
              <p:cNvSpPr>
                <a:spLocks noGrp="1" noRot="1" noChangeAspect="1" noMove="1" noResize="1" noEditPoints="1" noAdjustHandles="1" noChangeArrowheads="1" noChangeShapeType="1" noTextEdit="1"/>
              </p:cNvSpPr>
              <p:nvPr>
                <p:ph idx="1"/>
                <p:custDataLst>
                  <p:tags r:id="rId2"/>
                </p:custDataLst>
              </p:nvPr>
            </p:nvSpPr>
            <p:spPr>
              <a:xfrm>
                <a:off x="123826" y="1990722"/>
                <a:ext cx="10399648" cy="2175645"/>
              </a:xfrm>
              <a:blipFill>
                <a:blip r:embed="rId31"/>
                <a:stretch>
                  <a:fillRect l="-586" t="-1124" b="-4213"/>
                </a:stretch>
              </a:blipFill>
            </p:spPr>
            <p:txBody>
              <a:bodyPr/>
              <a:lstStyle/>
              <a:p>
                <a:r>
                  <a:rPr lang="fr-CA">
                    <a:noFill/>
                  </a:rPr>
                  <a:t> </a:t>
                </a:r>
              </a:p>
            </p:txBody>
          </p:sp>
        </mc:Fallback>
      </mc:AlternateContent>
      <p:sp>
        <p:nvSpPr>
          <p:cNvPr id="19" name="ZoneTexte 18">
            <a:extLst>
              <a:ext uri="{FF2B5EF4-FFF2-40B4-BE49-F238E27FC236}">
                <a16:creationId xmlns:a16="http://schemas.microsoft.com/office/drawing/2014/main" id="{1CC767FE-F7B8-46AA-9787-769C31CA6A67}"/>
              </a:ext>
            </a:extLst>
          </p:cNvPr>
          <p:cNvSpPr txBox="1"/>
          <p:nvPr>
            <p:custDataLst>
              <p:tags r:id="rId3"/>
            </p:custDataLst>
          </p:nvPr>
        </p:nvSpPr>
        <p:spPr>
          <a:xfrm>
            <a:off x="198410" y="4093556"/>
            <a:ext cx="600355" cy="584775"/>
          </a:xfrm>
          <a:prstGeom prst="rect">
            <a:avLst/>
          </a:prstGeom>
          <a:noFill/>
        </p:spPr>
        <p:txBody>
          <a:bodyPr wrap="square" rtlCol="0">
            <a:spAutoFit/>
          </a:bodyPr>
          <a:lstStyle/>
          <a:p>
            <a:pPr algn="ctr"/>
            <a:r>
              <a:rPr lang="fr-CA" sz="3200" b="1" dirty="0"/>
              <a:t>T</a:t>
            </a:r>
          </a:p>
        </p:txBody>
      </p:sp>
      <p:sp>
        <p:nvSpPr>
          <p:cNvPr id="14" name="Rectangle 13">
            <a:extLst>
              <a:ext uri="{FF2B5EF4-FFF2-40B4-BE49-F238E27FC236}">
                <a16:creationId xmlns:a16="http://schemas.microsoft.com/office/drawing/2014/main" id="{39E2605D-4858-4EDF-924A-427C73009702}"/>
              </a:ext>
            </a:extLst>
          </p:cNvPr>
          <p:cNvSpPr/>
          <p:nvPr>
            <p:custDataLst>
              <p:tags r:id="rId4"/>
            </p:custDataLst>
          </p:nvPr>
        </p:nvSpPr>
        <p:spPr>
          <a:xfrm>
            <a:off x="2049349" y="5088952"/>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a:extLst>
              <a:ext uri="{FF2B5EF4-FFF2-40B4-BE49-F238E27FC236}">
                <a16:creationId xmlns:a16="http://schemas.microsoft.com/office/drawing/2014/main" id="{C4505CC5-6AF5-49F9-A12B-51CD950BAE8E}"/>
              </a:ext>
            </a:extLst>
          </p:cNvPr>
          <p:cNvGrpSpPr/>
          <p:nvPr>
            <p:custDataLst>
              <p:tags r:id="rId5"/>
            </p:custDataLst>
          </p:nvPr>
        </p:nvGrpSpPr>
        <p:grpSpPr>
          <a:xfrm>
            <a:off x="6630232" y="4148402"/>
            <a:ext cx="3841629" cy="2730927"/>
            <a:chOff x="6681845" y="4127073"/>
            <a:chExt cx="3841629" cy="2730927"/>
          </a:xfrm>
        </p:grpSpPr>
        <p:cxnSp>
          <p:nvCxnSpPr>
            <p:cNvPr id="24" name="Connecteur droit avec flèche 23">
              <a:extLst>
                <a:ext uri="{FF2B5EF4-FFF2-40B4-BE49-F238E27FC236}">
                  <a16:creationId xmlns:a16="http://schemas.microsoft.com/office/drawing/2014/main" id="{0FB2C360-B322-4AB9-AD12-7EB2A6D8AA93}"/>
                </a:ext>
              </a:extLst>
            </p:cNvPr>
            <p:cNvCxnSpPr>
              <a:cxnSpLocks/>
            </p:cNvCxnSpPr>
            <p:nvPr/>
          </p:nvCxnSpPr>
          <p:spPr>
            <a:xfrm flipV="1">
              <a:off x="7229475" y="4226516"/>
              <a:ext cx="0" cy="24235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6C3A75B2-646C-4337-9521-0EE4F55B9259}"/>
                </a:ext>
              </a:extLst>
            </p:cNvPr>
            <p:cNvCxnSpPr>
              <a:cxnSpLocks/>
            </p:cNvCxnSpPr>
            <p:nvPr/>
          </p:nvCxnSpPr>
          <p:spPr>
            <a:xfrm>
              <a:off x="7229475" y="6643171"/>
              <a:ext cx="285334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F0789692-7725-451D-88CC-35B4DAE10A12}"/>
                </a:ext>
              </a:extLst>
            </p:cNvPr>
            <p:cNvSpPr txBox="1"/>
            <p:nvPr>
              <p:custDataLst>
                <p:tags r:id="rId28"/>
              </p:custDataLst>
            </p:nvPr>
          </p:nvSpPr>
          <p:spPr>
            <a:xfrm>
              <a:off x="6681845" y="4127073"/>
              <a:ext cx="600355" cy="584775"/>
            </a:xfrm>
            <a:prstGeom prst="rect">
              <a:avLst/>
            </a:prstGeom>
            <a:noFill/>
          </p:spPr>
          <p:txBody>
            <a:bodyPr wrap="square" rtlCol="0">
              <a:spAutoFit/>
            </a:bodyPr>
            <a:lstStyle/>
            <a:p>
              <a:pPr algn="ctr"/>
              <a:r>
                <a:rPr lang="fr-CA" sz="3200" b="1" dirty="0"/>
                <a:t>P</a:t>
              </a:r>
            </a:p>
          </p:txBody>
        </p:sp>
        <p:sp>
          <p:nvSpPr>
            <p:cNvPr id="33" name="ZoneTexte 32">
              <a:extLst>
                <a:ext uri="{FF2B5EF4-FFF2-40B4-BE49-F238E27FC236}">
                  <a16:creationId xmlns:a16="http://schemas.microsoft.com/office/drawing/2014/main" id="{E662372C-C66C-4DFC-9BA1-6620AF22B516}"/>
                </a:ext>
              </a:extLst>
            </p:cNvPr>
            <p:cNvSpPr txBox="1"/>
            <p:nvPr>
              <p:custDataLst>
                <p:tags r:id="rId29"/>
              </p:custDataLst>
            </p:nvPr>
          </p:nvSpPr>
          <p:spPr>
            <a:xfrm>
              <a:off x="9974664" y="6273225"/>
              <a:ext cx="548810" cy="584775"/>
            </a:xfrm>
            <a:prstGeom prst="rect">
              <a:avLst/>
            </a:prstGeom>
            <a:noFill/>
          </p:spPr>
          <p:txBody>
            <a:bodyPr wrap="square" rtlCol="0">
              <a:spAutoFit/>
            </a:bodyPr>
            <a:lstStyle/>
            <a:p>
              <a:pPr algn="ctr"/>
              <a:r>
                <a:rPr lang="fr-CA" sz="3200" b="1" dirty="0"/>
                <a:t>T</a:t>
              </a:r>
            </a:p>
          </p:txBody>
        </p:sp>
      </p:grpSp>
      <p:pic>
        <p:nvPicPr>
          <p:cNvPr id="37" name="Picture 2" descr="Isolated Transparent Circle - Free image on Pixabay">
            <a:extLst>
              <a:ext uri="{FF2B5EF4-FFF2-40B4-BE49-F238E27FC236}">
                <a16:creationId xmlns:a16="http://schemas.microsoft.com/office/drawing/2014/main" id="{3966DA21-DB5C-4831-9004-AEEDA51A4CD2}"/>
              </a:ext>
            </a:extLst>
          </p:cNvPr>
          <p:cNvPicPr>
            <a:picLocks noChangeAspect="1" noChangeArrowheads="1"/>
          </p:cNvPicPr>
          <p:nvPr>
            <p:custDataLst>
              <p:tags r:id="rId6"/>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0136" y="5413923"/>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a:extLst>
              <a:ext uri="{FF2B5EF4-FFF2-40B4-BE49-F238E27FC236}">
                <a16:creationId xmlns:a16="http://schemas.microsoft.com/office/drawing/2014/main" id="{DF9D3FAB-EA7E-4E69-8644-A8E3627BA9DB}"/>
              </a:ext>
            </a:extLst>
          </p:cNvPr>
          <p:cNvSpPr txBox="1"/>
          <p:nvPr>
            <p:custDataLst>
              <p:tags r:id="rId7"/>
            </p:custDataLst>
          </p:nvPr>
        </p:nvSpPr>
        <p:spPr>
          <a:xfrm>
            <a:off x="2878060" y="4583318"/>
            <a:ext cx="548810" cy="369332"/>
          </a:xfrm>
          <a:prstGeom prst="rect">
            <a:avLst/>
          </a:prstGeom>
          <a:noFill/>
        </p:spPr>
        <p:txBody>
          <a:bodyPr wrap="square" rtlCol="0">
            <a:spAutoFit/>
          </a:bodyPr>
          <a:lstStyle/>
          <a:p>
            <a:pPr algn="ctr"/>
            <a:r>
              <a:rPr lang="fr-CA" b="1" dirty="0"/>
              <a:t>P</a:t>
            </a:r>
          </a:p>
        </p:txBody>
      </p:sp>
      <p:sp>
        <p:nvSpPr>
          <p:cNvPr id="49" name="ZoneTexte 48">
            <a:extLst>
              <a:ext uri="{FF2B5EF4-FFF2-40B4-BE49-F238E27FC236}">
                <a16:creationId xmlns:a16="http://schemas.microsoft.com/office/drawing/2014/main" id="{D452FF37-4676-4AD0-AF49-B52B5CAC9736}"/>
              </a:ext>
            </a:extLst>
          </p:cNvPr>
          <p:cNvSpPr txBox="1"/>
          <p:nvPr>
            <p:custDataLst>
              <p:tags r:id="rId8"/>
            </p:custDataLst>
          </p:nvPr>
        </p:nvSpPr>
        <p:spPr>
          <a:xfrm>
            <a:off x="5490616" y="4247311"/>
            <a:ext cx="548810" cy="830997"/>
          </a:xfrm>
          <a:prstGeom prst="rect">
            <a:avLst/>
          </a:prstGeom>
          <a:noFill/>
        </p:spPr>
        <p:txBody>
          <a:bodyPr wrap="square" rtlCol="0">
            <a:spAutoFit/>
          </a:bodyPr>
          <a:lstStyle/>
          <a:p>
            <a:pPr algn="ctr"/>
            <a:r>
              <a:rPr lang="fr-CA" sz="4800" b="1" dirty="0"/>
              <a:t>P</a:t>
            </a:r>
          </a:p>
        </p:txBody>
      </p:sp>
      <p:pic>
        <p:nvPicPr>
          <p:cNvPr id="55" name="Picture 2" descr="Isolated Transparent Circle - Free image on Pixabay">
            <a:extLst>
              <a:ext uri="{FF2B5EF4-FFF2-40B4-BE49-F238E27FC236}">
                <a16:creationId xmlns:a16="http://schemas.microsoft.com/office/drawing/2014/main" id="{205B85E5-D005-4C35-8C4A-778E53040B6C}"/>
              </a:ext>
            </a:extLst>
          </p:cNvPr>
          <p:cNvPicPr>
            <a:picLocks noChangeAspect="1" noChangeArrowheads="1"/>
          </p:cNvPicPr>
          <p:nvPr>
            <p:custDataLst>
              <p:tags r:id="rId9"/>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6545" y="5296293"/>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solated Transparent Circle - Free image on Pixabay">
            <a:extLst>
              <a:ext uri="{FF2B5EF4-FFF2-40B4-BE49-F238E27FC236}">
                <a16:creationId xmlns:a16="http://schemas.microsoft.com/office/drawing/2014/main" id="{831F76F0-DB41-4E0F-9515-B54C285AD96A}"/>
              </a:ext>
            </a:extLst>
          </p:cNvPr>
          <p:cNvPicPr>
            <a:picLocks noChangeAspect="1" noChangeArrowheads="1"/>
          </p:cNvPicPr>
          <p:nvPr>
            <p:custDataLst>
              <p:tags r:id="rId10"/>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6998" y="5839101"/>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44C77DF2-ADC8-419A-9C50-2F56CFA3D552}"/>
              </a:ext>
            </a:extLst>
          </p:cNvPr>
          <p:cNvSpPr/>
          <p:nvPr>
            <p:custDataLst>
              <p:tags r:id="rId11"/>
            </p:custDataLst>
          </p:nvPr>
        </p:nvSpPr>
        <p:spPr>
          <a:xfrm>
            <a:off x="404763" y="4627809"/>
            <a:ext cx="137975" cy="2141379"/>
          </a:xfrm>
          <a:prstGeom prst="rect">
            <a:avLst/>
          </a:prstGeom>
          <a:gradFill flip="none" rotWithShape="1">
            <a:gsLst>
              <a:gs pos="0">
                <a:srgbClr val="FF0000"/>
              </a:gs>
              <a:gs pos="50000">
                <a:schemeClr val="accent5"/>
              </a:gs>
              <a:gs pos="100000">
                <a:schemeClr val="accent5">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5" name="Rectangle 34">
            <a:extLst>
              <a:ext uri="{FF2B5EF4-FFF2-40B4-BE49-F238E27FC236}">
                <a16:creationId xmlns:a16="http://schemas.microsoft.com/office/drawing/2014/main" id="{F24D6941-93E5-4F49-A7B9-15E4A425D43F}"/>
              </a:ext>
            </a:extLst>
          </p:cNvPr>
          <p:cNvSpPr/>
          <p:nvPr>
            <p:custDataLst>
              <p:tags r:id="rId12"/>
            </p:custDataLst>
          </p:nvPr>
        </p:nvSpPr>
        <p:spPr>
          <a:xfrm>
            <a:off x="242361" y="6458325"/>
            <a:ext cx="424129" cy="15137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ZoneTexte 35">
            <a:extLst>
              <a:ext uri="{FF2B5EF4-FFF2-40B4-BE49-F238E27FC236}">
                <a16:creationId xmlns:a16="http://schemas.microsoft.com/office/drawing/2014/main" id="{EF9E38AA-24F9-43DD-9F1F-6170DC1991CD}"/>
              </a:ext>
            </a:extLst>
          </p:cNvPr>
          <p:cNvSpPr txBox="1"/>
          <p:nvPr>
            <p:custDataLst>
              <p:tags r:id="rId13"/>
            </p:custDataLst>
          </p:nvPr>
        </p:nvSpPr>
        <p:spPr>
          <a:xfrm>
            <a:off x="2287341" y="4583318"/>
            <a:ext cx="548810" cy="369332"/>
          </a:xfrm>
          <a:prstGeom prst="rect">
            <a:avLst/>
          </a:prstGeom>
          <a:noFill/>
        </p:spPr>
        <p:txBody>
          <a:bodyPr wrap="square" rtlCol="0">
            <a:spAutoFit/>
          </a:bodyPr>
          <a:lstStyle/>
          <a:p>
            <a:pPr algn="ctr"/>
            <a:r>
              <a:rPr lang="fr-CA" b="1" dirty="0"/>
              <a:t>T</a:t>
            </a:r>
          </a:p>
        </p:txBody>
      </p:sp>
      <p:sp>
        <p:nvSpPr>
          <p:cNvPr id="38" name="ZoneTexte 37">
            <a:extLst>
              <a:ext uri="{FF2B5EF4-FFF2-40B4-BE49-F238E27FC236}">
                <a16:creationId xmlns:a16="http://schemas.microsoft.com/office/drawing/2014/main" id="{B481B199-B2CC-47B7-8E50-45DFDAC997F9}"/>
              </a:ext>
            </a:extLst>
          </p:cNvPr>
          <p:cNvSpPr txBox="1"/>
          <p:nvPr>
            <p:custDataLst>
              <p:tags r:id="rId14"/>
            </p:custDataLst>
          </p:nvPr>
        </p:nvSpPr>
        <p:spPr>
          <a:xfrm>
            <a:off x="4758964" y="4256564"/>
            <a:ext cx="548810" cy="830997"/>
          </a:xfrm>
          <a:prstGeom prst="rect">
            <a:avLst/>
          </a:prstGeom>
          <a:noFill/>
        </p:spPr>
        <p:txBody>
          <a:bodyPr wrap="square" rtlCol="0">
            <a:spAutoFit/>
          </a:bodyPr>
          <a:lstStyle/>
          <a:p>
            <a:pPr algn="ctr"/>
            <a:r>
              <a:rPr lang="fr-CA" sz="4800" b="1" dirty="0"/>
              <a:t>T</a:t>
            </a:r>
          </a:p>
        </p:txBody>
      </p:sp>
      <p:cxnSp>
        <p:nvCxnSpPr>
          <p:cNvPr id="3" name="Connecteur droit 2">
            <a:extLst>
              <a:ext uri="{FF2B5EF4-FFF2-40B4-BE49-F238E27FC236}">
                <a16:creationId xmlns:a16="http://schemas.microsoft.com/office/drawing/2014/main" id="{B41ACB70-FA12-4A64-8C40-46A66EA14AA2}"/>
              </a:ext>
            </a:extLst>
          </p:cNvPr>
          <p:cNvCxnSpPr>
            <a:cxnSpLocks/>
          </p:cNvCxnSpPr>
          <p:nvPr>
            <p:custDataLst>
              <p:tags r:id="rId15"/>
            </p:custDataLst>
          </p:nvPr>
        </p:nvCxnSpPr>
        <p:spPr>
          <a:xfrm flipV="1">
            <a:off x="7198505" y="4247845"/>
            <a:ext cx="2832704" cy="238382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100" name="Picture 4" descr="Fire PNG Transparent Images | PNG All">
            <a:extLst>
              <a:ext uri="{FF2B5EF4-FFF2-40B4-BE49-F238E27FC236}">
                <a16:creationId xmlns:a16="http://schemas.microsoft.com/office/drawing/2014/main" id="{A1DA1132-BE07-46A6-B819-7A5DFC3738EE}"/>
              </a:ext>
            </a:extLst>
          </p:cNvPr>
          <p:cNvPicPr>
            <a:picLocks noChangeAspect="1" noChangeArrowheads="1"/>
          </p:cNvPicPr>
          <p:nvPr>
            <p:custDataLst>
              <p:tags r:id="rId16"/>
            </p:custDataLst>
          </p:nvPr>
        </p:nvPicPr>
        <p:blipFill>
          <a:blip r:embed="rId33">
            <a:extLst>
              <a:ext uri="{28A0092B-C50C-407E-A947-70E740481C1C}">
                <a14:useLocalDpi xmlns:a14="http://schemas.microsoft.com/office/drawing/2010/main" val="0"/>
              </a:ext>
            </a:extLst>
          </a:blip>
          <a:srcRect/>
          <a:stretch>
            <a:fillRect/>
          </a:stretch>
        </p:blipFill>
        <p:spPr bwMode="auto">
          <a:xfrm>
            <a:off x="4657693" y="6350568"/>
            <a:ext cx="1546411" cy="59013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8C1D38FB-9E8F-4615-ABBC-49EB372CACC7}"/>
              </a:ext>
            </a:extLst>
          </p:cNvPr>
          <p:cNvSpPr/>
          <p:nvPr>
            <p:custDataLst>
              <p:tags r:id="rId17"/>
            </p:custDataLst>
          </p:nvPr>
        </p:nvSpPr>
        <p:spPr>
          <a:xfrm>
            <a:off x="4644097" y="5088952"/>
            <a:ext cx="1573605" cy="13033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Rectangle 43">
            <a:extLst>
              <a:ext uri="{FF2B5EF4-FFF2-40B4-BE49-F238E27FC236}">
                <a16:creationId xmlns:a16="http://schemas.microsoft.com/office/drawing/2014/main" id="{C5365F14-506E-4002-B678-CC65D974DFE9}"/>
              </a:ext>
            </a:extLst>
          </p:cNvPr>
          <p:cNvSpPr/>
          <p:nvPr>
            <p:custDataLst>
              <p:tags r:id="rId18"/>
            </p:custDataLst>
          </p:nvPr>
        </p:nvSpPr>
        <p:spPr>
          <a:xfrm>
            <a:off x="4644095" y="5088952"/>
            <a:ext cx="1573605" cy="1303347"/>
          </a:xfrm>
          <a:prstGeom prst="rect">
            <a:avLst/>
          </a:prstGeom>
          <a:noFill/>
          <a:ln w="19050">
            <a:solidFill>
              <a:schemeClr val="accent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Rectangle 38">
            <a:extLst>
              <a:ext uri="{FF2B5EF4-FFF2-40B4-BE49-F238E27FC236}">
                <a16:creationId xmlns:a16="http://schemas.microsoft.com/office/drawing/2014/main" id="{32028C69-4D10-41B1-8DE4-0F3E83459829}"/>
              </a:ext>
            </a:extLst>
          </p:cNvPr>
          <p:cNvSpPr/>
          <p:nvPr>
            <p:custDataLst>
              <p:tags r:id="rId19"/>
            </p:custDataLst>
          </p:nvPr>
        </p:nvSpPr>
        <p:spPr>
          <a:xfrm>
            <a:off x="1032009" y="4627810"/>
            <a:ext cx="148814" cy="2141378"/>
          </a:xfrm>
          <a:prstGeom prst="rect">
            <a:avLst/>
          </a:prstGeom>
          <a:gradFill flip="none" rotWithShape="1">
            <a:gsLst>
              <a:gs pos="0">
                <a:schemeClr val="accent2">
                  <a:lumMod val="75000"/>
                </a:schemeClr>
              </a:gs>
              <a:gs pos="50000">
                <a:schemeClr val="accent2">
                  <a:lumMod val="60000"/>
                  <a:lumOff val="40000"/>
                </a:schemeClr>
              </a:gs>
              <a:gs pos="100000">
                <a:schemeClr val="accent2">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0" name="ZoneTexte 39">
            <a:extLst>
              <a:ext uri="{FF2B5EF4-FFF2-40B4-BE49-F238E27FC236}">
                <a16:creationId xmlns:a16="http://schemas.microsoft.com/office/drawing/2014/main" id="{E862DD89-118F-4349-AC3A-8DBB65B36D1E}"/>
              </a:ext>
            </a:extLst>
          </p:cNvPr>
          <p:cNvSpPr txBox="1"/>
          <p:nvPr>
            <p:custDataLst>
              <p:tags r:id="rId20"/>
            </p:custDataLst>
          </p:nvPr>
        </p:nvSpPr>
        <p:spPr>
          <a:xfrm>
            <a:off x="847277" y="4093557"/>
            <a:ext cx="600355" cy="584775"/>
          </a:xfrm>
          <a:prstGeom prst="rect">
            <a:avLst/>
          </a:prstGeom>
          <a:noFill/>
        </p:spPr>
        <p:txBody>
          <a:bodyPr wrap="square" rtlCol="0">
            <a:spAutoFit/>
          </a:bodyPr>
          <a:lstStyle/>
          <a:p>
            <a:pPr algn="ctr"/>
            <a:r>
              <a:rPr lang="fr-CA" sz="3200" b="1" dirty="0"/>
              <a:t>P</a:t>
            </a:r>
          </a:p>
        </p:txBody>
      </p:sp>
      <p:sp>
        <p:nvSpPr>
          <p:cNvPr id="41" name="Rectangle 40">
            <a:extLst>
              <a:ext uri="{FF2B5EF4-FFF2-40B4-BE49-F238E27FC236}">
                <a16:creationId xmlns:a16="http://schemas.microsoft.com/office/drawing/2014/main" id="{BFCE3C2F-FE7D-4188-8210-7AA7BA6D0D31}"/>
              </a:ext>
            </a:extLst>
          </p:cNvPr>
          <p:cNvSpPr/>
          <p:nvPr>
            <p:custDataLst>
              <p:tags r:id="rId21"/>
            </p:custDataLst>
          </p:nvPr>
        </p:nvSpPr>
        <p:spPr>
          <a:xfrm>
            <a:off x="872843" y="6436359"/>
            <a:ext cx="424132" cy="1733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2" name="Picture 2" descr="Isolated Transparent Circle - Free image on Pixabay">
            <a:extLst>
              <a:ext uri="{FF2B5EF4-FFF2-40B4-BE49-F238E27FC236}">
                <a16:creationId xmlns:a16="http://schemas.microsoft.com/office/drawing/2014/main" id="{00179D25-7872-4CCB-8654-B27F26A9FE49}"/>
              </a:ext>
            </a:extLst>
          </p:cNvPr>
          <p:cNvPicPr>
            <a:picLocks noChangeAspect="1" noChangeArrowheads="1"/>
          </p:cNvPicPr>
          <p:nvPr>
            <p:custDataLst>
              <p:tags r:id="rId22"/>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5800" y="5402635"/>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solated Transparent Circle - Free image on Pixabay">
            <a:extLst>
              <a:ext uri="{FF2B5EF4-FFF2-40B4-BE49-F238E27FC236}">
                <a16:creationId xmlns:a16="http://schemas.microsoft.com/office/drawing/2014/main" id="{DF72004F-86FA-4DE5-A064-5D602079AA42}"/>
              </a:ext>
            </a:extLst>
          </p:cNvPr>
          <p:cNvPicPr>
            <a:picLocks noChangeAspect="1" noChangeArrowheads="1"/>
          </p:cNvPicPr>
          <p:nvPr>
            <p:custDataLst>
              <p:tags r:id="rId23"/>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2209" y="5285005"/>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Isolated Transparent Circle - Free image on Pixabay">
            <a:extLst>
              <a:ext uri="{FF2B5EF4-FFF2-40B4-BE49-F238E27FC236}">
                <a16:creationId xmlns:a16="http://schemas.microsoft.com/office/drawing/2014/main" id="{3B4D167C-04BD-4419-BE28-13564AEC0BC3}"/>
              </a:ext>
            </a:extLst>
          </p:cNvPr>
          <p:cNvPicPr>
            <a:picLocks noChangeAspect="1" noChangeArrowheads="1"/>
          </p:cNvPicPr>
          <p:nvPr>
            <p:custDataLst>
              <p:tags r:id="rId24"/>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2662" y="5827813"/>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683E2C9D-5902-4B50-BCA8-813B7FAA6FB7}"/>
              </a:ext>
            </a:extLst>
          </p:cNvPr>
          <p:cNvSpPr/>
          <p:nvPr>
            <p:custDataLst>
              <p:tags r:id="rId25"/>
            </p:custDataLst>
          </p:nvPr>
        </p:nvSpPr>
        <p:spPr>
          <a:xfrm>
            <a:off x="10492142" y="4818042"/>
            <a:ext cx="1720499" cy="7276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Louis Joseph Gay-Lussac</a:t>
            </a:r>
          </a:p>
          <a:p>
            <a:pPr algn="ctr"/>
            <a:r>
              <a:rPr lang="fr-CA" sz="1600" b="1" dirty="0"/>
              <a:t>1770-1850</a:t>
            </a:r>
          </a:p>
        </p:txBody>
      </p:sp>
      <p:pic>
        <p:nvPicPr>
          <p:cNvPr id="2050" name="Picture 2">
            <a:extLst>
              <a:ext uri="{FF2B5EF4-FFF2-40B4-BE49-F238E27FC236}">
                <a16:creationId xmlns:a16="http://schemas.microsoft.com/office/drawing/2014/main" id="{439DC3E8-0114-4649-AEC7-9B7FB8BA3F76}"/>
              </a:ext>
            </a:extLst>
          </p:cNvPr>
          <p:cNvPicPr>
            <a:picLocks noChangeAspect="1" noChangeArrowheads="1"/>
          </p:cNvPicPr>
          <p:nvPr>
            <p:custDataLst>
              <p:tags r:id="rId26"/>
            </p:custDataLst>
          </p:nvPr>
        </p:nvPicPr>
        <p:blipFill>
          <a:blip r:embed="rId34">
            <a:extLst>
              <a:ext uri="{28A0092B-C50C-407E-A947-70E740481C1C}">
                <a14:useLocalDpi xmlns:a14="http://schemas.microsoft.com/office/drawing/2010/main" val="0"/>
              </a:ext>
            </a:extLst>
          </a:blip>
          <a:srcRect/>
          <a:stretch>
            <a:fillRect/>
          </a:stretch>
        </p:blipFill>
        <p:spPr bwMode="auto">
          <a:xfrm>
            <a:off x="10492142" y="2718495"/>
            <a:ext cx="1685768" cy="2099547"/>
          </a:xfrm>
          <a:prstGeom prst="rect">
            <a:avLst/>
          </a:prstGeom>
          <a:noFill/>
          <a:extLst>
            <a:ext uri="{909E8E84-426E-40DD-AFC4-6F175D3DCCD1}">
              <a14:hiddenFill xmlns:a14="http://schemas.microsoft.com/office/drawing/2010/main">
                <a:solidFill>
                  <a:srgbClr val="FFFFFF"/>
                </a:solidFill>
              </a14:hiddenFill>
            </a:ext>
          </a:extLst>
        </p:spPr>
      </p:pic>
      <p:sp>
        <p:nvSpPr>
          <p:cNvPr id="43" name="Titre 1">
            <a:extLst>
              <a:ext uri="{FF2B5EF4-FFF2-40B4-BE49-F238E27FC236}">
                <a16:creationId xmlns:a16="http://schemas.microsoft.com/office/drawing/2014/main" id="{9E4A2A2A-2CA7-4C1B-A25E-DBCB0328FDDA}"/>
              </a:ext>
            </a:extLst>
          </p:cNvPr>
          <p:cNvSpPr txBox="1">
            <a:spLocks/>
          </p:cNvSpPr>
          <p:nvPr>
            <p:custDataLst>
              <p:tags r:id="rId27"/>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74 à 75</a:t>
            </a:r>
          </a:p>
        </p:txBody>
      </p:sp>
    </p:spTree>
    <p:extLst>
      <p:ext uri="{BB962C8B-B14F-4D97-AF65-F5344CB8AC3E}">
        <p14:creationId xmlns:p14="http://schemas.microsoft.com/office/powerpoint/2010/main" val="2655750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500"/>
                            </p:stCondLst>
                            <p:childTnLst>
                              <p:par>
                                <p:cTn id="39" presetID="0" presetClass="path" presetSubtype="0" repeatCount="indefinite" fill="hold" nodeType="afterEffect">
                                  <p:stCondLst>
                                    <p:cond delay="0"/>
                                  </p:stCondLst>
                                  <p:childTnLst>
                                    <p:animMotion origin="layout" path="M -0.00026 -0.00138 L 0.04388 -0.05856 L 0.09049 0.00533 L 0.00195 0.10811 L -0.00026 -0.00138 Z " pathEditMode="relative" ptsTypes="AAAAA">
                                      <p:cBhvr>
                                        <p:cTn id="40" dur="2000" fill="hold"/>
                                        <p:tgtEl>
                                          <p:spTgt spid="37"/>
                                        </p:tgtEl>
                                        <p:attrNameLst>
                                          <p:attrName>ppt_x</p:attrName>
                                          <p:attrName>ppt_y</p:attrName>
                                        </p:attrNameLst>
                                      </p:cBhvr>
                                    </p:animMotion>
                                  </p:childTnLst>
                                </p:cTn>
                              </p:par>
                              <p:par>
                                <p:cTn id="41" presetID="0" presetClass="path" presetSubtype="0" repeatCount="indefinite" fill="hold" nodeType="withEffect">
                                  <p:stCondLst>
                                    <p:cond delay="0"/>
                                  </p:stCondLst>
                                  <p:childTnLst>
                                    <p:animMotion origin="layout" path="M -0.00182 0.00371 L -0.08138 -0.00949 L 0.03346 0.05047 L -0.08138 0.09977 L -0.00417 0.12269 L -0.00182 0.00371 Z " pathEditMode="relative" ptsTypes="AAAAAA">
                                      <p:cBhvr>
                                        <p:cTn id="42" dur="2000" fill="hold"/>
                                        <p:tgtEl>
                                          <p:spTgt spid="55"/>
                                        </p:tgtEl>
                                        <p:attrNameLst>
                                          <p:attrName>ppt_x</p:attrName>
                                          <p:attrName>ppt_y</p:attrName>
                                        </p:attrNameLst>
                                      </p:cBhvr>
                                    </p:animMotion>
                                  </p:childTnLst>
                                </p:cTn>
                              </p:par>
                              <p:par>
                                <p:cTn id="43" presetID="0" presetClass="path" presetSubtype="0" repeatCount="indefinite" fill="hold" nodeType="withEffect">
                                  <p:stCondLst>
                                    <p:cond delay="0"/>
                                  </p:stCondLst>
                                  <p:childTnLst>
                                    <p:animMotion origin="layout" path="M 0.00013 0.00347 L -0.0082 -0.12731 L 0.06016 -0.09815 L -0.05612 -0.03009 L 0.00013 0.00347 Z " pathEditMode="relative" ptsTypes="AAAAA">
                                      <p:cBhvr>
                                        <p:cTn id="44" dur="2000" fill="hold"/>
                                        <p:tgtEl>
                                          <p:spTgt spid="56"/>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4100"/>
                                        </p:tgtEl>
                                        <p:attrNameLst>
                                          <p:attrName>style.visibility</p:attrName>
                                        </p:attrNameLst>
                                      </p:cBhvr>
                                      <p:to>
                                        <p:strVal val="visible"/>
                                      </p:to>
                                    </p:set>
                                    <p:animEffect transition="in" filter="wipe(down)">
                                      <p:cBhvr>
                                        <p:cTn id="53" dur="500"/>
                                        <p:tgtEl>
                                          <p:spTgt spid="4100"/>
                                        </p:tgtEl>
                                      </p:cBhvr>
                                    </p:animEffect>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1500"/>
                            </p:stCondLst>
                            <p:childTnLst>
                              <p:par>
                                <p:cTn id="59" presetID="1" presetClass="exit" presetSubtype="0" fill="hold" nodeType="afterEffect">
                                  <p:stCondLst>
                                    <p:cond delay="0"/>
                                  </p:stCondLst>
                                  <p:childTnLst>
                                    <p:set>
                                      <p:cBhvr>
                                        <p:cTn id="60" dur="1" fill="hold">
                                          <p:stCondLst>
                                            <p:cond delay="0"/>
                                          </p:stCondLst>
                                        </p:cTn>
                                        <p:tgtEl>
                                          <p:spTgt spid="4100"/>
                                        </p:tgtEl>
                                        <p:attrNameLst>
                                          <p:attrName>style.visibility</p:attrName>
                                        </p:attrNameLst>
                                      </p:cBhvr>
                                      <p:to>
                                        <p:strVal val="hidden"/>
                                      </p:to>
                                    </p:se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par>
                          <p:cTn id="71" fill="hold">
                            <p:stCondLst>
                              <p:cond delay="2000"/>
                            </p:stCondLst>
                            <p:childTnLst>
                              <p:par>
                                <p:cTn id="72" presetID="0" presetClass="path" presetSubtype="0" repeatCount="indefinite" fill="hold" nodeType="afterEffect">
                                  <p:stCondLst>
                                    <p:cond delay="0"/>
                                  </p:stCondLst>
                                  <p:childTnLst>
                                    <p:animMotion origin="layout" path="M -0.00026 -0.00138 L 0.04388 -0.05856 L 0.09049 0.00533 L 0.00195 0.10811 L -0.00026 -0.00138 Z " pathEditMode="relative" rAng="0" ptsTypes="AAAAA">
                                      <p:cBhvr>
                                        <p:cTn id="73" dur="500" fill="hold"/>
                                        <p:tgtEl>
                                          <p:spTgt spid="52"/>
                                        </p:tgtEl>
                                        <p:attrNameLst>
                                          <p:attrName>ppt_x</p:attrName>
                                          <p:attrName>ppt_y</p:attrName>
                                        </p:attrNameLst>
                                      </p:cBhvr>
                                      <p:rCtr x="4531" y="2616"/>
                                    </p:animMotion>
                                  </p:childTnLst>
                                </p:cTn>
                              </p:par>
                              <p:par>
                                <p:cTn id="74" presetID="0" presetClass="path" presetSubtype="0" repeatCount="indefinite" fill="hold" nodeType="withEffect">
                                  <p:stCondLst>
                                    <p:cond delay="0"/>
                                  </p:stCondLst>
                                  <p:childTnLst>
                                    <p:animMotion origin="layout" path="M -0.00182 0.00371 L -0.08138 -0.00949 L 0.03346 0.05047 L -0.08138 0.09977 L -0.00417 0.12269 L -0.00182 0.00371 Z " pathEditMode="relative" rAng="0" ptsTypes="AAAAAA">
                                      <p:cBhvr>
                                        <p:cTn id="75" dur="500" fill="hold"/>
                                        <p:tgtEl>
                                          <p:spTgt spid="53"/>
                                        </p:tgtEl>
                                        <p:attrNameLst>
                                          <p:attrName>ppt_x</p:attrName>
                                          <p:attrName>ppt_y</p:attrName>
                                        </p:attrNameLst>
                                      </p:cBhvr>
                                      <p:rCtr x="-2214" y="5278"/>
                                    </p:animMotion>
                                  </p:childTnLst>
                                </p:cTn>
                              </p:par>
                              <p:par>
                                <p:cTn id="76" presetID="0" presetClass="path" presetSubtype="0" repeatCount="indefinite" fill="hold" nodeType="withEffect">
                                  <p:stCondLst>
                                    <p:cond delay="0"/>
                                  </p:stCondLst>
                                  <p:childTnLst>
                                    <p:animMotion origin="layout" path="M 0.00013 0.00347 L -0.0082 -0.12731 L 0.06016 -0.09815 L -0.05612 -0.03009 L 0.00013 0.00347 Z " pathEditMode="relative" rAng="0" ptsTypes="AAAAA">
                                      <p:cBhvr>
                                        <p:cTn id="77" dur="500" fill="hold"/>
                                        <p:tgtEl>
                                          <p:spTgt spid="54"/>
                                        </p:tgtEl>
                                        <p:attrNameLst>
                                          <p:attrName>ppt_x</p:attrName>
                                          <p:attrName>ppt_y</p:attrName>
                                        </p:attrNameLst>
                                      </p:cBhvr>
                                      <p:rCtr x="182" y="-6551"/>
                                    </p:animMotion>
                                  </p:childTnLst>
                                </p:cTn>
                              </p:par>
                            </p:childTnLst>
                          </p:cTn>
                        </p:par>
                        <p:par>
                          <p:cTn id="78" fill="hold">
                            <p:stCondLst>
                              <p:cond delay="2500"/>
                            </p:stCondLst>
                            <p:childTnLst>
                              <p:par>
                                <p:cTn id="79" presetID="10"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64" presetClass="path" presetSubtype="0" accel="50000" decel="50000" fill="hold" grpId="1" nodeType="clickEffect">
                                  <p:stCondLst>
                                    <p:cond delay="0"/>
                                  </p:stCondLst>
                                  <p:childTnLst>
                                    <p:animMotion origin="layout" path="M 0 0 L 0 -0.25 E" pathEditMode="relative" ptsTypes="">
                                      <p:cBhvr>
                                        <p:cTn id="94" dur="5000" fill="hold"/>
                                        <p:tgtEl>
                                          <p:spTgt spid="35"/>
                                        </p:tgtEl>
                                        <p:attrNameLst>
                                          <p:attrName>ppt_x</p:attrName>
                                          <p:attrName>ppt_y</p:attrName>
                                        </p:attrNameLst>
                                      </p:cBhvr>
                                    </p:animMotion>
                                  </p:childTnLst>
                                </p:cTn>
                              </p:par>
                              <p:par>
                                <p:cTn id="95" presetID="64" presetClass="path" presetSubtype="0" accel="50000" decel="50000" fill="hold" grpId="1" nodeType="withEffect">
                                  <p:stCondLst>
                                    <p:cond delay="0"/>
                                  </p:stCondLst>
                                  <p:childTnLst>
                                    <p:animMotion origin="layout" path="M 0 0 L 0 -0.25 E" pathEditMode="relative" ptsTypes="">
                                      <p:cBhvr>
                                        <p:cTn id="96" dur="5000" fill="hold"/>
                                        <p:tgtEl>
                                          <p:spTgt spid="41"/>
                                        </p:tgtEl>
                                        <p:attrNameLst>
                                          <p:attrName>ppt_x</p:attrName>
                                          <p:attrName>ppt_y</p:attrName>
                                        </p:attrNameLst>
                                      </p:cBhvr>
                                    </p:animMotion>
                                  </p:childTnLst>
                                </p:cTn>
                              </p:par>
                              <p:par>
                                <p:cTn id="97" presetID="22" presetClass="entr" presetSubtype="8" fill="hold" nodeType="with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wipe(left)">
                                      <p:cBhvr>
                                        <p:cTn id="99" dur="5000"/>
                                        <p:tgtEl>
                                          <p:spTgt spid="3"/>
                                        </p:tgtEl>
                                      </p:cBhvr>
                                    </p:animEffect>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11">
                                            <p:txEl>
                                              <p:pRg st="0" end="0"/>
                                            </p:txEl>
                                          </p:spTgt>
                                        </p:tgtEl>
                                        <p:attrNameLst>
                                          <p:attrName>style.visibility</p:attrName>
                                        </p:attrNameLst>
                                      </p:cBhvr>
                                      <p:to>
                                        <p:strVal val="visible"/>
                                      </p:to>
                                    </p:set>
                                    <p:animEffect transition="in" filter="fade">
                                      <p:cBhvr>
                                        <p:cTn id="103" dur="500"/>
                                        <p:tgtEl>
                                          <p:spTgt spid="11">
                                            <p:txEl>
                                              <p:pRg st="0" end="0"/>
                                            </p:txEl>
                                          </p:spTgt>
                                        </p:tgtEl>
                                      </p:cBhvr>
                                    </p:animEffect>
                                  </p:childTnLst>
                                </p:cTn>
                              </p:par>
                            </p:childTnLst>
                          </p:cTn>
                        </p:par>
                        <p:par>
                          <p:cTn id="104" fill="hold">
                            <p:stCondLst>
                              <p:cond delay="5500"/>
                            </p:stCondLst>
                            <p:childTnLst>
                              <p:par>
                                <p:cTn id="105" presetID="10" presetClass="entr" presetSubtype="0" fill="hold" grpId="0" nodeType="afterEffect">
                                  <p:stCondLst>
                                    <p:cond delay="0"/>
                                  </p:stCondLst>
                                  <p:childTnLst>
                                    <p:set>
                                      <p:cBhvr>
                                        <p:cTn id="106" dur="1" fill="hold">
                                          <p:stCondLst>
                                            <p:cond delay="0"/>
                                          </p:stCondLst>
                                        </p:cTn>
                                        <p:tgtEl>
                                          <p:spTgt spid="11">
                                            <p:txEl>
                                              <p:pRg st="1" end="1"/>
                                            </p:txEl>
                                          </p:spTgt>
                                        </p:tgtEl>
                                        <p:attrNameLst>
                                          <p:attrName>style.visibility</p:attrName>
                                        </p:attrNameLst>
                                      </p:cBhvr>
                                      <p:to>
                                        <p:strVal val="visible"/>
                                      </p:to>
                                    </p:set>
                                    <p:animEffect transition="in" filter="fade">
                                      <p:cBhvr>
                                        <p:cTn id="107" dur="500"/>
                                        <p:tgtEl>
                                          <p:spTgt spid="11">
                                            <p:txEl>
                                              <p:pRg st="1" end="1"/>
                                            </p:txEl>
                                          </p:spTgt>
                                        </p:tgtEl>
                                      </p:cBhvr>
                                    </p:animEffect>
                                  </p:childTnLst>
                                </p:cTn>
                              </p:par>
                            </p:childTnLst>
                          </p:cTn>
                        </p:par>
                        <p:par>
                          <p:cTn id="108" fill="hold">
                            <p:stCondLst>
                              <p:cond delay="6000"/>
                            </p:stCondLst>
                            <p:childTnLst>
                              <p:par>
                                <p:cTn id="109" presetID="10" presetClass="entr" presetSubtype="0" fill="hold" grpId="0" nodeType="afterEffect">
                                  <p:stCondLst>
                                    <p:cond delay="0"/>
                                  </p:stCondLst>
                                  <p:childTnLst>
                                    <p:set>
                                      <p:cBhvr>
                                        <p:cTn id="110" dur="1" fill="hold">
                                          <p:stCondLst>
                                            <p:cond delay="0"/>
                                          </p:stCondLst>
                                        </p:cTn>
                                        <p:tgtEl>
                                          <p:spTgt spid="11">
                                            <p:txEl>
                                              <p:pRg st="2" end="2"/>
                                            </p:txEl>
                                          </p:spTgt>
                                        </p:tgtEl>
                                        <p:attrNameLst>
                                          <p:attrName>style.visibility</p:attrName>
                                        </p:attrNameLst>
                                      </p:cBhvr>
                                      <p:to>
                                        <p:strVal val="visible"/>
                                      </p:to>
                                    </p:set>
                                    <p:animEffect transition="in" filter="fade">
                                      <p:cBhvr>
                                        <p:cTn id="11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9" grpId="0"/>
      <p:bldP spid="14" grpId="0" animBg="1"/>
      <p:bldP spid="47" grpId="0"/>
      <p:bldP spid="49" grpId="0"/>
      <p:bldP spid="34" grpId="0" animBg="1"/>
      <p:bldP spid="35" grpId="0" animBg="1"/>
      <p:bldP spid="35" grpId="1" animBg="1"/>
      <p:bldP spid="36" grpId="0"/>
      <p:bldP spid="38" grpId="0"/>
      <p:bldP spid="42" grpId="0" animBg="1"/>
      <p:bldP spid="44" grpId="0" animBg="1"/>
      <p:bldP spid="39" grpId="0" animBg="1"/>
      <p:bldP spid="40" grpId="0"/>
      <p:bldP spid="41" grpId="0" animBg="1"/>
      <p:bldP spid="4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26"/>
</p:tagLst>
</file>

<file path=ppt/tags/tag101.xml><?xml version="1.0" encoding="utf-8"?>
<p:tagLst xmlns:a="http://schemas.openxmlformats.org/drawingml/2006/main" xmlns:r="http://schemas.openxmlformats.org/officeDocument/2006/relationships" xmlns:p="http://schemas.openxmlformats.org/presentationml/2006/main">
  <p:tag name="NUM" val="27"/>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2"/>
</p:tagLst>
</file>

<file path=ppt/tags/tag104.xml><?xml version="1.0" encoding="utf-8"?>
<p:tagLst xmlns:a="http://schemas.openxmlformats.org/drawingml/2006/main" xmlns:r="http://schemas.openxmlformats.org/officeDocument/2006/relationships" xmlns:p="http://schemas.openxmlformats.org/presentationml/2006/main">
  <p:tag name="NUM" val="20"/>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7"/>
</p:tagLst>
</file>

<file path=ppt/tags/tag122.xml><?xml version="1.0" encoding="utf-8"?>
<p:tagLst xmlns:a="http://schemas.openxmlformats.org/drawingml/2006/main" xmlns:r="http://schemas.openxmlformats.org/officeDocument/2006/relationships" xmlns:p="http://schemas.openxmlformats.org/presentationml/2006/main">
  <p:tag name="NUM" val="8"/>
</p:tagLst>
</file>

<file path=ppt/tags/tag123.xml><?xml version="1.0" encoding="utf-8"?>
<p:tagLst xmlns:a="http://schemas.openxmlformats.org/drawingml/2006/main" xmlns:r="http://schemas.openxmlformats.org/officeDocument/2006/relationships" xmlns:p="http://schemas.openxmlformats.org/presentationml/2006/main">
  <p:tag name="NUM" val="9"/>
</p:tagLst>
</file>

<file path=ppt/tags/tag124.xml><?xml version="1.0" encoding="utf-8"?>
<p:tagLst xmlns:a="http://schemas.openxmlformats.org/drawingml/2006/main" xmlns:r="http://schemas.openxmlformats.org/officeDocument/2006/relationships" xmlns:p="http://schemas.openxmlformats.org/presentationml/2006/main">
  <p:tag name="NUM" val="10"/>
</p:tagLst>
</file>

<file path=ppt/tags/tag125.xml><?xml version="1.0" encoding="utf-8"?>
<p:tagLst xmlns:a="http://schemas.openxmlformats.org/drawingml/2006/main" xmlns:r="http://schemas.openxmlformats.org/officeDocument/2006/relationships" xmlns:p="http://schemas.openxmlformats.org/presentationml/2006/main">
  <p:tag name="NUM" val="11"/>
</p:tagLst>
</file>

<file path=ppt/tags/tag126.xml><?xml version="1.0" encoding="utf-8"?>
<p:tagLst xmlns:a="http://schemas.openxmlformats.org/drawingml/2006/main" xmlns:r="http://schemas.openxmlformats.org/officeDocument/2006/relationships" xmlns:p="http://schemas.openxmlformats.org/presentationml/2006/main">
  <p:tag name="NUM" val="12"/>
</p:tagLst>
</file>

<file path=ppt/tags/tag127.xml><?xml version="1.0" encoding="utf-8"?>
<p:tagLst xmlns:a="http://schemas.openxmlformats.org/drawingml/2006/main" xmlns:r="http://schemas.openxmlformats.org/officeDocument/2006/relationships" xmlns:p="http://schemas.openxmlformats.org/presentationml/2006/main">
  <p:tag name="NUM" val="13"/>
</p:tagLst>
</file>

<file path=ppt/tags/tag128.xml><?xml version="1.0" encoding="utf-8"?>
<p:tagLst xmlns:a="http://schemas.openxmlformats.org/drawingml/2006/main" xmlns:r="http://schemas.openxmlformats.org/officeDocument/2006/relationships" xmlns:p="http://schemas.openxmlformats.org/presentationml/2006/main">
  <p:tag name="NUM" val="14"/>
</p:tagLst>
</file>

<file path=ppt/tags/tag129.xml><?xml version="1.0" encoding="utf-8"?>
<p:tagLst xmlns:a="http://schemas.openxmlformats.org/drawingml/2006/main" xmlns:r="http://schemas.openxmlformats.org/officeDocument/2006/relationships" xmlns:p="http://schemas.openxmlformats.org/presentationml/2006/main">
  <p:tag name="NUM" val="15"/>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30.xml><?xml version="1.0" encoding="utf-8"?>
<p:tagLst xmlns:a="http://schemas.openxmlformats.org/drawingml/2006/main" xmlns:r="http://schemas.openxmlformats.org/officeDocument/2006/relationships" xmlns:p="http://schemas.openxmlformats.org/presentationml/2006/main">
  <p:tag name="NUM" val="16"/>
</p:tagLst>
</file>

<file path=ppt/tags/tag131.xml><?xml version="1.0" encoding="utf-8"?>
<p:tagLst xmlns:a="http://schemas.openxmlformats.org/drawingml/2006/main" xmlns:r="http://schemas.openxmlformats.org/officeDocument/2006/relationships" xmlns:p="http://schemas.openxmlformats.org/presentationml/2006/main">
  <p:tag name="NUM" val="17"/>
</p:tagLst>
</file>

<file path=ppt/tags/tag132.xml><?xml version="1.0" encoding="utf-8"?>
<p:tagLst xmlns:a="http://schemas.openxmlformats.org/drawingml/2006/main" xmlns:r="http://schemas.openxmlformats.org/officeDocument/2006/relationships" xmlns:p="http://schemas.openxmlformats.org/presentationml/2006/main">
  <p:tag name="NUM" val="18"/>
</p:tagLst>
</file>

<file path=ppt/tags/tag133.xml><?xml version="1.0" encoding="utf-8"?>
<p:tagLst xmlns:a="http://schemas.openxmlformats.org/drawingml/2006/main" xmlns:r="http://schemas.openxmlformats.org/officeDocument/2006/relationships" xmlns:p="http://schemas.openxmlformats.org/presentationml/2006/main">
  <p:tag name="NUM" val="19"/>
</p:tagLst>
</file>

<file path=ppt/tags/tag134.xml><?xml version="1.0" encoding="utf-8"?>
<p:tagLst xmlns:a="http://schemas.openxmlformats.org/drawingml/2006/main" xmlns:r="http://schemas.openxmlformats.org/officeDocument/2006/relationships" xmlns:p="http://schemas.openxmlformats.org/presentationml/2006/main">
  <p:tag name="NUM" val="20"/>
</p:tagLst>
</file>

<file path=ppt/tags/tag135.xml><?xml version="1.0" encoding="utf-8"?>
<p:tagLst xmlns:a="http://schemas.openxmlformats.org/drawingml/2006/main" xmlns:r="http://schemas.openxmlformats.org/officeDocument/2006/relationships" xmlns:p="http://schemas.openxmlformats.org/presentationml/2006/main">
  <p:tag name="NUM" val="21"/>
</p:tagLst>
</file>

<file path=ppt/tags/tag136.xml><?xml version="1.0" encoding="utf-8"?>
<p:tagLst xmlns:a="http://schemas.openxmlformats.org/drawingml/2006/main" xmlns:r="http://schemas.openxmlformats.org/officeDocument/2006/relationships" xmlns:p="http://schemas.openxmlformats.org/presentationml/2006/main">
  <p:tag name="NUM" val="22"/>
</p:tagLst>
</file>

<file path=ppt/tags/tag137.xml><?xml version="1.0" encoding="utf-8"?>
<p:tagLst xmlns:a="http://schemas.openxmlformats.org/drawingml/2006/main" xmlns:r="http://schemas.openxmlformats.org/officeDocument/2006/relationships" xmlns:p="http://schemas.openxmlformats.org/presentationml/2006/main">
  <p:tag name="NUM" val="23"/>
</p:tagLst>
</file>

<file path=ppt/tags/tag138.xml><?xml version="1.0" encoding="utf-8"?>
<p:tagLst xmlns:a="http://schemas.openxmlformats.org/drawingml/2006/main" xmlns:r="http://schemas.openxmlformats.org/officeDocument/2006/relationships" xmlns:p="http://schemas.openxmlformats.org/presentationml/2006/main">
  <p:tag name="NUM" val="24"/>
</p:tagLst>
</file>

<file path=ppt/tags/tag139.xml><?xml version="1.0" encoding="utf-8"?>
<p:tagLst xmlns:a="http://schemas.openxmlformats.org/drawingml/2006/main" xmlns:r="http://schemas.openxmlformats.org/officeDocument/2006/relationships" xmlns:p="http://schemas.openxmlformats.org/presentationml/2006/main">
  <p:tag name="NUM" val="25"/>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40.xml><?xml version="1.0" encoding="utf-8"?>
<p:tagLst xmlns:a="http://schemas.openxmlformats.org/drawingml/2006/main" xmlns:r="http://schemas.openxmlformats.org/officeDocument/2006/relationships" xmlns:p="http://schemas.openxmlformats.org/presentationml/2006/main">
  <p:tag name="NUM" val="26"/>
</p:tagLst>
</file>

<file path=ppt/tags/tag141.xml><?xml version="1.0" encoding="utf-8"?>
<p:tagLst xmlns:a="http://schemas.openxmlformats.org/drawingml/2006/main" xmlns:r="http://schemas.openxmlformats.org/officeDocument/2006/relationships" xmlns:p="http://schemas.openxmlformats.org/presentationml/2006/main">
  <p:tag name="NUM" val="27"/>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2"/>
</p:tagLst>
</file>

<file path=ppt/tags/tag144.xml><?xml version="1.0" encoding="utf-8"?>
<p:tagLst xmlns:a="http://schemas.openxmlformats.org/drawingml/2006/main" xmlns:r="http://schemas.openxmlformats.org/officeDocument/2006/relationships" xmlns:p="http://schemas.openxmlformats.org/presentationml/2006/main">
  <p:tag name="NUM" val="20"/>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7"/>
</p:tagLst>
</file>

<file path=ppt/tags/tag156.xml><?xml version="1.0" encoding="utf-8"?>
<p:tagLst xmlns:a="http://schemas.openxmlformats.org/drawingml/2006/main" xmlns:r="http://schemas.openxmlformats.org/officeDocument/2006/relationships" xmlns:p="http://schemas.openxmlformats.org/presentationml/2006/main">
  <p:tag name="NUM" val="8"/>
</p:tagLst>
</file>

<file path=ppt/tags/tag157.xml><?xml version="1.0" encoding="utf-8"?>
<p:tagLst xmlns:a="http://schemas.openxmlformats.org/drawingml/2006/main" xmlns:r="http://schemas.openxmlformats.org/officeDocument/2006/relationships" xmlns:p="http://schemas.openxmlformats.org/presentationml/2006/main">
  <p:tag name="NUM" val="9"/>
</p:tagLst>
</file>

<file path=ppt/tags/tag158.xml><?xml version="1.0" encoding="utf-8"?>
<p:tagLst xmlns:a="http://schemas.openxmlformats.org/drawingml/2006/main" xmlns:r="http://schemas.openxmlformats.org/officeDocument/2006/relationships" xmlns:p="http://schemas.openxmlformats.org/presentationml/2006/main">
  <p:tag name="NUM" val="10"/>
</p:tagLst>
</file>

<file path=ppt/tags/tag159.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60.xml><?xml version="1.0" encoding="utf-8"?>
<p:tagLst xmlns:a="http://schemas.openxmlformats.org/drawingml/2006/main" xmlns:r="http://schemas.openxmlformats.org/officeDocument/2006/relationships" xmlns:p="http://schemas.openxmlformats.org/presentationml/2006/main">
  <p:tag name="NUM" val="12"/>
</p:tagLst>
</file>

<file path=ppt/tags/tag161.xml><?xml version="1.0" encoding="utf-8"?>
<p:tagLst xmlns:a="http://schemas.openxmlformats.org/drawingml/2006/main" xmlns:r="http://schemas.openxmlformats.org/officeDocument/2006/relationships" xmlns:p="http://schemas.openxmlformats.org/presentationml/2006/main">
  <p:tag name="NUM" val="13"/>
</p:tagLst>
</file>

<file path=ppt/tags/tag162.xml><?xml version="1.0" encoding="utf-8"?>
<p:tagLst xmlns:a="http://schemas.openxmlformats.org/drawingml/2006/main" xmlns:r="http://schemas.openxmlformats.org/officeDocument/2006/relationships" xmlns:p="http://schemas.openxmlformats.org/presentationml/2006/main">
  <p:tag name="NUM" val="14"/>
</p:tagLst>
</file>

<file path=ppt/tags/tag163.xml><?xml version="1.0" encoding="utf-8"?>
<p:tagLst xmlns:a="http://schemas.openxmlformats.org/drawingml/2006/main" xmlns:r="http://schemas.openxmlformats.org/officeDocument/2006/relationships" xmlns:p="http://schemas.openxmlformats.org/presentationml/2006/main">
  <p:tag name="NUM" val="15"/>
</p:tagLst>
</file>

<file path=ppt/tags/tag164.xml><?xml version="1.0" encoding="utf-8"?>
<p:tagLst xmlns:a="http://schemas.openxmlformats.org/drawingml/2006/main" xmlns:r="http://schemas.openxmlformats.org/officeDocument/2006/relationships" xmlns:p="http://schemas.openxmlformats.org/presentationml/2006/main">
  <p:tag name="NUM" val="16"/>
</p:tagLst>
</file>

<file path=ppt/tags/tag165.xml><?xml version="1.0" encoding="utf-8"?>
<p:tagLst xmlns:a="http://schemas.openxmlformats.org/drawingml/2006/main" xmlns:r="http://schemas.openxmlformats.org/officeDocument/2006/relationships" xmlns:p="http://schemas.openxmlformats.org/presentationml/2006/main">
  <p:tag name="NUM" val="17"/>
</p:tagLst>
</file>

<file path=ppt/tags/tag166.xml><?xml version="1.0" encoding="utf-8"?>
<p:tagLst xmlns:a="http://schemas.openxmlformats.org/drawingml/2006/main" xmlns:r="http://schemas.openxmlformats.org/officeDocument/2006/relationships" xmlns:p="http://schemas.openxmlformats.org/presentationml/2006/main">
  <p:tag name="NUM" val="18"/>
</p:tagLst>
</file>

<file path=ppt/tags/tag167.xml><?xml version="1.0" encoding="utf-8"?>
<p:tagLst xmlns:a="http://schemas.openxmlformats.org/drawingml/2006/main" xmlns:r="http://schemas.openxmlformats.org/officeDocument/2006/relationships" xmlns:p="http://schemas.openxmlformats.org/presentationml/2006/main">
  <p:tag name="NUM" val="19"/>
</p:tagLst>
</file>

<file path=ppt/tags/tag168.xml><?xml version="1.0" encoding="utf-8"?>
<p:tagLst xmlns:a="http://schemas.openxmlformats.org/drawingml/2006/main" xmlns:r="http://schemas.openxmlformats.org/officeDocument/2006/relationships" xmlns:p="http://schemas.openxmlformats.org/presentationml/2006/main">
  <p:tag name="NUM" val="20"/>
</p:tagLst>
</file>

<file path=ppt/tags/tag169.xml><?xml version="1.0" encoding="utf-8"?>
<p:tagLst xmlns:a="http://schemas.openxmlformats.org/drawingml/2006/main" xmlns:r="http://schemas.openxmlformats.org/officeDocument/2006/relationships" xmlns:p="http://schemas.openxmlformats.org/presentationml/2006/main">
  <p:tag name="NUM" val="21"/>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70.xml><?xml version="1.0" encoding="utf-8"?>
<p:tagLst xmlns:a="http://schemas.openxmlformats.org/drawingml/2006/main" xmlns:r="http://schemas.openxmlformats.org/officeDocument/2006/relationships" xmlns:p="http://schemas.openxmlformats.org/presentationml/2006/main">
  <p:tag name="NUM" val="22"/>
</p:tagLst>
</file>

<file path=ppt/tags/tag171.xml><?xml version="1.0" encoding="utf-8"?>
<p:tagLst xmlns:a="http://schemas.openxmlformats.org/drawingml/2006/main" xmlns:r="http://schemas.openxmlformats.org/officeDocument/2006/relationships" xmlns:p="http://schemas.openxmlformats.org/presentationml/2006/main">
  <p:tag name="NUM" val="23"/>
</p:tagLst>
</file>

<file path=ppt/tags/tag172.xml><?xml version="1.0" encoding="utf-8"?>
<p:tagLst xmlns:a="http://schemas.openxmlformats.org/drawingml/2006/main" xmlns:r="http://schemas.openxmlformats.org/officeDocument/2006/relationships" xmlns:p="http://schemas.openxmlformats.org/presentationml/2006/main">
  <p:tag name="NUM" val="24"/>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33"/>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80.xml><?xml version="1.0" encoding="utf-8"?>
<p:tagLst xmlns:a="http://schemas.openxmlformats.org/drawingml/2006/main" xmlns:r="http://schemas.openxmlformats.org/officeDocument/2006/relationships" xmlns:p="http://schemas.openxmlformats.org/presentationml/2006/main">
  <p:tag name="NUM" val="6"/>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7"/>
</p:tagLst>
</file>

<file path=ppt/tags/tag187.xml><?xml version="1.0" encoding="utf-8"?>
<p:tagLst xmlns:a="http://schemas.openxmlformats.org/drawingml/2006/main" xmlns:r="http://schemas.openxmlformats.org/officeDocument/2006/relationships" xmlns:p="http://schemas.openxmlformats.org/presentationml/2006/main">
  <p:tag name="NUM" val="8"/>
</p:tagLst>
</file>

<file path=ppt/tags/tag188.xml><?xml version="1.0" encoding="utf-8"?>
<p:tagLst xmlns:a="http://schemas.openxmlformats.org/drawingml/2006/main" xmlns:r="http://schemas.openxmlformats.org/officeDocument/2006/relationships" xmlns:p="http://schemas.openxmlformats.org/presentationml/2006/main">
  <p:tag name="NUM" val="10"/>
</p:tagLst>
</file>

<file path=ppt/tags/tag189.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190.xml><?xml version="1.0" encoding="utf-8"?>
<p:tagLst xmlns:a="http://schemas.openxmlformats.org/drawingml/2006/main" xmlns:r="http://schemas.openxmlformats.org/officeDocument/2006/relationships" xmlns:p="http://schemas.openxmlformats.org/presentationml/2006/main">
  <p:tag name="NUM" val="14"/>
</p:tagLst>
</file>

<file path=ppt/tags/tag191.xml><?xml version="1.0" encoding="utf-8"?>
<p:tagLst xmlns:a="http://schemas.openxmlformats.org/drawingml/2006/main" xmlns:r="http://schemas.openxmlformats.org/officeDocument/2006/relationships" xmlns:p="http://schemas.openxmlformats.org/presentationml/2006/main">
  <p:tag name="NUM" val="16"/>
</p:tagLst>
</file>

<file path=ppt/tags/tag192.xml><?xml version="1.0" encoding="utf-8"?>
<p:tagLst xmlns:a="http://schemas.openxmlformats.org/drawingml/2006/main" xmlns:r="http://schemas.openxmlformats.org/officeDocument/2006/relationships" xmlns:p="http://schemas.openxmlformats.org/presentationml/2006/main">
  <p:tag name="NUM" val="21"/>
</p:tagLst>
</file>

<file path=ppt/tags/tag193.xml><?xml version="1.0" encoding="utf-8"?>
<p:tagLst xmlns:a="http://schemas.openxmlformats.org/drawingml/2006/main" xmlns:r="http://schemas.openxmlformats.org/officeDocument/2006/relationships" xmlns:p="http://schemas.openxmlformats.org/presentationml/2006/main">
  <p:tag name="NUM" val="2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13"/>
</p:tagLst>
</file>

<file path=ppt/tags/tag196.xml><?xml version="1.0" encoding="utf-8"?>
<p:tagLst xmlns:a="http://schemas.openxmlformats.org/drawingml/2006/main" xmlns:r="http://schemas.openxmlformats.org/officeDocument/2006/relationships" xmlns:p="http://schemas.openxmlformats.org/presentationml/2006/main">
  <p:tag name="NUM" val="20"/>
</p:tagLst>
</file>

<file path=ppt/tags/tag197.xml><?xml version="1.0" encoding="utf-8"?>
<p:tagLst xmlns:a="http://schemas.openxmlformats.org/drawingml/2006/main" xmlns:r="http://schemas.openxmlformats.org/officeDocument/2006/relationships" xmlns:p="http://schemas.openxmlformats.org/presentationml/2006/main">
  <p:tag name="NUM" val="23"/>
</p:tagLst>
</file>

<file path=ppt/tags/tag198.xml><?xml version="1.0" encoding="utf-8"?>
<p:tagLst xmlns:a="http://schemas.openxmlformats.org/drawingml/2006/main" xmlns:r="http://schemas.openxmlformats.org/officeDocument/2006/relationships" xmlns:p="http://schemas.openxmlformats.org/presentationml/2006/main">
  <p:tag name="NUM" val="24"/>
</p:tagLst>
</file>

<file path=ppt/tags/tag199.xml><?xml version="1.0" encoding="utf-8"?>
<p:tagLst xmlns:a="http://schemas.openxmlformats.org/drawingml/2006/main" xmlns:r="http://schemas.openxmlformats.org/officeDocument/2006/relationships" xmlns:p="http://schemas.openxmlformats.org/presentationml/2006/main">
  <p:tag name="NUM" val="2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00.xml><?xml version="1.0" encoding="utf-8"?>
<p:tagLst xmlns:a="http://schemas.openxmlformats.org/drawingml/2006/main" xmlns:r="http://schemas.openxmlformats.org/officeDocument/2006/relationships" xmlns:p="http://schemas.openxmlformats.org/presentationml/2006/main">
  <p:tag name="NUM" val="26"/>
</p:tagLst>
</file>

<file path=ppt/tags/tag201.xml><?xml version="1.0" encoding="utf-8"?>
<p:tagLst xmlns:a="http://schemas.openxmlformats.org/drawingml/2006/main" xmlns:r="http://schemas.openxmlformats.org/officeDocument/2006/relationships" xmlns:p="http://schemas.openxmlformats.org/presentationml/2006/main">
  <p:tag name="NUM" val="27"/>
</p:tagLst>
</file>

<file path=ppt/tags/tag202.xml><?xml version="1.0" encoding="utf-8"?>
<p:tagLst xmlns:a="http://schemas.openxmlformats.org/drawingml/2006/main" xmlns:r="http://schemas.openxmlformats.org/officeDocument/2006/relationships" xmlns:p="http://schemas.openxmlformats.org/presentationml/2006/main">
  <p:tag name="NUM" val="25"/>
</p:tagLst>
</file>

<file path=ppt/tags/tag203.xml><?xml version="1.0" encoding="utf-8"?>
<p:tagLst xmlns:a="http://schemas.openxmlformats.org/drawingml/2006/main" xmlns:r="http://schemas.openxmlformats.org/officeDocument/2006/relationships" xmlns:p="http://schemas.openxmlformats.org/presentationml/2006/main">
  <p:tag name="NUM" val="26"/>
</p:tagLst>
</file>

<file path=ppt/tags/tag204.xml><?xml version="1.0" encoding="utf-8"?>
<p:tagLst xmlns:a="http://schemas.openxmlformats.org/drawingml/2006/main" xmlns:r="http://schemas.openxmlformats.org/officeDocument/2006/relationships" xmlns:p="http://schemas.openxmlformats.org/presentationml/2006/main">
  <p:tag name="NUM" val="27"/>
</p:tagLst>
</file>

<file path=ppt/tags/tag205.xml><?xml version="1.0" encoding="utf-8"?>
<p:tagLst xmlns:a="http://schemas.openxmlformats.org/drawingml/2006/main" xmlns:r="http://schemas.openxmlformats.org/officeDocument/2006/relationships" xmlns:p="http://schemas.openxmlformats.org/presentationml/2006/main">
  <p:tag name="NUM" val="13"/>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12"/>
</p:tagLst>
</file>

<file path=ppt/tags/tag208.xml><?xml version="1.0" encoding="utf-8"?>
<p:tagLst xmlns:a="http://schemas.openxmlformats.org/drawingml/2006/main" xmlns:r="http://schemas.openxmlformats.org/officeDocument/2006/relationships" xmlns:p="http://schemas.openxmlformats.org/presentationml/2006/main">
  <p:tag name="NUM" val="20"/>
</p:tagLst>
</file>

<file path=ppt/tags/tag209.xml><?xml version="1.0" encoding="utf-8"?>
<p:tagLst xmlns:a="http://schemas.openxmlformats.org/drawingml/2006/main" xmlns:r="http://schemas.openxmlformats.org/officeDocument/2006/relationships" xmlns:p="http://schemas.openxmlformats.org/presentationml/2006/main">
  <p:tag name="NUM" val="33"/>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5"/>
</p:tagLst>
</file>

<file path=ppt/tags/tag214.xml><?xml version="1.0" encoding="utf-8"?>
<p:tagLst xmlns:a="http://schemas.openxmlformats.org/drawingml/2006/main" xmlns:r="http://schemas.openxmlformats.org/officeDocument/2006/relationships" xmlns:p="http://schemas.openxmlformats.org/presentationml/2006/main">
  <p:tag name="NUM" val="6"/>
</p:tagLst>
</file>

<file path=ppt/tags/tag215.xml><?xml version="1.0" encoding="utf-8"?>
<p:tagLst xmlns:a="http://schemas.openxmlformats.org/drawingml/2006/main" xmlns:r="http://schemas.openxmlformats.org/officeDocument/2006/relationships" xmlns:p="http://schemas.openxmlformats.org/presentationml/2006/main">
  <p:tag name="NUM" val="7"/>
</p:tagLst>
</file>

<file path=ppt/tags/tag216.xml><?xml version="1.0" encoding="utf-8"?>
<p:tagLst xmlns:a="http://schemas.openxmlformats.org/drawingml/2006/main" xmlns:r="http://schemas.openxmlformats.org/officeDocument/2006/relationships" xmlns:p="http://schemas.openxmlformats.org/presentationml/2006/main">
  <p:tag name="NUM" val="8"/>
</p:tagLst>
</file>

<file path=ppt/tags/tag217.xml><?xml version="1.0" encoding="utf-8"?>
<p:tagLst xmlns:a="http://schemas.openxmlformats.org/drawingml/2006/main" xmlns:r="http://schemas.openxmlformats.org/officeDocument/2006/relationships" xmlns:p="http://schemas.openxmlformats.org/presentationml/2006/main">
  <p:tag name="NUM" val="10"/>
</p:tagLst>
</file>

<file path=ppt/tags/tag218.xml><?xml version="1.0" encoding="utf-8"?>
<p:tagLst xmlns:a="http://schemas.openxmlformats.org/drawingml/2006/main" xmlns:r="http://schemas.openxmlformats.org/officeDocument/2006/relationships" xmlns:p="http://schemas.openxmlformats.org/presentationml/2006/main">
  <p:tag name="NUM" val="11"/>
</p:tagLst>
</file>

<file path=ppt/tags/tag219.xml><?xml version="1.0" encoding="utf-8"?>
<p:tagLst xmlns:a="http://schemas.openxmlformats.org/drawingml/2006/main" xmlns:r="http://schemas.openxmlformats.org/officeDocument/2006/relationships" xmlns:p="http://schemas.openxmlformats.org/presentationml/2006/main">
  <p:tag name="NUM" val="14"/>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20.xml><?xml version="1.0" encoding="utf-8"?>
<p:tagLst xmlns:a="http://schemas.openxmlformats.org/drawingml/2006/main" xmlns:r="http://schemas.openxmlformats.org/officeDocument/2006/relationships" xmlns:p="http://schemas.openxmlformats.org/presentationml/2006/main">
  <p:tag name="NUM" val="16"/>
</p:tagLst>
</file>

<file path=ppt/tags/tag221.xml><?xml version="1.0" encoding="utf-8"?>
<p:tagLst xmlns:a="http://schemas.openxmlformats.org/drawingml/2006/main" xmlns:r="http://schemas.openxmlformats.org/officeDocument/2006/relationships" xmlns:p="http://schemas.openxmlformats.org/presentationml/2006/main">
  <p:tag name="NUM" val="13"/>
</p:tagLst>
</file>

<file path=ppt/tags/tag222.xml><?xml version="1.0" encoding="utf-8"?>
<p:tagLst xmlns:a="http://schemas.openxmlformats.org/drawingml/2006/main" xmlns:r="http://schemas.openxmlformats.org/officeDocument/2006/relationships" xmlns:p="http://schemas.openxmlformats.org/presentationml/2006/main">
  <p:tag name="NUM" val="20"/>
</p:tagLst>
</file>

<file path=ppt/tags/tag223.xml><?xml version="1.0" encoding="utf-8"?>
<p:tagLst xmlns:a="http://schemas.openxmlformats.org/drawingml/2006/main" xmlns:r="http://schemas.openxmlformats.org/officeDocument/2006/relationships" xmlns:p="http://schemas.openxmlformats.org/presentationml/2006/main">
  <p:tag name="NUM" val="13"/>
</p:tagLst>
</file>

<file path=ppt/tags/tag224.xml><?xml version="1.0" encoding="utf-8"?>
<p:tagLst xmlns:a="http://schemas.openxmlformats.org/drawingml/2006/main" xmlns:r="http://schemas.openxmlformats.org/officeDocument/2006/relationships" xmlns:p="http://schemas.openxmlformats.org/presentationml/2006/main">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7"/>
</p:tagLst>
</file>

<file path=ppt/tags/tag226.xml><?xml version="1.0" encoding="utf-8"?>
<p:tagLst xmlns:a="http://schemas.openxmlformats.org/drawingml/2006/main" xmlns:r="http://schemas.openxmlformats.org/officeDocument/2006/relationships" xmlns:p="http://schemas.openxmlformats.org/presentationml/2006/main">
  <p:tag name="NUM" val="10"/>
</p:tagLst>
</file>

<file path=ppt/tags/tag227.xml><?xml version="1.0" encoding="utf-8"?>
<p:tagLst xmlns:a="http://schemas.openxmlformats.org/drawingml/2006/main" xmlns:r="http://schemas.openxmlformats.org/officeDocument/2006/relationships" xmlns:p="http://schemas.openxmlformats.org/presentationml/2006/main">
  <p:tag name="NUM" val="11"/>
</p:tagLst>
</file>

<file path=ppt/tags/tag228.xml><?xml version="1.0" encoding="utf-8"?>
<p:tagLst xmlns:a="http://schemas.openxmlformats.org/drawingml/2006/main" xmlns:r="http://schemas.openxmlformats.org/officeDocument/2006/relationships" xmlns:p="http://schemas.openxmlformats.org/presentationml/2006/main">
  <p:tag name="NUM" val="7"/>
</p:tagLst>
</file>

<file path=ppt/tags/tag229.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30.xml><?xml version="1.0" encoding="utf-8"?>
<p:tagLst xmlns:a="http://schemas.openxmlformats.org/drawingml/2006/main" xmlns:r="http://schemas.openxmlformats.org/officeDocument/2006/relationships" xmlns:p="http://schemas.openxmlformats.org/presentationml/2006/main">
  <p:tag name="NUM" val="11"/>
</p:tagLst>
</file>

<file path=ppt/tags/tag231.xml><?xml version="1.0" encoding="utf-8"?>
<p:tagLst xmlns:a="http://schemas.openxmlformats.org/drawingml/2006/main" xmlns:r="http://schemas.openxmlformats.org/officeDocument/2006/relationships" xmlns:p="http://schemas.openxmlformats.org/presentationml/2006/main">
  <p:tag name="NUM" val="20"/>
</p:tagLst>
</file>

<file path=ppt/tags/tag232.xml><?xml version="1.0" encoding="utf-8"?>
<p:tagLst xmlns:a="http://schemas.openxmlformats.org/drawingml/2006/main" xmlns:r="http://schemas.openxmlformats.org/officeDocument/2006/relationships" xmlns:p="http://schemas.openxmlformats.org/presentationml/2006/main">
  <p:tag name="NUM" val="21"/>
</p:tagLst>
</file>

<file path=ppt/tags/tag233.xml><?xml version="1.0" encoding="utf-8"?>
<p:tagLst xmlns:a="http://schemas.openxmlformats.org/drawingml/2006/main" xmlns:r="http://schemas.openxmlformats.org/officeDocument/2006/relationships" xmlns:p="http://schemas.openxmlformats.org/presentationml/2006/main">
  <p:tag name="NUM" val="2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12"/>
</p:tagLst>
</file>

<file path=ppt/tags/tag236.xml><?xml version="1.0" encoding="utf-8"?>
<p:tagLst xmlns:a="http://schemas.openxmlformats.org/drawingml/2006/main" xmlns:r="http://schemas.openxmlformats.org/officeDocument/2006/relationships" xmlns:p="http://schemas.openxmlformats.org/presentationml/2006/main">
  <p:tag name="NUM" val="20"/>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4"/>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3"/>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50.xml><?xml version="1.0" encoding="utf-8"?>
<p:tagLst xmlns:a="http://schemas.openxmlformats.org/drawingml/2006/main" xmlns:r="http://schemas.openxmlformats.org/officeDocument/2006/relationships" xmlns:p="http://schemas.openxmlformats.org/presentationml/2006/main">
  <p:tag name="NUM" val="5"/>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1"/>
</p:tagLst>
</file>

<file path=ppt/tags/tag253.xml><?xml version="1.0" encoding="utf-8"?>
<p:tagLst xmlns:a="http://schemas.openxmlformats.org/drawingml/2006/main" xmlns:r="http://schemas.openxmlformats.org/officeDocument/2006/relationships" xmlns:p="http://schemas.openxmlformats.org/presentationml/2006/main">
  <p:tag name="NUM" val="2"/>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0"/>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3"/>
</p:tagLst>
</file>

<file path=ppt/tags/tag51.xml><?xml version="1.0" encoding="utf-8"?>
<p:tagLst xmlns:a="http://schemas.openxmlformats.org/drawingml/2006/main" xmlns:r="http://schemas.openxmlformats.org/officeDocument/2006/relationships" xmlns:p="http://schemas.openxmlformats.org/presentationml/2006/main">
  <p:tag name="NUM" val="14"/>
</p:tagLst>
</file>

<file path=ppt/tags/tag52.xml><?xml version="1.0" encoding="utf-8"?>
<p:tagLst xmlns:a="http://schemas.openxmlformats.org/drawingml/2006/main" xmlns:r="http://schemas.openxmlformats.org/officeDocument/2006/relationships" xmlns:p="http://schemas.openxmlformats.org/presentationml/2006/main">
  <p:tag name="NUM" val="15"/>
</p:tagLst>
</file>

<file path=ppt/tags/tag53.xml><?xml version="1.0" encoding="utf-8"?>
<p:tagLst xmlns:a="http://schemas.openxmlformats.org/drawingml/2006/main" xmlns:r="http://schemas.openxmlformats.org/officeDocument/2006/relationships" xmlns:p="http://schemas.openxmlformats.org/presentationml/2006/main">
  <p:tag name="NUM" val="16"/>
</p:tagLst>
</file>

<file path=ppt/tags/tag54.xml><?xml version="1.0" encoding="utf-8"?>
<p:tagLst xmlns:a="http://schemas.openxmlformats.org/drawingml/2006/main" xmlns:r="http://schemas.openxmlformats.org/officeDocument/2006/relationships" xmlns:p="http://schemas.openxmlformats.org/presentationml/2006/main">
  <p:tag name="NUM" val="17"/>
</p:tagLst>
</file>

<file path=ppt/tags/tag55.xml><?xml version="1.0" encoding="utf-8"?>
<p:tagLst xmlns:a="http://schemas.openxmlformats.org/drawingml/2006/main" xmlns:r="http://schemas.openxmlformats.org/officeDocument/2006/relationships" xmlns:p="http://schemas.openxmlformats.org/presentationml/2006/main">
  <p:tag name="NUM" val="18"/>
</p:tagLst>
</file>

<file path=ppt/tags/tag56.xml><?xml version="1.0" encoding="utf-8"?>
<p:tagLst xmlns:a="http://schemas.openxmlformats.org/drawingml/2006/main" xmlns:r="http://schemas.openxmlformats.org/officeDocument/2006/relationships" xmlns:p="http://schemas.openxmlformats.org/presentationml/2006/main">
  <p:tag name="NUM" val="19"/>
</p:tagLst>
</file>

<file path=ppt/tags/tag57.xml><?xml version="1.0" encoding="utf-8"?>
<p:tagLst xmlns:a="http://schemas.openxmlformats.org/drawingml/2006/main" xmlns:r="http://schemas.openxmlformats.org/officeDocument/2006/relationships" xmlns:p="http://schemas.openxmlformats.org/presentationml/2006/main">
  <p:tag name="NUM" val="20"/>
</p:tagLst>
</file>

<file path=ppt/tags/tag58.xml><?xml version="1.0" encoding="utf-8"?>
<p:tagLst xmlns:a="http://schemas.openxmlformats.org/drawingml/2006/main" xmlns:r="http://schemas.openxmlformats.org/officeDocument/2006/relationships" xmlns:p="http://schemas.openxmlformats.org/presentationml/2006/main">
  <p:tag name="NUM" val="21"/>
</p:tagLst>
</file>

<file path=ppt/tags/tag59.xml><?xml version="1.0" encoding="utf-8"?>
<p:tagLst xmlns:a="http://schemas.openxmlformats.org/drawingml/2006/main" xmlns:r="http://schemas.openxmlformats.org/officeDocument/2006/relationships" xmlns:p="http://schemas.openxmlformats.org/presentationml/2006/main">
  <p:tag name="NUM" val="2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3"/>
</p:tagLst>
</file>

<file path=ppt/tags/tag61.xml><?xml version="1.0" encoding="utf-8"?>
<p:tagLst xmlns:a="http://schemas.openxmlformats.org/drawingml/2006/main" xmlns:r="http://schemas.openxmlformats.org/officeDocument/2006/relationships" xmlns:p="http://schemas.openxmlformats.org/presentationml/2006/main">
  <p:tag name="NUM" val="24"/>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1"/>
</p:tagLst>
</file>

<file path=ppt/tags/tag73.xml><?xml version="1.0" encoding="utf-8"?>
<p:tagLst xmlns:a="http://schemas.openxmlformats.org/drawingml/2006/main" xmlns:r="http://schemas.openxmlformats.org/officeDocument/2006/relationships" xmlns:p="http://schemas.openxmlformats.org/presentationml/2006/main">
  <p:tag name="NUM" val="12"/>
</p:tagLst>
</file>

<file path=ppt/tags/tag74.xml><?xml version="1.0" encoding="utf-8"?>
<p:tagLst xmlns:a="http://schemas.openxmlformats.org/drawingml/2006/main" xmlns:r="http://schemas.openxmlformats.org/officeDocument/2006/relationships" xmlns:p="http://schemas.openxmlformats.org/presentationml/2006/main">
  <p:tag name="NUM" val="13"/>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11"/>
</p:tagLst>
</file>

<file path=ppt/tags/tag86.xml><?xml version="1.0" encoding="utf-8"?>
<p:tagLst xmlns:a="http://schemas.openxmlformats.org/drawingml/2006/main" xmlns:r="http://schemas.openxmlformats.org/officeDocument/2006/relationships" xmlns:p="http://schemas.openxmlformats.org/presentationml/2006/main">
  <p:tag name="NUM" val="12"/>
</p:tagLst>
</file>

<file path=ppt/tags/tag87.xml><?xml version="1.0" encoding="utf-8"?>
<p:tagLst xmlns:a="http://schemas.openxmlformats.org/drawingml/2006/main" xmlns:r="http://schemas.openxmlformats.org/officeDocument/2006/relationships" xmlns:p="http://schemas.openxmlformats.org/presentationml/2006/main">
  <p:tag name="NUM" val="13"/>
</p:tagLst>
</file>

<file path=ppt/tags/tag88.xml><?xml version="1.0" encoding="utf-8"?>
<p:tagLst xmlns:a="http://schemas.openxmlformats.org/drawingml/2006/main" xmlns:r="http://schemas.openxmlformats.org/officeDocument/2006/relationships" xmlns:p="http://schemas.openxmlformats.org/presentationml/2006/main">
  <p:tag name="NUM" val="14"/>
</p:tagLst>
</file>

<file path=ppt/tags/tag89.xml><?xml version="1.0" encoding="utf-8"?>
<p:tagLst xmlns:a="http://schemas.openxmlformats.org/drawingml/2006/main" xmlns:r="http://schemas.openxmlformats.org/officeDocument/2006/relationships" xmlns:p="http://schemas.openxmlformats.org/presentationml/2006/main">
  <p:tag name="NUM" val="15"/>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16"/>
</p:tagLst>
</file>

<file path=ppt/tags/tag91.xml><?xml version="1.0" encoding="utf-8"?>
<p:tagLst xmlns:a="http://schemas.openxmlformats.org/drawingml/2006/main" xmlns:r="http://schemas.openxmlformats.org/officeDocument/2006/relationships" xmlns:p="http://schemas.openxmlformats.org/presentationml/2006/main">
  <p:tag name="NUM" val="17"/>
</p:tagLst>
</file>

<file path=ppt/tags/tag92.xml><?xml version="1.0" encoding="utf-8"?>
<p:tagLst xmlns:a="http://schemas.openxmlformats.org/drawingml/2006/main" xmlns:r="http://schemas.openxmlformats.org/officeDocument/2006/relationships" xmlns:p="http://schemas.openxmlformats.org/presentationml/2006/main">
  <p:tag name="NUM" val="18"/>
</p:tagLst>
</file>

<file path=ppt/tags/tag93.xml><?xml version="1.0" encoding="utf-8"?>
<p:tagLst xmlns:a="http://schemas.openxmlformats.org/drawingml/2006/main" xmlns:r="http://schemas.openxmlformats.org/officeDocument/2006/relationships" xmlns:p="http://schemas.openxmlformats.org/presentationml/2006/main">
  <p:tag name="NUM" val="19"/>
</p:tagLst>
</file>

<file path=ppt/tags/tag94.xml><?xml version="1.0" encoding="utf-8"?>
<p:tagLst xmlns:a="http://schemas.openxmlformats.org/drawingml/2006/main" xmlns:r="http://schemas.openxmlformats.org/officeDocument/2006/relationships" xmlns:p="http://schemas.openxmlformats.org/presentationml/2006/main">
  <p:tag name="NUM" val="20"/>
</p:tagLst>
</file>

<file path=ppt/tags/tag95.xml><?xml version="1.0" encoding="utf-8"?>
<p:tagLst xmlns:a="http://schemas.openxmlformats.org/drawingml/2006/main" xmlns:r="http://schemas.openxmlformats.org/officeDocument/2006/relationships" xmlns:p="http://schemas.openxmlformats.org/presentationml/2006/main">
  <p:tag name="NUM" val="21"/>
</p:tagLst>
</file>

<file path=ppt/tags/tag96.xml><?xml version="1.0" encoding="utf-8"?>
<p:tagLst xmlns:a="http://schemas.openxmlformats.org/drawingml/2006/main" xmlns:r="http://schemas.openxmlformats.org/officeDocument/2006/relationships" xmlns:p="http://schemas.openxmlformats.org/presentationml/2006/main">
  <p:tag name="NUM" val="22"/>
</p:tagLst>
</file>

<file path=ppt/tags/tag97.xml><?xml version="1.0" encoding="utf-8"?>
<p:tagLst xmlns:a="http://schemas.openxmlformats.org/drawingml/2006/main" xmlns:r="http://schemas.openxmlformats.org/officeDocument/2006/relationships" xmlns:p="http://schemas.openxmlformats.org/presentationml/2006/main">
  <p:tag name="NUM" val="23"/>
</p:tagLst>
</file>

<file path=ppt/tags/tag98.xml><?xml version="1.0" encoding="utf-8"?>
<p:tagLst xmlns:a="http://schemas.openxmlformats.org/drawingml/2006/main" xmlns:r="http://schemas.openxmlformats.org/officeDocument/2006/relationships" xmlns:p="http://schemas.openxmlformats.org/presentationml/2006/main">
  <p:tag name="NUM" val="24"/>
</p:tagLst>
</file>

<file path=ppt/tags/tag99.xml><?xml version="1.0" encoding="utf-8"?>
<p:tagLst xmlns:a="http://schemas.openxmlformats.org/drawingml/2006/main" xmlns:r="http://schemas.openxmlformats.org/officeDocument/2006/relationships" xmlns:p="http://schemas.openxmlformats.org/presentationml/2006/main">
  <p:tag name="NUM" val="25"/>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otalTime>30</TotalTime>
  <Words>1267</Words>
  <Application>Microsoft Office PowerPoint</Application>
  <PresentationFormat>Grand écran</PresentationFormat>
  <Paragraphs>288</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Cambria Math</vt:lpstr>
      <vt:lpstr>Trebuchet MS</vt:lpstr>
      <vt:lpstr>Wingdings</vt:lpstr>
      <vt:lpstr>Berlin</vt:lpstr>
      <vt:lpstr>Lois simples des gaz</vt:lpstr>
      <vt:lpstr>La loi de Boyle-Mariotte</vt:lpstr>
      <vt:lpstr>La loi de Boyle-Mariotte</vt:lpstr>
      <vt:lpstr>La loi de Boyle-Mariotte</vt:lpstr>
      <vt:lpstr>La loi de Boyle-Mariotte (applications)</vt:lpstr>
      <vt:lpstr>La loi de Charles</vt:lpstr>
      <vt:lpstr>La loi de Charles</vt:lpstr>
      <vt:lpstr>La loi de Charles (applications)</vt:lpstr>
      <vt:lpstr>La loi de Gay-Lussac</vt:lpstr>
      <vt:lpstr>La loi de Gay-Lussac</vt:lpstr>
      <vt:lpstr>La loi de Gay-Lussac</vt:lpstr>
      <vt:lpstr>La loi de Gay-Lussac (applications)</vt:lpstr>
      <vt:lpstr>La loi d’Avogadro</vt:lpstr>
      <vt:lpstr>La loi pression et quantité de matière</vt:lpstr>
      <vt:lpstr>Lois simples des gaz (résumé p. 109)</vt:lpstr>
      <vt:lpstr>Conventions pour les exercices</vt:lpstr>
      <vt:lpstr>Information supplémentaires pour les exercices</vt:lpstr>
      <vt:lpstr>Volume molaire d’un gaz</vt:lpstr>
      <vt:lpstr>Devoir</vt:lpstr>
      <vt:lpstr>Étapes de résolution d’un problème</vt:lpstr>
      <vt:lpstr>Devoir</vt:lpstr>
      <vt:lpstr>Matière pour le prochain cours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Lois simples des gaz</dc:title>
  <dc:creator>Bacchi Jonathan</dc:creator>
  <cp:lastModifiedBy>Bacchi Jonathan</cp:lastModifiedBy>
  <cp:revision>26</cp:revision>
  <dcterms:created xsi:type="dcterms:W3CDTF">2020-08-12T15:11:21Z</dcterms:created>
  <dcterms:modified xsi:type="dcterms:W3CDTF">2020-09-18T11:09:42Z</dcterms:modified>
</cp:coreProperties>
</file>