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390" r:id="rId3"/>
    <p:sldId id="365" r:id="rId4"/>
    <p:sldId id="364" r:id="rId5"/>
    <p:sldId id="371" r:id="rId6"/>
    <p:sldId id="372" r:id="rId7"/>
    <p:sldId id="388" r:id="rId8"/>
    <p:sldId id="368" r:id="rId9"/>
    <p:sldId id="373" r:id="rId10"/>
    <p:sldId id="374" r:id="rId11"/>
    <p:sldId id="375" r:id="rId12"/>
    <p:sldId id="376" r:id="rId13"/>
    <p:sldId id="377" r:id="rId14"/>
    <p:sldId id="378" r:id="rId15"/>
    <p:sldId id="382" r:id="rId16"/>
    <p:sldId id="385" r:id="rId17"/>
    <p:sldId id="384" r:id="rId18"/>
    <p:sldId id="386" r:id="rId19"/>
    <p:sldId id="387" r:id="rId20"/>
    <p:sldId id="379" r:id="rId21"/>
    <p:sldId id="380" r:id="rId22"/>
    <p:sldId id="381" r:id="rId23"/>
    <p:sldId id="3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9407" autoAdjust="0"/>
  </p:normalViewPr>
  <p:slideViewPr>
    <p:cSldViewPr>
      <p:cViewPr varScale="1">
        <p:scale>
          <a:sx n="68" d="100"/>
          <a:sy n="68" d="100"/>
        </p:scale>
        <p:origin x="9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2021-01-10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https://autotechnology.com/wp-content/uploads/white-rust-can-form-on-corrugated-metal-roofs-and-sidings-but-is-eas_16001003_40001374_1_14109305_500-500x324.jpg</a:t>
            </a:r>
          </a:p>
          <a:p>
            <a:r>
              <a:rPr lang="fr-CA" dirty="0"/>
              <a:t>https://upload.wikimedia.org/wikipedia/commons/thumb/8/8a/Midsummer_bonfire_closeup.jpg/200px-Midsummer_bonfire_closeup.jpg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00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https://autotechnology.com/wp-content/uploads/white-rust-can-form-on-corrugated-metal-roofs-and-sidings-but-is-eas_16001003_40001374_1_14109305_500-500x324.jpg</a:t>
            </a:r>
          </a:p>
          <a:p>
            <a:r>
              <a:rPr lang="fr-CA"/>
              <a:t>https://upload.wikimedia.org/wikipedia/commons/thumb/8/8a/Midsummer_bonfire_closeup.jpg/200px-Midsummer_bonfire_closeup.jpg</a:t>
            </a:r>
          </a:p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00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https://nutranat.com/wp-content/uploads/2014/01/antioxydant.jpg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798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https://nutranat.com/wp-content/uploads/2014/01/antioxydant.jpg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456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5C6B61A-05DA-442F-9C23-9CDF02E0E810}" type="datetime1">
              <a:rPr lang="en-US" smtClean="0"/>
              <a:t>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759-087A-4FFB-B708-53A9162CE225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72B3-0613-4541-82CC-5EE13DE55698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920-3A90-4F4C-8D1E-748A213C5AE8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A9D18A1-7E8F-47FB-A2C8-909F172D85DC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431-73B4-44F0-B063-35C24EAC09DC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841-5527-4DF5-8281-74A9FBF5FE2A}" type="datetime1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203-37CB-427D-8123-10CA5DE366F5}" type="datetime1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844D-C576-4D21-A642-E0071039FD8E}" type="datetime1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4D13-ABF0-4B50-AA7C-28204975178D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7F60-30A0-40A6-B513-DA6D2CBE7A98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5E548-5B0F-4337-B54A-BC8B25D016D6}" type="datetime1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d.ucl.ac.be/tutorial/tutorial/didacphys/rappels/math/derivee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d.ucl.ac.be/tutorial/tutorial/didacphys/rappels/math/derive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fr.wikipedia.org/wiki/R%C3%A9action_chimique" TargetMode="External"/><Relationship Id="rId7" Type="http://schemas.openxmlformats.org/officeDocument/2006/relationships/hyperlink" Target="https://fr.wikipedia.org/wiki/R&#233;action_d'oxydor&#233;duc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R%C3%A9ducteur_(chimie)" TargetMode="External"/><Relationship Id="rId5" Type="http://schemas.openxmlformats.org/officeDocument/2006/relationships/hyperlink" Target="https://fr.wikipedia.org/wiki/Oxydant" TargetMode="External"/><Relationship Id="rId4" Type="http://schemas.openxmlformats.org/officeDocument/2006/relationships/hyperlink" Target="https://fr.wikipedia.org/wiki/%C3%89lectron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M6: Vitesse de réaction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6.1 -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Concentration (révision)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fr-CA" dirty="0"/>
                  <a:t>Rappel. La concentration (c) est le ratio de la masse (m) par volume (V) soit:</a:t>
                </a:r>
              </a:p>
              <a:p>
                <a:endParaRPr lang="fr-CA" dirty="0"/>
              </a:p>
              <a:p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𝑐</m:t>
                    </m:r>
                    <m:r>
                      <a:rPr lang="fr-CA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fr-CA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42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Concentration molaire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CA" dirty="0"/>
                  <a:t>La masse (m) peut être transformée en mole selon la masse molaire ou </a:t>
                </a:r>
              </a:p>
              <a:p>
                <a:pPr lvl="1"/>
                <a:r>
                  <a:rPr lang="fr-CA" dirty="0"/>
                  <a:t>n = m * M</a:t>
                </a:r>
              </a:p>
              <a:p>
                <a:r>
                  <a:rPr lang="fr-CA" dirty="0"/>
                  <a:t>La concentration molaire (molarité) d’une substance est égal au nombre de moles par L de solvant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𝑛</m:t>
                        </m:r>
                        <m:r>
                          <a:rPr lang="fr-CA" b="0" i="1" smtClean="0">
                            <a:latin typeface="Cambria Math"/>
                          </a:rPr>
                          <m:t> [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 [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fr-CA" dirty="0"/>
              </a:p>
              <a:p>
                <a:r>
                  <a:rPr lang="fr-CA" dirty="0"/>
                  <a:t>La notation avec parenthèses en crochet signifie concentration molaire</a:t>
                </a:r>
              </a:p>
              <a:p>
                <a:r>
                  <a:rPr lang="en-US" dirty="0"/>
                  <a:t>[</a:t>
                </a:r>
                <a:r>
                  <a:rPr lang="fr-CA" dirty="0" err="1"/>
                  <a:t>HCl</a:t>
                </a:r>
                <a:r>
                  <a:rPr lang="fr-CA" dirty="0"/>
                  <a:t>] = 12 mol / L = 12 </a:t>
                </a:r>
                <a:r>
                  <a:rPr lang="fr-CA" u="sng" dirty="0"/>
                  <a:t>M</a:t>
                </a:r>
                <a:endParaRPr lang="fr-CA" dirty="0"/>
              </a:p>
              <a:p>
                <a:r>
                  <a:rPr lang="fr-CA" u="sng" dirty="0"/>
                  <a:t>M</a:t>
                </a:r>
                <a:r>
                  <a:rPr lang="fr-CA" dirty="0"/>
                  <a:t> : mol / L</a:t>
                </a:r>
              </a:p>
              <a:p>
                <a:pPr lvl="1"/>
                <a:r>
                  <a:rPr lang="en-US" dirty="0"/>
                  <a:t>Un </a:t>
                </a:r>
                <a:r>
                  <a:rPr lang="en-US" u="sng" dirty="0"/>
                  <a:t>M</a:t>
                </a:r>
                <a:r>
                  <a:rPr lang="en-US" dirty="0"/>
                  <a:t> :  ‘m’ majuscule </a:t>
                </a:r>
                <a:r>
                  <a:rPr lang="fr-CA" dirty="0"/>
                  <a:t>souligné est une abréviation pour mol/L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80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Mesurer la vitesse de réaction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Il y a plusieurs façons…</a:t>
            </a:r>
          </a:p>
          <a:p>
            <a:r>
              <a:rPr lang="fr-CA" dirty="0"/>
              <a:t>Exemple d’un sprinteur (m/s) ou d’une voiture (km/h)</a:t>
            </a:r>
          </a:p>
          <a:p>
            <a:endParaRPr lang="fr-CA" dirty="0"/>
          </a:p>
          <a:p>
            <a:r>
              <a:rPr lang="fr-CA" dirty="0"/>
              <a:t>En chimie, on va plutôt mesurer:</a:t>
            </a:r>
          </a:p>
          <a:p>
            <a:pPr lvl="1"/>
            <a:r>
              <a:rPr lang="fr-CA" dirty="0"/>
              <a:t>Masse (m)</a:t>
            </a:r>
          </a:p>
          <a:p>
            <a:pPr lvl="1"/>
            <a:r>
              <a:rPr lang="fr-CA" dirty="0"/>
              <a:t>Nombre de particules (n)</a:t>
            </a:r>
          </a:p>
          <a:p>
            <a:pPr lvl="1"/>
            <a:r>
              <a:rPr lang="fr-CA" dirty="0"/>
              <a:t>Volume (v)</a:t>
            </a:r>
          </a:p>
          <a:p>
            <a:pPr lvl="1"/>
            <a:r>
              <a:rPr lang="fr-CA" dirty="0"/>
              <a:t>Pression (P)</a:t>
            </a:r>
          </a:p>
          <a:p>
            <a:pPr lvl="1"/>
            <a:r>
              <a:rPr lang="fr-CA" dirty="0"/>
              <a:t>Concentration (c)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843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p. 255 #6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2" y="1295400"/>
            <a:ext cx="72675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73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p. 255 #6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03" y="1219201"/>
            <a:ext cx="686519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27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Interprétation graphique (p.252)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Vitesse moyenne (séquent) selon le temps peut changer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1"/>
            <a:ext cx="9144000" cy="414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85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Vitesse instantanée (tangente) d’une courbe (enrichissement)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Pour une description plus précise, on doit passer au tangentes</a:t>
            </a:r>
          </a:p>
          <a:p>
            <a:r>
              <a:rPr lang="fr-CA" dirty="0"/>
              <a:t>Une méthode d’approximation est donnée dans votre cours de physique</a:t>
            </a:r>
          </a:p>
          <a:p>
            <a:endParaRPr lang="fr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72" y="2286000"/>
            <a:ext cx="655845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31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21920"/>
            <a:ext cx="91821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0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Calcul différentiel (enrichissement)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http://www.md.ucl.ac.be/tutorial/tutorial/didacphys/rappels/math/derivees.html</a:t>
            </a:r>
            <a:r>
              <a:rPr lang="fr-CA" dirty="0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209801"/>
            <a:ext cx="75057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98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Calcul différentiel (enrichissement)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http://www.md.ucl.ac.be/tutorial/tutorial/didacphys/rappels/math/derivees.html</a:t>
            </a:r>
            <a:r>
              <a:rPr lang="fr-CA" dirty="0"/>
              <a:t> </a:t>
            </a:r>
          </a:p>
        </p:txBody>
      </p:sp>
      <p:pic>
        <p:nvPicPr>
          <p:cNvPr id="15362" name="Picture 2" descr="derivee - differenti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2273300"/>
            <a:ext cx="74961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1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 de la pondération – version ancien </a:t>
            </a:r>
            <a:r>
              <a:rPr lang="fr-CA" dirty="0" err="1"/>
              <a:t>préCOCO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b="1" dirty="0"/>
              <a:t>C1 Labo (40%)</a:t>
            </a:r>
          </a:p>
          <a:p>
            <a:pPr lvl="1"/>
            <a:r>
              <a:rPr lang="fr-CA" strike="sngStrike" dirty="0"/>
              <a:t>Labo 1 (bloc de glace) </a:t>
            </a:r>
          </a:p>
          <a:p>
            <a:pPr lvl="1"/>
            <a:r>
              <a:rPr lang="fr-CA" dirty="0"/>
              <a:t>Labo 2 (calorimétrie) – 25%</a:t>
            </a:r>
          </a:p>
          <a:p>
            <a:pPr lvl="1"/>
            <a:r>
              <a:rPr lang="fr-CA" dirty="0"/>
              <a:t>Labo 3 (chaleur molaire) – 35%</a:t>
            </a:r>
          </a:p>
          <a:p>
            <a:pPr lvl="1"/>
            <a:r>
              <a:rPr lang="fr-CA" dirty="0"/>
              <a:t>Labo 4 (vitesse) – 25%</a:t>
            </a:r>
          </a:p>
          <a:p>
            <a:pPr lvl="1"/>
            <a:r>
              <a:rPr lang="fr-CA" dirty="0" err="1"/>
              <a:t>Prélabs</a:t>
            </a:r>
            <a:r>
              <a:rPr lang="fr-CA" dirty="0"/>
              <a:t> Moodle – 10%</a:t>
            </a:r>
          </a:p>
          <a:p>
            <a:pPr lvl="1"/>
            <a:r>
              <a:rPr lang="fr-CA" dirty="0"/>
              <a:t>Comportement en labo – 5%</a:t>
            </a:r>
          </a:p>
        </p:txBody>
      </p:sp>
    </p:spTree>
    <p:extLst>
      <p:ext uri="{BB962C8B-B14F-4D97-AF65-F5344CB8AC3E}">
        <p14:creationId xmlns:p14="http://schemas.microsoft.com/office/powerpoint/2010/main" val="82341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Vitesse générale d’une réaction </a:t>
            </a:r>
            <a:br>
              <a:rPr lang="fr-CA" dirty="0"/>
            </a:br>
            <a:r>
              <a:rPr lang="fr-CA" dirty="0"/>
              <a:t>(p.250 et 251)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vitesse en fonction de différentes substances peut être différente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9" y="2209801"/>
            <a:ext cx="81248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5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Vitesse générale d’une réaction </a:t>
            </a:r>
            <a:br>
              <a:rPr lang="fr-CA" dirty="0"/>
            </a:br>
            <a:r>
              <a:rPr lang="fr-CA" dirty="0"/>
              <a:t>(p.250 et 251)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Alors, on va parler de vitesse générale qui met en relation les différentes vitesses selon le coefficient dans l’équation chimique balancée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49121"/>
            <a:ext cx="7239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5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Vitesse générale d’une réaction </a:t>
            </a:r>
            <a:br>
              <a:rPr lang="fr-CA" dirty="0"/>
            </a:br>
            <a:r>
              <a:rPr lang="fr-CA" dirty="0"/>
              <a:t>(p.250 et 251)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Alors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40" y="1174963"/>
            <a:ext cx="5427464" cy="294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6334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52229"/>
            <a:ext cx="42862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44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551A47-CEC1-4C52-A7B3-07218C2960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A" dirty="0">
                <a:highlight>
                  <a:srgbClr val="00FF00"/>
                </a:highlight>
              </a:rPr>
              <a:t>Aujourd’hui</a:t>
            </a:r>
            <a:r>
              <a:rPr lang="fr-CA" dirty="0"/>
              <a:t>: p. 253 # 1 à 12 (sauf #5)</a:t>
            </a:r>
            <a:endParaRPr lang="en-CA" dirty="0"/>
          </a:p>
          <a:p>
            <a:pPr lvl="0"/>
            <a:r>
              <a:rPr lang="fr-CA" dirty="0"/>
              <a:t>Prochain cours: p. 264 # 1 à 3</a:t>
            </a:r>
          </a:p>
          <a:p>
            <a:pPr lvl="0"/>
            <a:r>
              <a:rPr lang="fr-CA"/>
              <a:t>ATC12 disponible</a:t>
            </a:r>
            <a:endParaRPr lang="en-CA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60AB8-1C07-48D1-886C-ACA999E3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19400"/>
            <a:ext cx="9144000" cy="26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 de la pondération - version ancien </a:t>
            </a:r>
            <a:r>
              <a:rPr lang="fr-CA" dirty="0" err="1"/>
              <a:t>préCOCO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b="1" dirty="0"/>
              <a:t>C2 théorie (60%)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574759"/>
              </p:ext>
            </p:extLst>
          </p:nvPr>
        </p:nvGraphicFramePr>
        <p:xfrm>
          <a:off x="2057400" y="1752600"/>
          <a:ext cx="826717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Plan A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Plan B</a:t>
                      </a:r>
                    </a:p>
                  </a:txBody>
                  <a:tcPr marL="124008" marR="124008" marT="62004" marB="620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CA" sz="2400" dirty="0"/>
                        <a:t>Infographique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6%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6%</a:t>
                      </a:r>
                    </a:p>
                  </a:txBody>
                  <a:tcPr marL="124008" marR="124008" marT="62004" marB="620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CA" sz="2400" dirty="0"/>
                        <a:t>Quiz Moodle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10%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10%</a:t>
                      </a:r>
                    </a:p>
                  </a:txBody>
                  <a:tcPr marL="124008" marR="124008" marT="62004" marB="62004"/>
                </a:tc>
                <a:extLst>
                  <a:ext uri="{0D108BD9-81ED-4DB2-BD59-A6C34878D82A}">
                    <a16:rowId xmlns:a16="http://schemas.microsoft.com/office/drawing/2014/main" val="16977559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CA" sz="2400" dirty="0"/>
                        <a:t>Test 1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22%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27%</a:t>
                      </a:r>
                    </a:p>
                  </a:txBody>
                  <a:tcPr marL="124008" marR="124008" marT="62004" marB="620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CA" sz="2400" dirty="0"/>
                        <a:t>Test 2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22%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27%</a:t>
                      </a:r>
                    </a:p>
                  </a:txBody>
                  <a:tcPr marL="124008" marR="124008" marT="62004" marB="620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CA" sz="2400" dirty="0"/>
                        <a:t>Examen synthèse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40%</a:t>
                      </a:r>
                    </a:p>
                  </a:txBody>
                  <a:tcPr marL="124008" marR="124008" marT="62004" marB="62004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30%</a:t>
                      </a:r>
                    </a:p>
                  </a:txBody>
                  <a:tcPr marL="124008" marR="124008" marT="62004" marB="620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09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En commun? Différent?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" y="1219200"/>
            <a:ext cx="446851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upload.wikimedia.org/wikipedia/commons/thumb/8/8a/Midsummer_bonfire_closeup.jpg/200px-Midsummer_bonfire_close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36" y="118285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8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En commun? Différent?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2" name="Picture 4" descr="https://upload.wikimedia.org/wikipedia/commons/thumb/8/8a/Midsummer_bonfire_closeup.jpg/200px-Midsummer_bonfire_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59" y="297299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562600" cy="4937760"/>
          </a:xfrm>
        </p:spPr>
        <p:txBody>
          <a:bodyPr/>
          <a:lstStyle/>
          <a:p>
            <a:r>
              <a:rPr lang="fr-CA" dirty="0"/>
              <a:t>Oxydation est illustré</a:t>
            </a:r>
          </a:p>
          <a:p>
            <a:pPr lvl="1"/>
            <a:r>
              <a:rPr lang="fr-CA" dirty="0"/>
              <a:t>Le métal qui rouille = vitesse lente</a:t>
            </a:r>
          </a:p>
          <a:p>
            <a:pPr lvl="1"/>
            <a:r>
              <a:rPr lang="fr-CA" dirty="0"/>
              <a:t>Feu = résultat d’oxydation rapide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4123"/>
            <a:ext cx="4125119" cy="267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10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Réaction d’oxydoréduction (enrichissement)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94360" y="1192237"/>
            <a:ext cx="6172200" cy="4937760"/>
          </a:xfrm>
        </p:spPr>
        <p:txBody>
          <a:bodyPr/>
          <a:lstStyle/>
          <a:p>
            <a:r>
              <a:rPr lang="fr-FR" dirty="0"/>
              <a:t>Une </a:t>
            </a:r>
            <a:r>
              <a:rPr lang="fr-FR" b="1" dirty="0"/>
              <a:t>réaction d'oxydoréduction</a:t>
            </a:r>
            <a:r>
              <a:rPr lang="fr-FR" dirty="0"/>
              <a:t> ou </a:t>
            </a:r>
            <a:r>
              <a:rPr lang="fr-FR" b="1" dirty="0"/>
              <a:t>réaction redox</a:t>
            </a:r>
            <a:r>
              <a:rPr lang="fr-FR" dirty="0"/>
              <a:t> est une </a:t>
            </a:r>
            <a:r>
              <a:rPr lang="fr-FR" dirty="0">
                <a:hlinkClick r:id="rId3" tooltip="Réaction chimique"/>
              </a:rPr>
              <a:t>réaction chimique</a:t>
            </a:r>
            <a:r>
              <a:rPr lang="fr-FR" dirty="0"/>
              <a:t> au cours de laquelle se produit un échange d'</a:t>
            </a:r>
            <a:r>
              <a:rPr lang="fr-FR" dirty="0">
                <a:hlinkClick r:id="rId4" tooltip="Électron"/>
              </a:rPr>
              <a:t>électrons</a:t>
            </a:r>
            <a:r>
              <a:rPr lang="fr-FR" dirty="0"/>
              <a:t>. L'espèce chimique qui capte les électrons est appelée « </a:t>
            </a:r>
            <a:r>
              <a:rPr lang="fr-FR" dirty="0">
                <a:hlinkClick r:id="rId5" tooltip="Oxydant"/>
              </a:rPr>
              <a:t>oxydant</a:t>
            </a:r>
            <a:r>
              <a:rPr lang="fr-FR" dirty="0"/>
              <a:t> » ; celle qui les cède, « </a:t>
            </a:r>
            <a:r>
              <a:rPr lang="fr-FR" dirty="0">
                <a:hlinkClick r:id="rId6" tooltip="Réducteur (chimie)"/>
              </a:rPr>
              <a:t>réducteur</a:t>
            </a:r>
            <a:r>
              <a:rPr lang="fr-FR" dirty="0"/>
              <a:t> ».</a:t>
            </a:r>
          </a:p>
          <a:p>
            <a:pPr lvl="1"/>
            <a:r>
              <a:rPr lang="fr-CA" dirty="0">
                <a:hlinkClick r:id="rId7"/>
              </a:rPr>
              <a:t>https://fr.wikipedia.org/wiki/Réaction_d%27oxydoréduction</a:t>
            </a:r>
            <a:r>
              <a:rPr lang="fr-CA" dirty="0"/>
              <a:t> </a:t>
            </a:r>
          </a:p>
          <a:p>
            <a:r>
              <a:rPr lang="fr-CA" dirty="0"/>
              <a:t>Antioxydant dans les aliments captent les radicaux libres et limitent le stress oxydatif</a:t>
            </a:r>
          </a:p>
        </p:txBody>
      </p:sp>
      <p:pic>
        <p:nvPicPr>
          <p:cNvPr id="4101" name="Picture 5" descr="C:\Users\Dave\Dropbox\School Stuff\CSA\ox_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53197"/>
            <a:ext cx="3581400" cy="25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708009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80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Réaction d’oxydoréduction (enrichissement)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101" name="Picture 5" descr="C:\Users\Dave\Dropbox\School Stuff\CSA\ox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92597"/>
            <a:ext cx="5181600" cy="36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392597"/>
            <a:ext cx="5181600" cy="34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3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Vitesse de réaction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Par convention, les vitesses de réaction sont toujours positives. </a:t>
            </a:r>
          </a:p>
          <a:p>
            <a:r>
              <a:rPr lang="fr-CA" dirty="0"/>
              <a:t>p.245 – même chose pour vitesse en fonction de réactif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1143001"/>
            <a:ext cx="80486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3281362"/>
            <a:ext cx="79533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32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Mesurer la vitesse de réaction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Il y a plusieurs façons…</a:t>
            </a:r>
          </a:p>
          <a:p>
            <a:r>
              <a:rPr lang="fr-CA" dirty="0"/>
              <a:t>Exemple d’un sprinteur (m/s) ou d’une voiture (km/h)</a:t>
            </a:r>
          </a:p>
          <a:p>
            <a:endParaRPr lang="fr-CA" dirty="0"/>
          </a:p>
          <a:p>
            <a:r>
              <a:rPr lang="fr-CA" dirty="0"/>
              <a:t>En chimie, on va plutôt mesurer:</a:t>
            </a:r>
          </a:p>
          <a:p>
            <a:pPr lvl="1"/>
            <a:r>
              <a:rPr lang="fr-CA" dirty="0"/>
              <a:t>Masse (m)</a:t>
            </a:r>
          </a:p>
          <a:p>
            <a:pPr lvl="1"/>
            <a:r>
              <a:rPr lang="fr-CA" dirty="0"/>
              <a:t>Nombre de particules (n)</a:t>
            </a:r>
          </a:p>
          <a:p>
            <a:pPr lvl="1"/>
            <a:r>
              <a:rPr lang="fr-CA" dirty="0"/>
              <a:t>Volume (V)</a:t>
            </a:r>
          </a:p>
          <a:p>
            <a:pPr lvl="1"/>
            <a:r>
              <a:rPr lang="fr-CA" dirty="0"/>
              <a:t>Pression (P)</a:t>
            </a:r>
          </a:p>
          <a:p>
            <a:pPr lvl="1"/>
            <a:r>
              <a:rPr lang="fr-CA" dirty="0"/>
              <a:t>Concentration (c)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0763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924</TotalTime>
  <Words>830</Words>
  <Application>Microsoft Office PowerPoint</Application>
  <PresentationFormat>Widescreen</PresentationFormat>
  <Paragraphs>131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M6: Vitesse de réaction</vt:lpstr>
      <vt:lpstr>Rappel de la pondération – version ancien préCOCO</vt:lpstr>
      <vt:lpstr>Rappel de la pondération - version ancien préCOCO</vt:lpstr>
      <vt:lpstr>En commun? Différent?</vt:lpstr>
      <vt:lpstr>En commun? Différent?</vt:lpstr>
      <vt:lpstr>Réaction d’oxydoréduction (enrichissement)</vt:lpstr>
      <vt:lpstr>Réaction d’oxydoréduction (enrichissement)</vt:lpstr>
      <vt:lpstr>Vitesse de réaction</vt:lpstr>
      <vt:lpstr>Mesurer la vitesse de réaction</vt:lpstr>
      <vt:lpstr>Concentration (révision)</vt:lpstr>
      <vt:lpstr>Concentration molaire</vt:lpstr>
      <vt:lpstr>Mesurer la vitesse de réaction</vt:lpstr>
      <vt:lpstr>Exemple p. 255 #6</vt:lpstr>
      <vt:lpstr>Exemple p. 255 #6</vt:lpstr>
      <vt:lpstr>Interprétation graphique (p.252)</vt:lpstr>
      <vt:lpstr>Vitesse instantanée (tangente) d’une courbe (enrichissement)</vt:lpstr>
      <vt:lpstr>PowerPoint Presentation</vt:lpstr>
      <vt:lpstr>Calcul différentiel (enrichissement)</vt:lpstr>
      <vt:lpstr>Calcul différentiel (enrichissement)</vt:lpstr>
      <vt:lpstr>Vitesse générale d’une réaction  (p.250 et 251)</vt:lpstr>
      <vt:lpstr>Vitesse générale d’une réaction  (p.250 et 251)</vt:lpstr>
      <vt:lpstr>Vitesse générale d’une réaction  (p.250 et 251)</vt:lpstr>
      <vt:lpstr>Exercices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/>
  <cp:lastModifiedBy>Levan David</cp:lastModifiedBy>
  <cp:revision>124</cp:revision>
  <dcterms:created xsi:type="dcterms:W3CDTF">2006-08-16T00:00:00Z</dcterms:created>
  <dcterms:modified xsi:type="dcterms:W3CDTF">2021-01-10T23:49:25Z</dcterms:modified>
</cp:coreProperties>
</file>