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506" r:id="rId3"/>
    <p:sldId id="482" r:id="rId4"/>
    <p:sldId id="410" r:id="rId5"/>
    <p:sldId id="515" r:id="rId6"/>
    <p:sldId id="516" r:id="rId7"/>
    <p:sldId id="518" r:id="rId8"/>
    <p:sldId id="517" r:id="rId9"/>
    <p:sldId id="519" r:id="rId10"/>
    <p:sldId id="520" r:id="rId11"/>
    <p:sldId id="488" r:id="rId12"/>
    <p:sldId id="521" r:id="rId13"/>
    <p:sldId id="522" r:id="rId14"/>
    <p:sldId id="523" r:id="rId15"/>
    <p:sldId id="526" r:id="rId16"/>
    <p:sldId id="527" r:id="rId17"/>
    <p:sldId id="484" r:id="rId18"/>
    <p:sldId id="480" r:id="rId19"/>
    <p:sldId id="4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2130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8437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756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4940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6673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564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23817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6428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0054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5156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0318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303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8455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24648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2087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9301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480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2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2020-11-25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83429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7.xml"/><Relationship Id="rId9" Type="http://schemas.openxmlformats.org/officeDocument/2006/relationships/tags" Target="../tags/tag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tags" Target="../tags/tag66.xml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1.gif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0.png"/><Relationship Id="rId4" Type="http://schemas.openxmlformats.org/officeDocument/2006/relationships/tags" Target="../tags/tag67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image" Target="../media/image21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image" Target="../media/image20.png"/><Relationship Id="rId2" Type="http://schemas.openxmlformats.org/officeDocument/2006/relationships/tags" Target="../tags/tag69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image" Target="../media/image18.png"/><Relationship Id="rId10" Type="http://schemas.openxmlformats.org/officeDocument/2006/relationships/tags" Target="../tags/tag77.xml"/><Relationship Id="rId19" Type="http://schemas.openxmlformats.org/officeDocument/2006/relationships/image" Target="../media/image22.png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8.png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../media/image27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26.png"/><Relationship Id="rId5" Type="http://schemas.openxmlformats.org/officeDocument/2006/relationships/tags" Target="../tags/tag85.xml"/><Relationship Id="rId10" Type="http://schemas.openxmlformats.org/officeDocument/2006/relationships/image" Target="../media/image25.png"/><Relationship Id="rId4" Type="http://schemas.openxmlformats.org/officeDocument/2006/relationships/tags" Target="../tags/tag84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10" Type="http://schemas.openxmlformats.org/officeDocument/2006/relationships/image" Target="../media/image31.png"/><Relationship Id="rId4" Type="http://schemas.openxmlformats.org/officeDocument/2006/relationships/tags" Target="../tags/tag91.xml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99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image" Target="../media/image32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9.xml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9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9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image" Target="../media/image10.png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9303C6-454B-4804-A5BF-003EC672A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1231264"/>
          </a:xfrm>
        </p:spPr>
        <p:txBody>
          <a:bodyPr>
            <a:normAutofit fontScale="90000"/>
          </a:bodyPr>
          <a:lstStyle/>
          <a:p>
            <a:r>
              <a:rPr lang="fr-CA" sz="4400" b="1" dirty="0"/>
              <a:t>Analyse graphique d’une courbe de chauffage et d’enthalpie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155 et 156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>
            <a:extLst>
              <a:ext uri="{FF2B5EF4-FFF2-40B4-BE49-F238E27FC236}">
                <a16:creationId xmlns:a16="http://schemas.microsoft.com/office/drawing/2014/main" id="{81589837-611A-4EFD-91C1-D6D29D83FF93}"/>
              </a:ext>
            </a:extLst>
          </p:cNvPr>
          <p:cNvGrpSpPr/>
          <p:nvPr/>
        </p:nvGrpSpPr>
        <p:grpSpPr>
          <a:xfrm>
            <a:off x="791174" y="3480600"/>
            <a:ext cx="4871990" cy="3114957"/>
            <a:chOff x="1985975" y="2227447"/>
            <a:chExt cx="7005516" cy="4479049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7E6A082F-7E49-4984-97F8-C8ADD1409FA3}"/>
                </a:ext>
              </a:extLst>
            </p:cNvPr>
            <p:cNvCxnSpPr/>
            <p:nvPr/>
          </p:nvCxnSpPr>
          <p:spPr>
            <a:xfrm flipV="1">
              <a:off x="2468844" y="2227447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22994385-BC2C-44C1-A2A6-544D4C35C4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5975" y="4950667"/>
              <a:ext cx="70055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940AA94-E155-4EEC-81A0-016E77FA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Courbe de chauffage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0D3CF8E-C8CA-40E1-B9F0-0A5BFC2B0E6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p.155 et 156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72EE11-B956-49DE-BCF8-7BC1EEF40BED}"/>
              </a:ext>
            </a:extLst>
          </p:cNvPr>
          <p:cNvSpPr txBox="1"/>
          <p:nvPr/>
        </p:nvSpPr>
        <p:spPr>
          <a:xfrm rot="19073406">
            <a:off x="799609" y="5597204"/>
            <a:ext cx="1419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Solide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C9210A-B13E-4B51-8AAB-1D1B6615E4E7}"/>
              </a:ext>
            </a:extLst>
          </p:cNvPr>
          <p:cNvSpPr txBox="1"/>
          <p:nvPr/>
        </p:nvSpPr>
        <p:spPr>
          <a:xfrm rot="18296136">
            <a:off x="2582567" y="4636044"/>
            <a:ext cx="1173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Liquide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D30E7E-71FF-4042-BF20-76BA0B538458}"/>
              </a:ext>
            </a:extLst>
          </p:cNvPr>
          <p:cNvSpPr txBox="1"/>
          <p:nvPr/>
        </p:nvSpPr>
        <p:spPr>
          <a:xfrm rot="18443636">
            <a:off x="4343884" y="3664253"/>
            <a:ext cx="1000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Gaz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ED75BD0-A4EF-4713-A816-32281B347D61}"/>
              </a:ext>
            </a:extLst>
          </p:cNvPr>
          <p:cNvSpPr txBox="1"/>
          <p:nvPr/>
        </p:nvSpPr>
        <p:spPr>
          <a:xfrm>
            <a:off x="224381" y="3480182"/>
            <a:ext cx="123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 (</a:t>
            </a:r>
            <a:r>
              <a:rPr lang="fr-CA" b="1" baseline="30000" dirty="0" err="1"/>
              <a:t>o</a:t>
            </a:r>
            <a:r>
              <a:rPr lang="fr-CA" b="1" dirty="0" err="1"/>
              <a:t>C</a:t>
            </a:r>
            <a:r>
              <a:rPr lang="fr-CA" b="1" dirty="0"/>
              <a:t>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1BB9C7C-1340-40C2-8BB5-60391AEB1073}"/>
              </a:ext>
            </a:extLst>
          </p:cNvPr>
          <p:cNvSpPr txBox="1"/>
          <p:nvPr/>
        </p:nvSpPr>
        <p:spPr>
          <a:xfrm>
            <a:off x="5196894" y="5499997"/>
            <a:ext cx="89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 (s)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1FE501A8-B9CA-4C5D-88ED-37755D41A6C2}"/>
              </a:ext>
            </a:extLst>
          </p:cNvPr>
          <p:cNvGrpSpPr/>
          <p:nvPr/>
        </p:nvGrpSpPr>
        <p:grpSpPr>
          <a:xfrm>
            <a:off x="131718" y="5181310"/>
            <a:ext cx="2225330" cy="307777"/>
            <a:chOff x="1444943" y="4745220"/>
            <a:chExt cx="2141379" cy="307777"/>
          </a:xfrm>
        </p:grpSpPr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40FC568C-ADE1-492C-A592-3E325DA24D0B}"/>
                </a:ext>
              </a:extLst>
            </p:cNvPr>
            <p:cNvCxnSpPr>
              <a:cxnSpLocks/>
            </p:cNvCxnSpPr>
            <p:nvPr>
              <p:custDataLst>
                <p:tags r:id="rId8"/>
              </p:custDataLst>
            </p:nvPr>
          </p:nvCxnSpPr>
          <p:spPr>
            <a:xfrm>
              <a:off x="1878767" y="4935180"/>
              <a:ext cx="1707555" cy="12763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DD326ED-A313-4212-B236-ECAA7300D0F0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444943" y="4745220"/>
              <a:ext cx="924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>
                  <a:solidFill>
                    <a:srgbClr val="FFFF00"/>
                  </a:solidFill>
                </a:rPr>
                <a:t>0</a:t>
              </a:r>
              <a:r>
                <a:rPr lang="fr-CA" sz="1400" b="1" baseline="30000" dirty="0">
                  <a:solidFill>
                    <a:srgbClr val="FFFF00"/>
                  </a:solidFill>
                </a:rPr>
                <a:t>o</a:t>
              </a:r>
              <a:r>
                <a:rPr lang="fr-CA" sz="14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15426C65-F13A-4A1A-A4EB-67AC9BADA695}"/>
              </a:ext>
            </a:extLst>
          </p:cNvPr>
          <p:cNvGrpSpPr/>
          <p:nvPr/>
        </p:nvGrpSpPr>
        <p:grpSpPr>
          <a:xfrm>
            <a:off x="0" y="4141545"/>
            <a:ext cx="4345849" cy="307777"/>
            <a:chOff x="1206957" y="3273223"/>
            <a:chExt cx="4500968" cy="307777"/>
          </a:xfrm>
        </p:grpSpPr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4B871C4A-F158-4311-8347-3E6C4CF1D633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>
            <a:xfrm>
              <a:off x="1841162" y="3435932"/>
              <a:ext cx="3866763" cy="7187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EA59FB5-8584-46CF-934B-7A83555D0596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206957" y="3273223"/>
              <a:ext cx="1109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>
                  <a:solidFill>
                    <a:srgbClr val="FFFF00"/>
                  </a:solidFill>
                </a:rPr>
                <a:t>100</a:t>
              </a:r>
              <a:r>
                <a:rPr lang="fr-CA" sz="1400" b="1" baseline="30000" dirty="0">
                  <a:solidFill>
                    <a:srgbClr val="FFFF00"/>
                  </a:solidFill>
                </a:rPr>
                <a:t>o</a:t>
              </a:r>
              <a:r>
                <a:rPr lang="fr-CA" sz="14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02E7C44D-AF81-462E-854F-30C7F1F9B226}"/>
              </a:ext>
            </a:extLst>
          </p:cNvPr>
          <p:cNvSpPr txBox="1"/>
          <p:nvPr/>
        </p:nvSpPr>
        <p:spPr>
          <a:xfrm>
            <a:off x="1932558" y="5103057"/>
            <a:ext cx="977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S </a:t>
            </a:r>
            <a:r>
              <a:rPr lang="fr-CA" sz="1200" b="1" dirty="0">
                <a:sym typeface="Wingdings" panose="05000000000000000000" pitchFamily="2" charset="2"/>
              </a:rPr>
              <a:t> L</a:t>
            </a:r>
            <a:endParaRPr lang="fr-CA" sz="1200" b="1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75B4FD95-2985-4FB8-9145-BBDCC0CE2D33}"/>
              </a:ext>
            </a:extLst>
          </p:cNvPr>
          <p:cNvSpPr txBox="1"/>
          <p:nvPr/>
        </p:nvSpPr>
        <p:spPr>
          <a:xfrm>
            <a:off x="3630863" y="4014663"/>
            <a:ext cx="1150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ym typeface="Wingdings" panose="05000000000000000000" pitchFamily="2" charset="2"/>
              </a:rPr>
              <a:t>L</a:t>
            </a:r>
            <a:r>
              <a:rPr lang="fr-CA" sz="1200" b="1" dirty="0"/>
              <a:t> </a:t>
            </a:r>
            <a:r>
              <a:rPr lang="fr-CA" sz="1200" b="1" dirty="0">
                <a:sym typeface="Wingdings" panose="05000000000000000000" pitchFamily="2" charset="2"/>
              </a:rPr>
              <a:t> </a:t>
            </a:r>
            <a:r>
              <a:rPr lang="fr-CA" sz="1200" b="1" dirty="0"/>
              <a:t>G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C6817B3-AFF7-4646-A8A8-95885D823686}"/>
              </a:ext>
            </a:extLst>
          </p:cNvPr>
          <p:cNvGrpSpPr/>
          <p:nvPr/>
        </p:nvGrpSpPr>
        <p:grpSpPr>
          <a:xfrm>
            <a:off x="2423728" y="5405302"/>
            <a:ext cx="1892509" cy="887423"/>
            <a:chOff x="4885509" y="4945276"/>
            <a:chExt cx="2319372" cy="867260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AA4E3E31-72EB-49C3-A848-C01C8106F7CA}"/>
                </a:ext>
              </a:extLst>
            </p:cNvPr>
            <p:cNvCxnSpPr>
              <a:cxnSpLocks/>
            </p:cNvCxnSpPr>
            <p:nvPr/>
          </p:nvCxnSpPr>
          <p:spPr>
            <a:xfrm>
              <a:off x="4885509" y="4945276"/>
              <a:ext cx="872969" cy="5825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C922CA4-A3B0-4439-B0D8-4F33D85C2711}"/>
                </a:ext>
              </a:extLst>
            </p:cNvPr>
            <p:cNvSpPr txBox="1"/>
            <p:nvPr/>
          </p:nvSpPr>
          <p:spPr>
            <a:xfrm>
              <a:off x="5716546" y="5361361"/>
              <a:ext cx="1488335" cy="451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Température de fusion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2C00E2-E107-450D-A844-90B8C76A8EF5}"/>
              </a:ext>
            </a:extLst>
          </p:cNvPr>
          <p:cNvGrpSpPr/>
          <p:nvPr/>
        </p:nvGrpSpPr>
        <p:grpSpPr>
          <a:xfrm>
            <a:off x="4235114" y="4367298"/>
            <a:ext cx="1778109" cy="677279"/>
            <a:chOff x="7345923" y="3423476"/>
            <a:chExt cx="1778109" cy="677279"/>
          </a:xfrm>
        </p:grpSpPr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4A365F79-2722-4CFE-9CC6-5310A1B72DEB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7345923" y="3423476"/>
              <a:ext cx="560662" cy="4464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05F06FF-1A56-40FB-885F-A3ECC8D253A2}"/>
                </a:ext>
              </a:extLst>
            </p:cNvPr>
            <p:cNvSpPr txBox="1"/>
            <p:nvPr/>
          </p:nvSpPr>
          <p:spPr>
            <a:xfrm>
              <a:off x="7906585" y="3639090"/>
              <a:ext cx="1217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Température d’ébullition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F802EFD-AD9B-4497-AA1C-DEC2C11FAA4B}"/>
              </a:ext>
            </a:extLst>
          </p:cNvPr>
          <p:cNvGrpSpPr/>
          <p:nvPr/>
        </p:nvGrpSpPr>
        <p:grpSpPr>
          <a:xfrm>
            <a:off x="1121677" y="3521867"/>
            <a:ext cx="4183768" cy="2814398"/>
            <a:chOff x="2468844" y="2265314"/>
            <a:chExt cx="7475698" cy="4046870"/>
          </a:xfrm>
        </p:grpSpPr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50828650-30DC-4873-9643-63062D610D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4" y="4950666"/>
              <a:ext cx="1557274" cy="13615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17FB32B3-E63A-407E-AE3A-54224CE623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118" y="4945276"/>
              <a:ext cx="1750588" cy="53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9494FFED-8006-4CB2-BA84-A1C3A393C1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6706" y="3426594"/>
              <a:ext cx="1349924" cy="15213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F1BF7168-C903-4C8F-936B-4E719287D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4934" y="3423899"/>
              <a:ext cx="1750588" cy="53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D87B9347-485F-4D57-896A-FDB7FD954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1011" y="2265314"/>
              <a:ext cx="1103531" cy="11799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C77E58C7-0F25-4353-869D-90DF5D161DE2}"/>
              </a:ext>
            </a:extLst>
          </p:cNvPr>
          <p:cNvSpPr txBox="1"/>
          <p:nvPr/>
        </p:nvSpPr>
        <p:spPr>
          <a:xfrm>
            <a:off x="680321" y="2050612"/>
            <a:ext cx="112854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r>
              <a:rPr lang="fr-CA" sz="2400" dirty="0"/>
              <a:t>Vous devez être capables d’analyser une courbe de chauffage au test (p. 157 #4)</a:t>
            </a:r>
          </a:p>
        </p:txBody>
      </p: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D1EEB8D1-F7A4-4E45-81D7-827645BF9902}"/>
              </a:ext>
            </a:extLst>
          </p:cNvPr>
          <p:cNvGrpSpPr/>
          <p:nvPr/>
        </p:nvGrpSpPr>
        <p:grpSpPr>
          <a:xfrm>
            <a:off x="6676757" y="3487098"/>
            <a:ext cx="4871990" cy="3114957"/>
            <a:chOff x="1985975" y="2227447"/>
            <a:chExt cx="7005516" cy="4479049"/>
          </a:xfrm>
        </p:grpSpPr>
        <p:cxnSp>
          <p:nvCxnSpPr>
            <p:cNvPr id="86" name="Connecteur droit avec flèche 85">
              <a:extLst>
                <a:ext uri="{FF2B5EF4-FFF2-40B4-BE49-F238E27FC236}">
                  <a16:creationId xmlns:a16="http://schemas.microsoft.com/office/drawing/2014/main" id="{66F9D59A-1E22-4EBC-8106-29E58978B29E}"/>
                </a:ext>
              </a:extLst>
            </p:cNvPr>
            <p:cNvCxnSpPr/>
            <p:nvPr/>
          </p:nvCxnSpPr>
          <p:spPr>
            <a:xfrm flipV="1">
              <a:off x="2468844" y="2227447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>
              <a:extLst>
                <a:ext uri="{FF2B5EF4-FFF2-40B4-BE49-F238E27FC236}">
                  <a16:creationId xmlns:a16="http://schemas.microsoft.com/office/drawing/2014/main" id="{06C1F169-D4DC-4E31-8915-9012068B1C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5975" y="4950667"/>
              <a:ext cx="70055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ZoneTexte 87">
            <a:extLst>
              <a:ext uri="{FF2B5EF4-FFF2-40B4-BE49-F238E27FC236}">
                <a16:creationId xmlns:a16="http://schemas.microsoft.com/office/drawing/2014/main" id="{0C3F1336-A818-408C-8909-320672F50A42}"/>
              </a:ext>
            </a:extLst>
          </p:cNvPr>
          <p:cNvSpPr txBox="1"/>
          <p:nvPr/>
        </p:nvSpPr>
        <p:spPr>
          <a:xfrm rot="19073406">
            <a:off x="6697049" y="5582133"/>
            <a:ext cx="1419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Solide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520D0DA6-9013-45DA-BBF5-FDC9AA000EEF}"/>
              </a:ext>
            </a:extLst>
          </p:cNvPr>
          <p:cNvSpPr txBox="1"/>
          <p:nvPr/>
        </p:nvSpPr>
        <p:spPr>
          <a:xfrm rot="18296136">
            <a:off x="8468150" y="4642542"/>
            <a:ext cx="1173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Liquide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4C709CD8-6A83-41BF-9830-D4B2B8BDBED7}"/>
              </a:ext>
            </a:extLst>
          </p:cNvPr>
          <p:cNvSpPr txBox="1"/>
          <p:nvPr/>
        </p:nvSpPr>
        <p:spPr>
          <a:xfrm rot="18443636">
            <a:off x="10229467" y="3670751"/>
            <a:ext cx="1000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Gaz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9E9F0256-351C-4159-B66D-9A3D0DE4D3FA}"/>
              </a:ext>
            </a:extLst>
          </p:cNvPr>
          <p:cNvSpPr txBox="1"/>
          <p:nvPr/>
        </p:nvSpPr>
        <p:spPr>
          <a:xfrm>
            <a:off x="6109964" y="3486680"/>
            <a:ext cx="123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 (</a:t>
            </a:r>
            <a:r>
              <a:rPr lang="fr-CA" b="1" baseline="30000" dirty="0" err="1"/>
              <a:t>o</a:t>
            </a:r>
            <a:r>
              <a:rPr lang="fr-CA" b="1" dirty="0" err="1"/>
              <a:t>C</a:t>
            </a:r>
            <a:r>
              <a:rPr lang="fr-CA" b="1" dirty="0"/>
              <a:t>)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B1954EAC-03E7-4A47-B03A-D8FAA5558CEC}"/>
              </a:ext>
            </a:extLst>
          </p:cNvPr>
          <p:cNvSpPr txBox="1"/>
          <p:nvPr/>
        </p:nvSpPr>
        <p:spPr>
          <a:xfrm>
            <a:off x="11136290" y="5502953"/>
            <a:ext cx="89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Q (kJ)</a:t>
            </a:r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9570CA2F-C05F-4C63-933E-F761FE312EB2}"/>
              </a:ext>
            </a:extLst>
          </p:cNvPr>
          <p:cNvGrpSpPr/>
          <p:nvPr/>
        </p:nvGrpSpPr>
        <p:grpSpPr>
          <a:xfrm>
            <a:off x="6017301" y="5187808"/>
            <a:ext cx="2225330" cy="307777"/>
            <a:chOff x="1444943" y="4745220"/>
            <a:chExt cx="2141379" cy="307777"/>
          </a:xfrm>
        </p:grpSpPr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86DE1EE4-60AE-4FE7-92AA-85E878166527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1878767" y="4935180"/>
              <a:ext cx="1707555" cy="12763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85FAD372-8E5E-4505-B44B-B838B70B531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444943" y="4745220"/>
              <a:ext cx="924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>
                  <a:solidFill>
                    <a:srgbClr val="FFFF00"/>
                  </a:solidFill>
                </a:rPr>
                <a:t>0</a:t>
              </a:r>
              <a:r>
                <a:rPr lang="fr-CA" sz="1400" b="1" baseline="30000" dirty="0">
                  <a:solidFill>
                    <a:srgbClr val="FFFF00"/>
                  </a:solidFill>
                </a:rPr>
                <a:t>o</a:t>
              </a:r>
              <a:r>
                <a:rPr lang="fr-CA" sz="14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grpSp>
        <p:nvGrpSpPr>
          <p:cNvPr id="96" name="Groupe 95">
            <a:extLst>
              <a:ext uri="{FF2B5EF4-FFF2-40B4-BE49-F238E27FC236}">
                <a16:creationId xmlns:a16="http://schemas.microsoft.com/office/drawing/2014/main" id="{CBC8F3A0-A7C5-4833-922F-372DDBAD914A}"/>
              </a:ext>
            </a:extLst>
          </p:cNvPr>
          <p:cNvGrpSpPr/>
          <p:nvPr/>
        </p:nvGrpSpPr>
        <p:grpSpPr>
          <a:xfrm>
            <a:off x="5885583" y="4148043"/>
            <a:ext cx="4345849" cy="307777"/>
            <a:chOff x="1206957" y="3273223"/>
            <a:chExt cx="4500968" cy="307777"/>
          </a:xfrm>
        </p:grpSpPr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39E62A0C-9033-43E7-BA51-873D959FA20D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1841162" y="3435932"/>
              <a:ext cx="3866763" cy="7187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E50CF2E9-74A8-4DB1-8851-659CB1D40A88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206957" y="3273223"/>
              <a:ext cx="1109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>
                  <a:solidFill>
                    <a:srgbClr val="FFFF00"/>
                  </a:solidFill>
                </a:rPr>
                <a:t>100</a:t>
              </a:r>
              <a:r>
                <a:rPr lang="fr-CA" sz="1400" b="1" baseline="30000" dirty="0">
                  <a:solidFill>
                    <a:srgbClr val="FFFF00"/>
                  </a:solidFill>
                </a:rPr>
                <a:t>o</a:t>
              </a:r>
              <a:r>
                <a:rPr lang="fr-CA" sz="14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DED16658-5978-456F-87E0-243F3B3E1FB4}"/>
              </a:ext>
            </a:extLst>
          </p:cNvPr>
          <p:cNvGrpSpPr/>
          <p:nvPr/>
        </p:nvGrpSpPr>
        <p:grpSpPr>
          <a:xfrm>
            <a:off x="7007260" y="3528365"/>
            <a:ext cx="4183768" cy="2814398"/>
            <a:chOff x="2468844" y="2265314"/>
            <a:chExt cx="7475698" cy="4046870"/>
          </a:xfrm>
        </p:grpSpPr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D92A2152-C005-4072-AA51-5AF473AC2F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4" y="4950666"/>
              <a:ext cx="1557274" cy="13615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DEC277BC-FF9F-4C5D-9BA3-E429295F5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118" y="4945276"/>
              <a:ext cx="1750588" cy="53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6E129AB-B8E6-46AC-8C9A-465F1D2E1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6706" y="3426594"/>
              <a:ext cx="1349924" cy="15213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7AF09DAD-DEB7-4E40-99EB-22D48E3ACB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4934" y="3423899"/>
              <a:ext cx="1750588" cy="53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BCAFD03F-503D-49E4-ABF4-E69F2AC51A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1011" y="2265314"/>
              <a:ext cx="1103531" cy="11799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EDB62C8-5FBA-458F-ACC5-4BE95DBB678F}"/>
              </a:ext>
            </a:extLst>
          </p:cNvPr>
          <p:cNvCxnSpPr>
            <a:cxnSpLocks/>
          </p:cNvCxnSpPr>
          <p:nvPr/>
        </p:nvCxnSpPr>
        <p:spPr>
          <a:xfrm>
            <a:off x="5877101" y="3093515"/>
            <a:ext cx="51249" cy="37644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1C9FFDFF-82D5-4468-BFB6-CAE1C2A6DF6A}"/>
              </a:ext>
            </a:extLst>
          </p:cNvPr>
          <p:cNvCxnSpPr>
            <a:cxnSpLocks/>
          </p:cNvCxnSpPr>
          <p:nvPr/>
        </p:nvCxnSpPr>
        <p:spPr>
          <a:xfrm flipV="1">
            <a:off x="1116760" y="5400578"/>
            <a:ext cx="873420" cy="94926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6D5EFF9A-AC10-4D7D-B317-879B050E6CB2}"/>
              </a:ext>
            </a:extLst>
          </p:cNvPr>
          <p:cNvCxnSpPr>
            <a:cxnSpLocks/>
          </p:cNvCxnSpPr>
          <p:nvPr/>
        </p:nvCxnSpPr>
        <p:spPr>
          <a:xfrm flipV="1">
            <a:off x="2947892" y="4342439"/>
            <a:ext cx="780511" cy="103770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2C51024D-26A0-45B2-BDE4-2EB56C38FACB}"/>
              </a:ext>
            </a:extLst>
          </p:cNvPr>
          <p:cNvCxnSpPr>
            <a:cxnSpLocks/>
          </p:cNvCxnSpPr>
          <p:nvPr/>
        </p:nvCxnSpPr>
        <p:spPr>
          <a:xfrm flipV="1">
            <a:off x="4709973" y="3548935"/>
            <a:ext cx="579294" cy="779197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66EA3CAE-2D9D-400A-9D45-8BBCEC8F931E}"/>
              </a:ext>
            </a:extLst>
          </p:cNvPr>
          <p:cNvCxnSpPr>
            <a:cxnSpLocks/>
          </p:cNvCxnSpPr>
          <p:nvPr/>
        </p:nvCxnSpPr>
        <p:spPr>
          <a:xfrm>
            <a:off x="7878787" y="5392550"/>
            <a:ext cx="979715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BCE26A5E-5421-4550-89D7-F55153CECF52}"/>
              </a:ext>
            </a:extLst>
          </p:cNvPr>
          <p:cNvCxnSpPr>
            <a:cxnSpLocks/>
          </p:cNvCxnSpPr>
          <p:nvPr/>
        </p:nvCxnSpPr>
        <p:spPr>
          <a:xfrm>
            <a:off x="9590901" y="4320166"/>
            <a:ext cx="990658" cy="1393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B9173540-4BFD-4F6B-8A8F-B148A450D891}"/>
              </a:ext>
            </a:extLst>
          </p:cNvPr>
          <p:cNvCxnSpPr>
            <a:cxnSpLocks/>
          </p:cNvCxnSpPr>
          <p:nvPr/>
        </p:nvCxnSpPr>
        <p:spPr>
          <a:xfrm>
            <a:off x="7878787" y="5846382"/>
            <a:ext cx="979715" cy="0"/>
          </a:xfrm>
          <a:prstGeom prst="straightConnector1">
            <a:avLst/>
          </a:prstGeom>
          <a:ln w="28575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014AB9E-9583-47F4-B2BC-6BCD82786CED}"/>
              </a:ext>
            </a:extLst>
          </p:cNvPr>
          <p:cNvCxnSpPr/>
          <p:nvPr/>
        </p:nvCxnSpPr>
        <p:spPr>
          <a:xfrm flipV="1">
            <a:off x="7878787" y="5400578"/>
            <a:ext cx="0" cy="430483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2D361D06-9770-4D0E-A550-35334F8CC546}"/>
              </a:ext>
            </a:extLst>
          </p:cNvPr>
          <p:cNvCxnSpPr/>
          <p:nvPr/>
        </p:nvCxnSpPr>
        <p:spPr>
          <a:xfrm flipV="1">
            <a:off x="8858502" y="5400578"/>
            <a:ext cx="0" cy="430483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310342BB-3750-4E46-BEA5-7B88D06BA186}"/>
              </a:ext>
            </a:extLst>
          </p:cNvPr>
          <p:cNvSpPr txBox="1"/>
          <p:nvPr/>
        </p:nvSpPr>
        <p:spPr>
          <a:xfrm>
            <a:off x="7986975" y="5924332"/>
            <a:ext cx="871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>
                <a:solidFill>
                  <a:schemeClr val="accent5"/>
                </a:solidFill>
              </a:rPr>
              <a:t>Q</a:t>
            </a:r>
            <a:r>
              <a:rPr lang="fr-CA" b="1" baseline="-25000" dirty="0" err="1">
                <a:solidFill>
                  <a:schemeClr val="accent5"/>
                </a:solidFill>
              </a:rPr>
              <a:t>fusion</a:t>
            </a:r>
            <a:endParaRPr lang="fr-CA" b="1" baseline="-25000" dirty="0">
              <a:solidFill>
                <a:schemeClr val="accent5"/>
              </a:solidFill>
            </a:endParaRPr>
          </a:p>
        </p:txBody>
      </p:sp>
      <p:cxnSp>
        <p:nvCxnSpPr>
          <p:cNvPr id="127" name="Connecteur droit avec flèche 126">
            <a:extLst>
              <a:ext uri="{FF2B5EF4-FFF2-40B4-BE49-F238E27FC236}">
                <a16:creationId xmlns:a16="http://schemas.microsoft.com/office/drawing/2014/main" id="{ED1F5960-CA3C-4C74-B6CB-193FAE870AA8}"/>
              </a:ext>
            </a:extLst>
          </p:cNvPr>
          <p:cNvCxnSpPr>
            <a:cxnSpLocks/>
          </p:cNvCxnSpPr>
          <p:nvPr/>
        </p:nvCxnSpPr>
        <p:spPr>
          <a:xfrm>
            <a:off x="9601844" y="4793103"/>
            <a:ext cx="979715" cy="0"/>
          </a:xfrm>
          <a:prstGeom prst="straightConnector1">
            <a:avLst/>
          </a:prstGeom>
          <a:ln w="28575">
            <a:solidFill>
              <a:schemeClr val="accent5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>
            <a:extLst>
              <a:ext uri="{FF2B5EF4-FFF2-40B4-BE49-F238E27FC236}">
                <a16:creationId xmlns:a16="http://schemas.microsoft.com/office/drawing/2014/main" id="{48BEE31B-4A05-48BE-924D-A84482D6EF35}"/>
              </a:ext>
            </a:extLst>
          </p:cNvPr>
          <p:cNvCxnSpPr>
            <a:cxnSpLocks/>
          </p:cNvCxnSpPr>
          <p:nvPr/>
        </p:nvCxnSpPr>
        <p:spPr>
          <a:xfrm flipH="1" flipV="1">
            <a:off x="9601844" y="4347300"/>
            <a:ext cx="12142" cy="102397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F14CD222-FD24-462F-84D8-84642A397FD4}"/>
              </a:ext>
            </a:extLst>
          </p:cNvPr>
          <p:cNvCxnSpPr>
            <a:cxnSpLocks/>
          </p:cNvCxnSpPr>
          <p:nvPr/>
        </p:nvCxnSpPr>
        <p:spPr>
          <a:xfrm flipH="1" flipV="1">
            <a:off x="10581560" y="4347300"/>
            <a:ext cx="35344" cy="1040222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ZoneTexte 129">
            <a:extLst>
              <a:ext uri="{FF2B5EF4-FFF2-40B4-BE49-F238E27FC236}">
                <a16:creationId xmlns:a16="http://schemas.microsoft.com/office/drawing/2014/main" id="{531FB6E5-B46E-4A48-8D33-8377979396FB}"/>
              </a:ext>
            </a:extLst>
          </p:cNvPr>
          <p:cNvSpPr txBox="1"/>
          <p:nvPr/>
        </p:nvSpPr>
        <p:spPr>
          <a:xfrm>
            <a:off x="10599232" y="4608437"/>
            <a:ext cx="123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 err="1">
                <a:solidFill>
                  <a:schemeClr val="accent5"/>
                </a:solidFill>
              </a:rPr>
              <a:t>Q</a:t>
            </a:r>
            <a:r>
              <a:rPr lang="fr-CA" b="1" baseline="-25000" dirty="0" err="1">
                <a:solidFill>
                  <a:schemeClr val="accent5"/>
                </a:solidFill>
              </a:rPr>
              <a:t>vaporisation</a:t>
            </a:r>
            <a:endParaRPr lang="fr-CA" b="1" baseline="-25000" dirty="0">
              <a:solidFill>
                <a:schemeClr val="accent5"/>
              </a:solidFill>
            </a:endParaRPr>
          </a:p>
        </p:txBody>
      </p:sp>
      <p:sp>
        <p:nvSpPr>
          <p:cNvPr id="132" name="ZoneTexte 131">
            <a:extLst>
              <a:ext uri="{FF2B5EF4-FFF2-40B4-BE49-F238E27FC236}">
                <a16:creationId xmlns:a16="http://schemas.microsoft.com/office/drawing/2014/main" id="{AE444849-6EFE-48EE-9832-10A804E8DEEE}"/>
              </a:ext>
            </a:extLst>
          </p:cNvPr>
          <p:cNvSpPr txBox="1"/>
          <p:nvPr/>
        </p:nvSpPr>
        <p:spPr>
          <a:xfrm>
            <a:off x="97689" y="2772402"/>
            <a:ext cx="5779412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fr-CA" sz="1600" dirty="0"/>
              <a:t>Courbe de chauffage de l’eau</a:t>
            </a:r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E140DCAA-D2DA-4969-99E4-F43DA140428C}"/>
              </a:ext>
            </a:extLst>
          </p:cNvPr>
          <p:cNvSpPr txBox="1"/>
          <p:nvPr/>
        </p:nvSpPr>
        <p:spPr>
          <a:xfrm>
            <a:off x="5912128" y="2782403"/>
            <a:ext cx="626365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fr-CA" sz="1600" dirty="0"/>
              <a:t>L’énergie thermique liée aux changements de phase d’une substance</a:t>
            </a:r>
          </a:p>
        </p:txBody>
      </p:sp>
    </p:spTree>
    <p:extLst>
      <p:ext uri="{BB962C8B-B14F-4D97-AF65-F5344CB8AC3E}">
        <p14:creationId xmlns:p14="http://schemas.microsoft.com/office/powerpoint/2010/main" val="3968764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Rappel des notions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p.161 à 164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AD69ED0-510A-4C02-BD5B-68484FBE8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59931"/>
            <a:ext cx="9613861" cy="3599316"/>
          </a:xfrm>
        </p:spPr>
        <p:txBody>
          <a:bodyPr>
            <a:normAutofit/>
          </a:bodyPr>
          <a:lstStyle/>
          <a:p>
            <a:r>
              <a:rPr lang="fr-CA" sz="2800" dirty="0"/>
              <a:t>Quelle est la définition de l’enthalpie (</a:t>
            </a:r>
            <a:r>
              <a:rPr lang="el-GR" sz="2800" dirty="0"/>
              <a:t>Δ</a:t>
            </a:r>
            <a:r>
              <a:rPr lang="fr-CA" sz="2800" dirty="0"/>
              <a:t>H)?</a:t>
            </a:r>
          </a:p>
          <a:p>
            <a:pPr marL="0" indent="0">
              <a:buNone/>
            </a:pPr>
            <a:endParaRPr lang="fr-CA" sz="2800" dirty="0"/>
          </a:p>
          <a:p>
            <a:pPr marL="0" indent="0">
              <a:buNone/>
            </a:pPr>
            <a:endParaRPr lang="fr-CA" sz="2800" dirty="0"/>
          </a:p>
          <a:p>
            <a:pPr marL="0" indent="0">
              <a:buNone/>
            </a:pPr>
            <a:endParaRPr lang="fr-CA" sz="2800" dirty="0"/>
          </a:p>
          <a:p>
            <a:r>
              <a:rPr lang="fr-CA" sz="2800" dirty="0"/>
              <a:t>Qu’est-ce qui se produit quand on met le feu au trinitrotoluène? </a:t>
            </a:r>
          </a:p>
        </p:txBody>
      </p:sp>
      <p:pic>
        <p:nvPicPr>
          <p:cNvPr id="1026" name="Picture 2" descr="Wile E Coyote GIFs - Get the best GIF on GIPHY">
            <a:extLst>
              <a:ext uri="{FF2B5EF4-FFF2-40B4-BE49-F238E27FC236}">
                <a16:creationId xmlns:a16="http://schemas.microsoft.com/office/drawing/2014/main" id="{B212F0B9-F973-475A-8BAB-2D759BC11C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203" y="4598069"/>
            <a:ext cx="2671011" cy="20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401C134-07D3-445D-A165-A1F94BFB84D5}"/>
              </a:ext>
            </a:extLst>
          </p:cNvPr>
          <p:cNvSpPr txBox="1"/>
          <p:nvPr/>
        </p:nvSpPr>
        <p:spPr>
          <a:xfrm>
            <a:off x="1095948" y="5329330"/>
            <a:ext cx="4330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/>
              <a:t>trinitrotoluène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C66F268-9D45-45EB-B61C-EDE456A61A74}"/>
              </a:ext>
            </a:extLst>
          </p:cNvPr>
          <p:cNvSpPr txBox="1"/>
          <p:nvPr/>
        </p:nvSpPr>
        <p:spPr>
          <a:xfrm>
            <a:off x="1095948" y="5329329"/>
            <a:ext cx="4330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b="1" dirty="0">
                <a:solidFill>
                  <a:srgbClr val="FF0000"/>
                </a:solidFill>
              </a:rPr>
              <a:t>t</a:t>
            </a:r>
            <a:r>
              <a:rPr lang="fr-CA" sz="4400" b="1" dirty="0"/>
              <a:t>ri</a:t>
            </a:r>
            <a:r>
              <a:rPr lang="fr-CA" sz="4400" b="1" dirty="0">
                <a:solidFill>
                  <a:srgbClr val="FF0000"/>
                </a:solidFill>
              </a:rPr>
              <a:t>n</a:t>
            </a:r>
            <a:r>
              <a:rPr lang="fr-CA" sz="4400" b="1" dirty="0"/>
              <a:t>i</a:t>
            </a:r>
            <a:r>
              <a:rPr lang="fr-CA" sz="4400" b="1" dirty="0">
                <a:solidFill>
                  <a:srgbClr val="FF0000"/>
                </a:solidFill>
              </a:rPr>
              <a:t>t</a:t>
            </a:r>
            <a:r>
              <a:rPr lang="fr-CA" sz="4400" b="1" dirty="0"/>
              <a:t>rotoluène</a:t>
            </a:r>
          </a:p>
        </p:txBody>
      </p:sp>
      <p:pic>
        <p:nvPicPr>
          <p:cNvPr id="1028" name="Picture 4" descr="Trinitrotoluène — Wikipédia">
            <a:extLst>
              <a:ext uri="{FF2B5EF4-FFF2-40B4-BE49-F238E27FC236}">
                <a16:creationId xmlns:a16="http://schemas.microsoft.com/office/drawing/2014/main" id="{3020EB82-6A4C-4B74-B933-542A3276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63" y="4757587"/>
            <a:ext cx="2254892" cy="19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7C64A8F-A0FD-44FE-8B5F-1BECE01CDFF5}"/>
              </a:ext>
            </a:extLst>
          </p:cNvPr>
          <p:cNvSpPr txBox="1"/>
          <p:nvPr/>
        </p:nvSpPr>
        <p:spPr>
          <a:xfrm>
            <a:off x="1095948" y="2972214"/>
            <a:ext cx="919823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r>
              <a:rPr lang="fr-CA" sz="2400" dirty="0"/>
              <a:t>C’est la quantité d’énergie reliée à l’énergie interne d’une particule/réaction.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69133AAA-B1F4-483C-B4A8-FCB707DE13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80884" y="2888268"/>
                <a:ext cx="2587591" cy="85728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fr-CA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69133AAA-B1F4-483C-B4A8-FCB707DE1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884" y="2888268"/>
                <a:ext cx="2587591" cy="8572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204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12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Exercice (p.168)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p.161 à 164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AD69ED0-510A-4C02-BD5B-68484FBE8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33393"/>
            <a:ext cx="11041414" cy="531542"/>
          </a:xfrm>
        </p:spPr>
        <p:txBody>
          <a:bodyPr>
            <a:normAutofit/>
          </a:bodyPr>
          <a:lstStyle/>
          <a:p>
            <a:r>
              <a:rPr lang="fr-CA" sz="2800" dirty="0"/>
              <a:t>Qu’est-ce qui se produit quand on met le feu au trinitrotoluène? </a:t>
            </a:r>
          </a:p>
        </p:txBody>
      </p:sp>
      <p:pic>
        <p:nvPicPr>
          <p:cNvPr id="1026" name="Picture 2" descr="Wile E Coyote GIFs - Get the best GIF on GIPHY">
            <a:extLst>
              <a:ext uri="{FF2B5EF4-FFF2-40B4-BE49-F238E27FC236}">
                <a16:creationId xmlns:a16="http://schemas.microsoft.com/office/drawing/2014/main" id="{B212F0B9-F973-475A-8BAB-2D759BC11C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82" y="552350"/>
            <a:ext cx="1897818" cy="14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initrotoluène — Wikipédia">
            <a:extLst>
              <a:ext uri="{FF2B5EF4-FFF2-40B4-BE49-F238E27FC236}">
                <a16:creationId xmlns:a16="http://schemas.microsoft.com/office/drawing/2014/main" id="{3020EB82-6A4C-4B74-B933-542A3276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503" y="719162"/>
            <a:ext cx="1444415" cy="123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7C64A8F-A0FD-44FE-8B5F-1BECE01CDFF5}"/>
                  </a:ext>
                </a:extLst>
              </p:cNvPr>
              <p:cNvSpPr txBox="1"/>
              <p:nvPr/>
            </p:nvSpPr>
            <p:spPr>
              <a:xfrm>
                <a:off x="638649" y="2605058"/>
                <a:ext cx="4403284" cy="123341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fr-CA" sz="2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𝒌𝑱</m:t>
                      </m:r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𝒌𝑱</m:t>
                      </m:r>
                    </m:oMath>
                  </m:oMathPara>
                </a14:m>
                <a:endParaRPr lang="fr-CA" sz="2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𝒌𝑱</m:t>
                      </m:r>
                    </m:oMath>
                  </m:oMathPara>
                </a14:m>
                <a:endParaRPr lang="fr-CA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7C64A8F-A0FD-44FE-8B5F-1BECE01CD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49" y="2605058"/>
                <a:ext cx="4403284" cy="1233415"/>
              </a:xfrm>
              <a:prstGeom prst="rect">
                <a:avLst/>
              </a:prstGeom>
              <a:blipFill>
                <a:blip r:embed="rId9"/>
                <a:stretch>
                  <a:fillRect l="-416" b="-59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69133AAA-B1F4-483C-B4A8-FCB707DE13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44385" y="834530"/>
                <a:ext cx="2587591" cy="85728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fr-CA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69133AAA-B1F4-483C-B4A8-FCB707DE1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385" y="834530"/>
                <a:ext cx="2587591" cy="8572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e 10">
            <a:extLst>
              <a:ext uri="{FF2B5EF4-FFF2-40B4-BE49-F238E27FC236}">
                <a16:creationId xmlns:a16="http://schemas.microsoft.com/office/drawing/2014/main" id="{1DD5B7E5-DF77-46A5-93A4-3F97836BFA85}"/>
              </a:ext>
            </a:extLst>
          </p:cNvPr>
          <p:cNvGrpSpPr/>
          <p:nvPr/>
        </p:nvGrpSpPr>
        <p:grpSpPr>
          <a:xfrm>
            <a:off x="6996715" y="3118490"/>
            <a:ext cx="4871990" cy="3114958"/>
            <a:chOff x="2468845" y="2227446"/>
            <a:chExt cx="7005516" cy="4479050"/>
          </a:xfrm>
        </p:grpSpPr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491634C0-17C2-4052-881F-9B22CE32E77C}"/>
                </a:ext>
              </a:extLst>
            </p:cNvPr>
            <p:cNvCxnSpPr/>
            <p:nvPr/>
          </p:nvCxnSpPr>
          <p:spPr>
            <a:xfrm flipV="1">
              <a:off x="2483879" y="2227446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3B24DEF5-4FB3-4D7F-B1B4-4AA51E7D4A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5" y="6706495"/>
              <a:ext cx="70055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10289E4-AE15-4972-B7D3-72AF671008DE}"/>
              </a:ext>
            </a:extLst>
          </p:cNvPr>
          <p:cNvCxnSpPr/>
          <p:nvPr/>
        </p:nvCxnSpPr>
        <p:spPr>
          <a:xfrm>
            <a:off x="7017626" y="3763478"/>
            <a:ext cx="205899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4F1E685-520A-46EA-95E8-749B41DCF6A7}"/>
              </a:ext>
            </a:extLst>
          </p:cNvPr>
          <p:cNvCxnSpPr/>
          <p:nvPr/>
        </p:nvCxnSpPr>
        <p:spPr>
          <a:xfrm>
            <a:off x="9184094" y="5552173"/>
            <a:ext cx="205899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4647C390-BC60-418D-9C3A-261D6FB10251}"/>
              </a:ext>
            </a:extLst>
          </p:cNvPr>
          <p:cNvSpPr/>
          <p:nvPr/>
        </p:nvSpPr>
        <p:spPr>
          <a:xfrm>
            <a:off x="8952295" y="3923729"/>
            <a:ext cx="463597" cy="1504478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F96AAD5-B610-4E91-9557-E26E2938A50C}"/>
              </a:ext>
            </a:extLst>
          </p:cNvPr>
          <p:cNvSpPr txBox="1"/>
          <p:nvPr/>
        </p:nvSpPr>
        <p:spPr>
          <a:xfrm>
            <a:off x="5844385" y="2860627"/>
            <a:ext cx="123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H (kJ)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4BB4C82-6320-4A13-94EC-B0AD3CD6F3CD}"/>
              </a:ext>
            </a:extLst>
          </p:cNvPr>
          <p:cNvSpPr txBox="1"/>
          <p:nvPr/>
        </p:nvSpPr>
        <p:spPr>
          <a:xfrm>
            <a:off x="7972746" y="6291849"/>
            <a:ext cx="394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Progression de la réaction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space réservé du contenu 2">
                <a:extLst>
                  <a:ext uri="{FF2B5EF4-FFF2-40B4-BE49-F238E27FC236}">
                    <a16:creationId xmlns:a16="http://schemas.microsoft.com/office/drawing/2014/main" id="{54CBE220-64E5-497E-B0E0-7F4A1357C0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38507" y="772048"/>
                <a:ext cx="2799345" cy="9822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8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CA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fr-CA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Espace réservé du contenu 2">
                <a:extLst>
                  <a:ext uri="{FF2B5EF4-FFF2-40B4-BE49-F238E27FC236}">
                    <a16:creationId xmlns:a16="http://schemas.microsoft.com/office/drawing/2014/main" id="{54CBE220-64E5-497E-B0E0-7F4A1357C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507" y="772048"/>
                <a:ext cx="2799345" cy="9822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62F8E786-CDB4-4FEB-A8DC-879C112BF26B}"/>
              </a:ext>
            </a:extLst>
          </p:cNvPr>
          <p:cNvSpPr txBox="1"/>
          <p:nvPr/>
        </p:nvSpPr>
        <p:spPr>
          <a:xfrm>
            <a:off x="7241584" y="3303526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B0F0"/>
                </a:solidFill>
              </a:rPr>
              <a:t>Réactifs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62A419E-955C-49A7-AAB2-58EEB65F90E9}"/>
              </a:ext>
            </a:extLst>
          </p:cNvPr>
          <p:cNvSpPr txBox="1"/>
          <p:nvPr/>
        </p:nvSpPr>
        <p:spPr>
          <a:xfrm>
            <a:off x="9527828" y="5076085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92D050"/>
                </a:solidFill>
              </a:rPr>
              <a:t>Produits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702D5E-D88A-4AE9-9189-2D0967C1DDD1}"/>
              </a:ext>
            </a:extLst>
          </p:cNvPr>
          <p:cNvSpPr txBox="1"/>
          <p:nvPr/>
        </p:nvSpPr>
        <p:spPr>
          <a:xfrm>
            <a:off x="7241590" y="2563768"/>
            <a:ext cx="4627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L’enthalpie en fonction de la progression de la réaction lorsque </a:t>
            </a:r>
            <a:r>
              <a:rPr lang="fr-CA" sz="1600" dirty="0" err="1"/>
              <a:t>H</a:t>
            </a:r>
            <a:r>
              <a:rPr lang="fr-CA" sz="1600" baseline="-25000" dirty="0" err="1"/>
              <a:t>r</a:t>
            </a:r>
            <a:r>
              <a:rPr lang="fr-CA" sz="1600" dirty="0"/>
              <a:t> &gt; </a:t>
            </a:r>
            <a:r>
              <a:rPr lang="fr-CA" sz="1600" dirty="0" err="1"/>
              <a:t>H</a:t>
            </a:r>
            <a:r>
              <a:rPr lang="fr-CA" sz="1600" baseline="-25000" dirty="0" err="1"/>
              <a:t>p</a:t>
            </a:r>
            <a:endParaRPr lang="fr-CA" sz="1600" baseline="-25000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792238A-0835-4FF5-92FB-1F8353A6C998}"/>
              </a:ext>
            </a:extLst>
          </p:cNvPr>
          <p:cNvGrpSpPr/>
          <p:nvPr/>
        </p:nvGrpSpPr>
        <p:grpSpPr>
          <a:xfrm>
            <a:off x="5225245" y="5336058"/>
            <a:ext cx="3958849" cy="461665"/>
            <a:chOff x="870899" y="4765873"/>
            <a:chExt cx="3809500" cy="461665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BBFCFF8-051C-48A1-A911-CF1258975738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>
              <a:off x="2575540" y="4996706"/>
              <a:ext cx="2104859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BFF9350-E9C5-40FF-9417-60069B189775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870899" y="4765873"/>
              <a:ext cx="1783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 err="1">
                  <a:solidFill>
                    <a:schemeClr val="accent5"/>
                  </a:solidFill>
                </a:rPr>
                <a:t>H</a:t>
              </a:r>
              <a:r>
                <a:rPr lang="fr-CA" sz="2400" b="1" baseline="-25000" dirty="0" err="1">
                  <a:solidFill>
                    <a:schemeClr val="accent5"/>
                  </a:solidFill>
                </a:rPr>
                <a:t>p</a:t>
              </a:r>
              <a:r>
                <a:rPr lang="fr-CA" sz="2400" b="1" dirty="0">
                  <a:solidFill>
                    <a:schemeClr val="accent5"/>
                  </a:solidFill>
                </a:rPr>
                <a:t> = 20 kJ</a:t>
              </a: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3EFC60C8-7A1E-478D-BF96-90132FF0361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53869" y="3562774"/>
            <a:ext cx="1853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err="1">
                <a:solidFill>
                  <a:schemeClr val="accent5"/>
                </a:solidFill>
              </a:rPr>
              <a:t>H</a:t>
            </a:r>
            <a:r>
              <a:rPr lang="fr-CA" sz="2400" b="1" baseline="-25000" dirty="0" err="1">
                <a:solidFill>
                  <a:schemeClr val="accent5"/>
                </a:solidFill>
              </a:rPr>
              <a:t>r</a:t>
            </a:r>
            <a:r>
              <a:rPr lang="fr-CA" sz="2400" b="1" dirty="0">
                <a:solidFill>
                  <a:schemeClr val="accent5"/>
                </a:solidFill>
              </a:rPr>
              <a:t> = 100 kJ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4F8770C-D6AD-4315-AE87-EE9EE8F59198}"/>
                  </a:ext>
                </a:extLst>
              </p:cNvPr>
              <p:cNvSpPr txBox="1"/>
              <p:nvPr/>
            </p:nvSpPr>
            <p:spPr>
              <a:xfrm>
                <a:off x="9308387" y="4165272"/>
                <a:ext cx="8465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8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CA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4F8770C-D6AD-4315-AE87-EE9EE8F59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387" y="4165272"/>
                <a:ext cx="84653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ZoneTexte 27">
            <a:extLst>
              <a:ext uri="{FF2B5EF4-FFF2-40B4-BE49-F238E27FC236}">
                <a16:creationId xmlns:a16="http://schemas.microsoft.com/office/drawing/2014/main" id="{D0F9AB09-5F75-4D69-9471-A4D9E661BAD5}"/>
              </a:ext>
            </a:extLst>
          </p:cNvPr>
          <p:cNvSpPr txBox="1"/>
          <p:nvPr/>
        </p:nvSpPr>
        <p:spPr>
          <a:xfrm>
            <a:off x="638649" y="4011383"/>
            <a:ext cx="4403284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r>
              <a:rPr lang="fr-CA" sz="2400" b="1" dirty="0"/>
              <a:t>Réactifs </a:t>
            </a:r>
            <a:r>
              <a:rPr lang="fr-CA" sz="2400" b="1" dirty="0">
                <a:sym typeface="Wingdings" panose="05000000000000000000" pitchFamily="2" charset="2"/>
              </a:rPr>
              <a:t> Produits + 80 kJ</a:t>
            </a:r>
          </a:p>
          <a:p>
            <a:r>
              <a:rPr lang="fr-CA" sz="2400" b="1" dirty="0">
                <a:sym typeface="Wingdings" panose="05000000000000000000" pitchFamily="2" charset="2"/>
              </a:rPr>
              <a:t>100 kJ  20 kJ + 80 kJ</a:t>
            </a:r>
            <a:endParaRPr lang="fr-CA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0F3D2624-3D8F-4AA8-9BD3-9CD25B8D66F0}"/>
                  </a:ext>
                </a:extLst>
              </p:cNvPr>
              <p:cNvSpPr txBox="1"/>
              <p:nvPr/>
            </p:nvSpPr>
            <p:spPr>
              <a:xfrm>
                <a:off x="680320" y="5132143"/>
                <a:ext cx="4473545" cy="14796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fr-CA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fr-CA" sz="2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CA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𝒌𝑱</m:t>
                      </m:r>
                    </m:oMath>
                  </m:oMathPara>
                </a14:m>
                <a:endParaRPr lang="fr-CA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CA" sz="2000" dirty="0">
                    <a:ea typeface="Cambria Math" panose="02040503050406030204" pitchFamily="18" charset="0"/>
                  </a:rPr>
                  <a:t>L’énergie est dégagée donc c’est une </a:t>
                </a:r>
                <a:r>
                  <a:rPr lang="fr-CA" sz="2000">
                    <a:ea typeface="Cambria Math" panose="02040503050406030204" pitchFamily="18" charset="0"/>
                  </a:rPr>
                  <a:t>réaction exothermique.</a:t>
                </a:r>
                <a:endParaRPr lang="fr-CA" sz="20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0F3D2624-3D8F-4AA8-9BD3-9CD25B8D6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20" y="5132143"/>
                <a:ext cx="4473545" cy="1479636"/>
              </a:xfrm>
              <a:prstGeom prst="rect">
                <a:avLst/>
              </a:prstGeom>
              <a:blipFill>
                <a:blip r:embed="rId13"/>
                <a:stretch>
                  <a:fillRect l="-1501" r="-1774" b="-658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734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  <p:bldP spid="18" grpId="0"/>
      <p:bldP spid="19" grpId="0"/>
      <p:bldP spid="20" grpId="0"/>
      <p:bldP spid="9" grpId="0"/>
      <p:bldP spid="22" grpId="0"/>
      <p:bldP spid="10" grpId="0"/>
      <p:bldP spid="29" grpId="0"/>
      <p:bldP spid="27" grpId="0"/>
      <p:bldP spid="28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Enthalpie de réaction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p.161 à 164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DD5B7E5-DF77-46A5-93A4-3F97836BFA85}"/>
              </a:ext>
            </a:extLst>
          </p:cNvPr>
          <p:cNvGrpSpPr/>
          <p:nvPr/>
        </p:nvGrpSpPr>
        <p:grpSpPr>
          <a:xfrm>
            <a:off x="1152330" y="2909485"/>
            <a:ext cx="4871990" cy="3114958"/>
            <a:chOff x="2468845" y="2227446"/>
            <a:chExt cx="7005516" cy="4479050"/>
          </a:xfrm>
        </p:grpSpPr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491634C0-17C2-4052-881F-9B22CE32E77C}"/>
                </a:ext>
              </a:extLst>
            </p:cNvPr>
            <p:cNvCxnSpPr/>
            <p:nvPr/>
          </p:nvCxnSpPr>
          <p:spPr>
            <a:xfrm flipV="1">
              <a:off x="2483879" y="2227446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3B24DEF5-4FB3-4D7F-B1B4-4AA51E7D4A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5" y="6706495"/>
              <a:ext cx="70055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10289E4-AE15-4972-B7D3-72AF671008DE}"/>
              </a:ext>
            </a:extLst>
          </p:cNvPr>
          <p:cNvCxnSpPr/>
          <p:nvPr/>
        </p:nvCxnSpPr>
        <p:spPr>
          <a:xfrm>
            <a:off x="1173241" y="3554473"/>
            <a:ext cx="205899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4F1E685-520A-46EA-95E8-749B41DCF6A7}"/>
              </a:ext>
            </a:extLst>
          </p:cNvPr>
          <p:cNvCxnSpPr/>
          <p:nvPr/>
        </p:nvCxnSpPr>
        <p:spPr>
          <a:xfrm>
            <a:off x="3339709" y="5343168"/>
            <a:ext cx="205899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èche : bas 7">
            <a:extLst>
              <a:ext uri="{FF2B5EF4-FFF2-40B4-BE49-F238E27FC236}">
                <a16:creationId xmlns:a16="http://schemas.microsoft.com/office/drawing/2014/main" id="{4647C390-BC60-418D-9C3A-261D6FB10251}"/>
              </a:ext>
            </a:extLst>
          </p:cNvPr>
          <p:cNvSpPr/>
          <p:nvPr/>
        </p:nvSpPr>
        <p:spPr>
          <a:xfrm>
            <a:off x="3107910" y="3714724"/>
            <a:ext cx="463597" cy="1504478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F96AAD5-B610-4E91-9557-E26E2938A50C}"/>
              </a:ext>
            </a:extLst>
          </p:cNvPr>
          <p:cNvSpPr txBox="1"/>
          <p:nvPr/>
        </p:nvSpPr>
        <p:spPr>
          <a:xfrm>
            <a:off x="0" y="2651622"/>
            <a:ext cx="123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H (kJ)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4BB4C82-6320-4A13-94EC-B0AD3CD6F3CD}"/>
              </a:ext>
            </a:extLst>
          </p:cNvPr>
          <p:cNvSpPr txBox="1"/>
          <p:nvPr/>
        </p:nvSpPr>
        <p:spPr>
          <a:xfrm>
            <a:off x="2128361" y="6082844"/>
            <a:ext cx="394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Progression de la réaction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space réservé du contenu 2">
                <a:extLst>
                  <a:ext uri="{FF2B5EF4-FFF2-40B4-BE49-F238E27FC236}">
                    <a16:creationId xmlns:a16="http://schemas.microsoft.com/office/drawing/2014/main" id="{54CBE220-64E5-497E-B0E0-7F4A1357C0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81909" y="744574"/>
                <a:ext cx="2799345" cy="98224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 anchor="ctr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8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  <m:r>
                        <a:rPr lang="fr-CA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CA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fr-CA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fr-CA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A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CA" sz="28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</m:oMath>
                  </m:oMathPara>
                </a14:m>
                <a:endParaRPr lang="fr-CA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Espace réservé du contenu 2">
                <a:extLst>
                  <a:ext uri="{FF2B5EF4-FFF2-40B4-BE49-F238E27FC236}">
                    <a16:creationId xmlns:a16="http://schemas.microsoft.com/office/drawing/2014/main" id="{54CBE220-64E5-497E-B0E0-7F4A1357C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9" y="744574"/>
                <a:ext cx="2799345" cy="9822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62F8E786-CDB4-4FEB-A8DC-879C112BF26B}"/>
              </a:ext>
            </a:extLst>
          </p:cNvPr>
          <p:cNvSpPr txBox="1"/>
          <p:nvPr/>
        </p:nvSpPr>
        <p:spPr>
          <a:xfrm>
            <a:off x="1397199" y="3094521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B0F0"/>
                </a:solidFill>
              </a:rPr>
              <a:t>Réactifs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62A419E-955C-49A7-AAB2-58EEB65F90E9}"/>
              </a:ext>
            </a:extLst>
          </p:cNvPr>
          <p:cNvSpPr txBox="1"/>
          <p:nvPr/>
        </p:nvSpPr>
        <p:spPr>
          <a:xfrm>
            <a:off x="3683443" y="4867080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92D050"/>
                </a:solidFill>
              </a:rPr>
              <a:t>Produits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702D5E-D88A-4AE9-9189-2D0967C1DDD1}"/>
              </a:ext>
            </a:extLst>
          </p:cNvPr>
          <p:cNvSpPr txBox="1"/>
          <p:nvPr/>
        </p:nvSpPr>
        <p:spPr>
          <a:xfrm>
            <a:off x="1397205" y="2354763"/>
            <a:ext cx="4627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L’enthalpie en fonction de la progression de la réaction lorsque </a:t>
            </a:r>
            <a:r>
              <a:rPr lang="fr-CA" sz="1600" dirty="0" err="1"/>
              <a:t>H</a:t>
            </a:r>
            <a:r>
              <a:rPr lang="fr-CA" sz="1600" baseline="-25000" dirty="0" err="1"/>
              <a:t>r</a:t>
            </a:r>
            <a:r>
              <a:rPr lang="fr-CA" sz="1600" dirty="0"/>
              <a:t> &gt; </a:t>
            </a:r>
            <a:r>
              <a:rPr lang="fr-CA" sz="1600" dirty="0" err="1"/>
              <a:t>H</a:t>
            </a:r>
            <a:r>
              <a:rPr lang="fr-CA" sz="1600" baseline="-25000" dirty="0" err="1"/>
              <a:t>p</a:t>
            </a:r>
            <a:endParaRPr lang="fr-CA" sz="1600" baseline="-25000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792238A-0835-4FF5-92FB-1F8353A6C998}"/>
              </a:ext>
            </a:extLst>
          </p:cNvPr>
          <p:cNvGrpSpPr/>
          <p:nvPr/>
        </p:nvGrpSpPr>
        <p:grpSpPr>
          <a:xfrm>
            <a:off x="650605" y="5127053"/>
            <a:ext cx="2689105" cy="461665"/>
            <a:chOff x="2154941" y="4765873"/>
            <a:chExt cx="2525458" cy="461665"/>
          </a:xfrm>
        </p:grpSpPr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0BBFCFF8-051C-48A1-A911-CF1258975738}"/>
                </a:ext>
              </a:extLst>
            </p:cNvPr>
            <p:cNvCxnSpPr>
              <a:cxnSpLocks/>
            </p:cNvCxnSpPr>
            <p:nvPr>
              <p:custDataLst>
                <p:tags r:id="rId12"/>
              </p:custDataLst>
            </p:nvPr>
          </p:nvCxnSpPr>
          <p:spPr>
            <a:xfrm>
              <a:off x="2575540" y="4996706"/>
              <a:ext cx="2104859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2BFF9350-E9C5-40FF-9417-60069B189775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2154941" y="4765873"/>
              <a:ext cx="499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 err="1">
                  <a:solidFill>
                    <a:schemeClr val="accent5"/>
                  </a:solidFill>
                </a:rPr>
                <a:t>H</a:t>
              </a:r>
              <a:r>
                <a:rPr lang="fr-CA" sz="2400" b="1" baseline="-25000" dirty="0" err="1">
                  <a:solidFill>
                    <a:schemeClr val="accent5"/>
                  </a:solidFill>
                </a:rPr>
                <a:t>p</a:t>
              </a:r>
              <a:endParaRPr lang="fr-CA" sz="24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3EFC60C8-7A1E-478D-BF96-90132FF0361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50604" y="3353769"/>
            <a:ext cx="51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err="1">
                <a:solidFill>
                  <a:schemeClr val="accent5"/>
                </a:solidFill>
              </a:rPr>
              <a:t>H</a:t>
            </a:r>
            <a:r>
              <a:rPr lang="fr-CA" sz="2400" b="1" baseline="-25000" dirty="0" err="1">
                <a:solidFill>
                  <a:schemeClr val="accent5"/>
                </a:solidFill>
              </a:rPr>
              <a:t>r</a:t>
            </a:r>
            <a:endParaRPr lang="fr-CA" sz="2400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4F8770C-D6AD-4315-AE87-EE9EE8F59198}"/>
                  </a:ext>
                </a:extLst>
              </p:cNvPr>
              <p:cNvSpPr txBox="1"/>
              <p:nvPr/>
            </p:nvSpPr>
            <p:spPr>
              <a:xfrm>
                <a:off x="3464002" y="3791979"/>
                <a:ext cx="8465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8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CA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4F8770C-D6AD-4315-AE87-EE9EE8F59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02" y="3791979"/>
                <a:ext cx="846531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e 29">
            <a:extLst>
              <a:ext uri="{FF2B5EF4-FFF2-40B4-BE49-F238E27FC236}">
                <a16:creationId xmlns:a16="http://schemas.microsoft.com/office/drawing/2014/main" id="{C8EDBE15-1A55-4021-ADFB-CA8E84E3A02F}"/>
              </a:ext>
            </a:extLst>
          </p:cNvPr>
          <p:cNvGrpSpPr/>
          <p:nvPr/>
        </p:nvGrpSpPr>
        <p:grpSpPr>
          <a:xfrm>
            <a:off x="7176650" y="2909485"/>
            <a:ext cx="4871990" cy="3114958"/>
            <a:chOff x="2468845" y="2227446"/>
            <a:chExt cx="7005516" cy="4479050"/>
          </a:xfrm>
        </p:grpSpPr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1631B643-2A0D-43CC-8CD2-F7F8091019A3}"/>
                </a:ext>
              </a:extLst>
            </p:cNvPr>
            <p:cNvCxnSpPr/>
            <p:nvPr/>
          </p:nvCxnSpPr>
          <p:spPr>
            <a:xfrm flipV="1">
              <a:off x="2483879" y="2227446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3CDD8F8C-C700-4167-A13C-365D8F1A2D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5" y="6706495"/>
              <a:ext cx="70055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A5B3738F-B84C-4710-A867-14A0016FCA2F}"/>
              </a:ext>
            </a:extLst>
          </p:cNvPr>
          <p:cNvCxnSpPr/>
          <p:nvPr/>
        </p:nvCxnSpPr>
        <p:spPr>
          <a:xfrm>
            <a:off x="7197561" y="5339733"/>
            <a:ext cx="205899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9F710833-5D27-4E3E-8822-1460841D790E}"/>
              </a:ext>
            </a:extLst>
          </p:cNvPr>
          <p:cNvCxnSpPr/>
          <p:nvPr/>
        </p:nvCxnSpPr>
        <p:spPr>
          <a:xfrm>
            <a:off x="9364029" y="3627577"/>
            <a:ext cx="205899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èche : bas 35">
            <a:extLst>
              <a:ext uri="{FF2B5EF4-FFF2-40B4-BE49-F238E27FC236}">
                <a16:creationId xmlns:a16="http://schemas.microsoft.com/office/drawing/2014/main" id="{9BFCD9F5-A9F4-469C-AFD7-50231AB8E130}"/>
              </a:ext>
            </a:extLst>
          </p:cNvPr>
          <p:cNvSpPr/>
          <p:nvPr/>
        </p:nvSpPr>
        <p:spPr>
          <a:xfrm rot="10800000">
            <a:off x="9132230" y="3714724"/>
            <a:ext cx="463597" cy="1504478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BD3B847-38DF-41C3-9F35-95FB7D2FED4D}"/>
              </a:ext>
            </a:extLst>
          </p:cNvPr>
          <p:cNvSpPr txBox="1"/>
          <p:nvPr/>
        </p:nvSpPr>
        <p:spPr>
          <a:xfrm>
            <a:off x="6024320" y="2651622"/>
            <a:ext cx="123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H (kJ)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36ACD3D-7766-44F9-971B-7734D3873D2E}"/>
              </a:ext>
            </a:extLst>
          </p:cNvPr>
          <p:cNvSpPr txBox="1"/>
          <p:nvPr/>
        </p:nvSpPr>
        <p:spPr>
          <a:xfrm>
            <a:off x="8152681" y="6082844"/>
            <a:ext cx="394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Progression de la réaction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EF12DB7-230A-456F-9070-DEFDC1FB0287}"/>
              </a:ext>
            </a:extLst>
          </p:cNvPr>
          <p:cNvSpPr txBox="1"/>
          <p:nvPr/>
        </p:nvSpPr>
        <p:spPr>
          <a:xfrm>
            <a:off x="7421519" y="4879781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B0F0"/>
                </a:solidFill>
              </a:rPr>
              <a:t>Réactifs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F084461-1B1E-4D71-BD7B-2AF6DFF5BD6B}"/>
              </a:ext>
            </a:extLst>
          </p:cNvPr>
          <p:cNvSpPr txBox="1"/>
          <p:nvPr/>
        </p:nvSpPr>
        <p:spPr>
          <a:xfrm>
            <a:off x="9707763" y="3151489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92D050"/>
                </a:solidFill>
              </a:rPr>
              <a:t>Produits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175277B-12A8-4EE5-9C23-9208F114534C}"/>
              </a:ext>
            </a:extLst>
          </p:cNvPr>
          <p:cNvSpPr txBox="1"/>
          <p:nvPr/>
        </p:nvSpPr>
        <p:spPr>
          <a:xfrm>
            <a:off x="7421525" y="2354763"/>
            <a:ext cx="4627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L’enthalpie en fonction de la progression de la réaction lorsque </a:t>
            </a:r>
            <a:r>
              <a:rPr lang="fr-CA" sz="1600" dirty="0" err="1"/>
              <a:t>H</a:t>
            </a:r>
            <a:r>
              <a:rPr lang="fr-CA" sz="1600" baseline="-25000" dirty="0" err="1"/>
              <a:t>r</a:t>
            </a:r>
            <a:r>
              <a:rPr lang="fr-CA" sz="1600" dirty="0"/>
              <a:t> &lt; </a:t>
            </a:r>
            <a:r>
              <a:rPr lang="fr-CA" sz="1600" dirty="0" err="1"/>
              <a:t>H</a:t>
            </a:r>
            <a:r>
              <a:rPr lang="fr-CA" sz="1600" baseline="-25000" dirty="0" err="1"/>
              <a:t>p</a:t>
            </a:r>
            <a:endParaRPr lang="fr-CA" sz="1600" baseline="-25000" dirty="0"/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318993A6-B0C6-468D-AA4D-E0344CDBD885}"/>
              </a:ext>
            </a:extLst>
          </p:cNvPr>
          <p:cNvGrpSpPr/>
          <p:nvPr/>
        </p:nvGrpSpPr>
        <p:grpSpPr>
          <a:xfrm>
            <a:off x="6674925" y="3411462"/>
            <a:ext cx="2689105" cy="461665"/>
            <a:chOff x="2154941" y="4765873"/>
            <a:chExt cx="2525458" cy="461665"/>
          </a:xfrm>
        </p:grpSpPr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04D510A7-B92F-4F4C-8E20-6DF47E08572A}"/>
                </a:ext>
              </a:extLst>
            </p:cNvPr>
            <p:cNvCxnSpPr>
              <a:cxnSpLocks/>
            </p:cNvCxnSpPr>
            <p:nvPr>
              <p:custDataLst>
                <p:tags r:id="rId10"/>
              </p:custDataLst>
            </p:nvPr>
          </p:nvCxnSpPr>
          <p:spPr>
            <a:xfrm>
              <a:off x="2575540" y="4996706"/>
              <a:ext cx="2104859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C9CD90E9-805D-4948-B51E-C9A930B554DB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154941" y="4765873"/>
              <a:ext cx="499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 err="1">
                  <a:solidFill>
                    <a:schemeClr val="accent5"/>
                  </a:solidFill>
                </a:rPr>
                <a:t>H</a:t>
              </a:r>
              <a:r>
                <a:rPr lang="fr-CA" sz="2400" b="1" baseline="-25000" dirty="0" err="1">
                  <a:solidFill>
                    <a:schemeClr val="accent5"/>
                  </a:solidFill>
                </a:rPr>
                <a:t>p</a:t>
              </a:r>
              <a:endParaRPr lang="fr-CA" sz="2400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47967CD6-7AFF-4AA5-8957-BE1663A447B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684683" y="5106884"/>
            <a:ext cx="51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err="1">
                <a:solidFill>
                  <a:schemeClr val="accent5"/>
                </a:solidFill>
              </a:rPr>
              <a:t>H</a:t>
            </a:r>
            <a:r>
              <a:rPr lang="fr-CA" sz="2400" b="1" baseline="-25000" dirty="0" err="1">
                <a:solidFill>
                  <a:schemeClr val="accent5"/>
                </a:solidFill>
              </a:rPr>
              <a:t>r</a:t>
            </a:r>
            <a:endParaRPr lang="fr-CA" sz="2400" b="1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2A312BCE-7760-4E05-AFDE-1AA3849D6B74}"/>
                  </a:ext>
                </a:extLst>
              </p:cNvPr>
              <p:cNvSpPr txBox="1"/>
              <p:nvPr/>
            </p:nvSpPr>
            <p:spPr>
              <a:xfrm>
                <a:off x="9488322" y="3791979"/>
                <a:ext cx="8465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28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800" b="1" i="1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fr-CA" sz="28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2A312BCE-7760-4E05-AFDE-1AA3849D6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322" y="3791979"/>
                <a:ext cx="846531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>
            <a:extLst>
              <a:ext uri="{FF2B5EF4-FFF2-40B4-BE49-F238E27FC236}">
                <a16:creationId xmlns:a16="http://schemas.microsoft.com/office/drawing/2014/main" id="{4D38BB25-270A-43D1-A586-07DE6527611F}"/>
              </a:ext>
            </a:extLst>
          </p:cNvPr>
          <p:cNvSpPr txBox="1"/>
          <p:nvPr/>
        </p:nvSpPr>
        <p:spPr>
          <a:xfrm>
            <a:off x="4083687" y="3797130"/>
            <a:ext cx="76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chemeClr val="accent5"/>
                </a:solidFill>
              </a:rPr>
              <a:t>&lt; 0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9FFA6E2-E920-4CD9-BF14-ED15851960A0}"/>
              </a:ext>
            </a:extLst>
          </p:cNvPr>
          <p:cNvSpPr txBox="1"/>
          <p:nvPr/>
        </p:nvSpPr>
        <p:spPr>
          <a:xfrm>
            <a:off x="10147247" y="3787508"/>
            <a:ext cx="769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>
                <a:solidFill>
                  <a:schemeClr val="accent5"/>
                </a:solidFill>
              </a:rPr>
              <a:t>&gt;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755FE88B-74EA-40BD-BE36-15B6D3D30B26}"/>
                  </a:ext>
                </a:extLst>
              </p:cNvPr>
              <p:cNvSpPr txBox="1"/>
              <p:nvPr/>
            </p:nvSpPr>
            <p:spPr>
              <a:xfrm>
                <a:off x="3464002" y="4252762"/>
                <a:ext cx="20331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16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sz="16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CA" sz="1600" b="1" dirty="0">
                    <a:solidFill>
                      <a:srgbClr val="00B0F0"/>
                    </a:solidFill>
                  </a:rPr>
                  <a:t> </a:t>
                </a:r>
                <a:r>
                  <a:rPr lang="fr-CA" sz="1600" b="1" dirty="0">
                    <a:solidFill>
                      <a:schemeClr val="accent5"/>
                    </a:solidFill>
                  </a:rPr>
                  <a:t>négatif</a:t>
                </a:r>
              </a:p>
            </p:txBody>
          </p:sp>
        </mc:Choice>
        <mc:Fallback xmlns="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755FE88B-74EA-40BD-BE36-15B6D3D30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002" y="4252762"/>
                <a:ext cx="2033111" cy="338554"/>
              </a:xfrm>
              <a:prstGeom prst="rect">
                <a:avLst/>
              </a:prstGeom>
              <a:blipFill>
                <a:blip r:embed="rId18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0FF19438-F6C8-48F8-9950-0E5D24D533C6}"/>
                  </a:ext>
                </a:extLst>
              </p:cNvPr>
              <p:cNvSpPr txBox="1"/>
              <p:nvPr/>
            </p:nvSpPr>
            <p:spPr>
              <a:xfrm>
                <a:off x="9488322" y="4252762"/>
                <a:ext cx="20331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16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sz="16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CA" sz="1600" b="1" dirty="0">
                    <a:solidFill>
                      <a:srgbClr val="00B0F0"/>
                    </a:solidFill>
                  </a:rPr>
                  <a:t> </a:t>
                </a:r>
                <a:r>
                  <a:rPr lang="fr-CA" sz="1600" b="1" dirty="0">
                    <a:solidFill>
                      <a:schemeClr val="accent5"/>
                    </a:solidFill>
                  </a:rPr>
                  <a:t>positif</a:t>
                </a:r>
              </a:p>
            </p:txBody>
          </p:sp>
        </mc:Choice>
        <mc:Fallback xmlns=""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0FF19438-F6C8-48F8-9950-0E5D24D53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322" y="4252762"/>
                <a:ext cx="2033111" cy="338554"/>
              </a:xfrm>
              <a:prstGeom prst="rect">
                <a:avLst/>
              </a:prstGeom>
              <a:blipFill>
                <a:blip r:embed="rId19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9B38F71-B648-4407-BF8C-6ACDC447F872}"/>
              </a:ext>
            </a:extLst>
          </p:cNvPr>
          <p:cNvCxnSpPr>
            <a:cxnSpLocks/>
          </p:cNvCxnSpPr>
          <p:nvPr/>
        </p:nvCxnSpPr>
        <p:spPr>
          <a:xfrm>
            <a:off x="6070049" y="1990722"/>
            <a:ext cx="25951" cy="48672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C5574FFB-AAC1-4845-AFA6-1C92905211FD}"/>
              </a:ext>
            </a:extLst>
          </p:cNvPr>
          <p:cNvGrpSpPr/>
          <p:nvPr/>
        </p:nvGrpSpPr>
        <p:grpSpPr>
          <a:xfrm>
            <a:off x="0" y="2354763"/>
            <a:ext cx="6073331" cy="4189746"/>
            <a:chOff x="152400" y="2507163"/>
            <a:chExt cx="6073331" cy="4189746"/>
          </a:xfrm>
        </p:grpSpPr>
        <p:grpSp>
          <p:nvGrpSpPr>
            <p:cNvPr id="111" name="Groupe 110">
              <a:extLst>
                <a:ext uri="{FF2B5EF4-FFF2-40B4-BE49-F238E27FC236}">
                  <a16:creationId xmlns:a16="http://schemas.microsoft.com/office/drawing/2014/main" id="{7445B343-68CE-4894-8B83-F3A427F5C78B}"/>
                </a:ext>
              </a:extLst>
            </p:cNvPr>
            <p:cNvGrpSpPr/>
            <p:nvPr/>
          </p:nvGrpSpPr>
          <p:grpSpPr>
            <a:xfrm>
              <a:off x="1304730" y="3061885"/>
              <a:ext cx="4871990" cy="3114958"/>
              <a:chOff x="2468845" y="2227446"/>
              <a:chExt cx="7005516" cy="4479050"/>
            </a:xfrm>
          </p:grpSpPr>
          <p:cxnSp>
            <p:nvCxnSpPr>
              <p:cNvPr id="112" name="Connecteur droit avec flèche 111">
                <a:extLst>
                  <a:ext uri="{FF2B5EF4-FFF2-40B4-BE49-F238E27FC236}">
                    <a16:creationId xmlns:a16="http://schemas.microsoft.com/office/drawing/2014/main" id="{6FAB519C-9F63-42D1-9B6F-4C120ECD2AA1}"/>
                  </a:ext>
                </a:extLst>
              </p:cNvPr>
              <p:cNvCxnSpPr/>
              <p:nvPr/>
            </p:nvCxnSpPr>
            <p:spPr>
              <a:xfrm flipV="1">
                <a:off x="2483879" y="2227446"/>
                <a:ext cx="0" cy="447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avec flèche 112">
                <a:extLst>
                  <a:ext uri="{FF2B5EF4-FFF2-40B4-BE49-F238E27FC236}">
                    <a16:creationId xmlns:a16="http://schemas.microsoft.com/office/drawing/2014/main" id="{D735EC02-A50D-432C-B6F8-05C12B0E00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845" y="6706495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64A73BEF-A354-4FCD-80AB-3781B0351894}"/>
                </a:ext>
              </a:extLst>
            </p:cNvPr>
            <p:cNvCxnSpPr/>
            <p:nvPr/>
          </p:nvCxnSpPr>
          <p:spPr>
            <a:xfrm>
              <a:off x="1325641" y="3706873"/>
              <a:ext cx="2058997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66AED29-2584-42B8-A4BD-FF2C4E054FF7}"/>
                </a:ext>
              </a:extLst>
            </p:cNvPr>
            <p:cNvCxnSpPr/>
            <p:nvPr/>
          </p:nvCxnSpPr>
          <p:spPr>
            <a:xfrm>
              <a:off x="3492109" y="5495568"/>
              <a:ext cx="2058997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Flèche : bas 115">
              <a:extLst>
                <a:ext uri="{FF2B5EF4-FFF2-40B4-BE49-F238E27FC236}">
                  <a16:creationId xmlns:a16="http://schemas.microsoft.com/office/drawing/2014/main" id="{E61E8A1C-4D36-4C5F-9B54-0D904D75BD16}"/>
                </a:ext>
              </a:extLst>
            </p:cNvPr>
            <p:cNvSpPr/>
            <p:nvPr/>
          </p:nvSpPr>
          <p:spPr>
            <a:xfrm>
              <a:off x="3260310" y="3867124"/>
              <a:ext cx="463597" cy="1504478"/>
            </a:xfrm>
            <a:prstGeom prst="downArrow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F2DF555F-76D3-4C1A-8E28-BCE59AE13D2F}"/>
                </a:ext>
              </a:extLst>
            </p:cNvPr>
            <p:cNvSpPr txBox="1"/>
            <p:nvPr/>
          </p:nvSpPr>
          <p:spPr>
            <a:xfrm>
              <a:off x="152400" y="2804022"/>
              <a:ext cx="1234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/>
                <a:t>H (kJ)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4B7D7E11-CAAC-481B-981D-DE78D7BAFAE9}"/>
                </a:ext>
              </a:extLst>
            </p:cNvPr>
            <p:cNvSpPr txBox="1"/>
            <p:nvPr/>
          </p:nvSpPr>
          <p:spPr>
            <a:xfrm>
              <a:off x="2280761" y="6235244"/>
              <a:ext cx="394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/>
                <a:t>Progression de la réaction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45EFC97E-EAB6-4DF3-9529-23F5D3A39A22}"/>
                </a:ext>
              </a:extLst>
            </p:cNvPr>
            <p:cNvSpPr txBox="1"/>
            <p:nvPr/>
          </p:nvSpPr>
          <p:spPr>
            <a:xfrm>
              <a:off x="1549599" y="3246921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00B0F0"/>
                  </a:solidFill>
                </a:rPr>
                <a:t>Réactifs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092FBF1E-64C4-4B7E-B66A-96486F740CCE}"/>
                </a:ext>
              </a:extLst>
            </p:cNvPr>
            <p:cNvSpPr txBox="1"/>
            <p:nvPr/>
          </p:nvSpPr>
          <p:spPr>
            <a:xfrm>
              <a:off x="3835843" y="5019480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92D050"/>
                  </a:solidFill>
                </a:rPr>
                <a:t>Produits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45CA983C-EF18-4309-A529-8732CCD4C681}"/>
                </a:ext>
              </a:extLst>
            </p:cNvPr>
            <p:cNvSpPr txBox="1"/>
            <p:nvPr/>
          </p:nvSpPr>
          <p:spPr>
            <a:xfrm>
              <a:off x="1549605" y="2507163"/>
              <a:ext cx="46271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/>
                <a:t>L’enthalpie en fonction de la progression de la réaction lorsque </a:t>
              </a:r>
              <a:r>
                <a:rPr lang="fr-CA" sz="1600" dirty="0" err="1"/>
                <a:t>H</a:t>
              </a:r>
              <a:r>
                <a:rPr lang="fr-CA" sz="1600" baseline="-25000" dirty="0" err="1"/>
                <a:t>r</a:t>
              </a:r>
              <a:r>
                <a:rPr lang="fr-CA" sz="1600" dirty="0"/>
                <a:t> &gt; </a:t>
              </a:r>
              <a:r>
                <a:rPr lang="fr-CA" sz="1600" dirty="0" err="1"/>
                <a:t>H</a:t>
              </a:r>
              <a:r>
                <a:rPr lang="fr-CA" sz="1600" baseline="-25000" dirty="0" err="1"/>
                <a:t>p</a:t>
              </a:r>
              <a:endParaRPr lang="fr-CA" sz="1600" baseline="-25000" dirty="0"/>
            </a:p>
          </p:txBody>
        </p:sp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22316923-94D1-42BE-9CAE-146091274D73}"/>
                </a:ext>
              </a:extLst>
            </p:cNvPr>
            <p:cNvGrpSpPr/>
            <p:nvPr/>
          </p:nvGrpSpPr>
          <p:grpSpPr>
            <a:xfrm>
              <a:off x="803005" y="5279453"/>
              <a:ext cx="2689105" cy="461665"/>
              <a:chOff x="2154941" y="4765873"/>
              <a:chExt cx="2525458" cy="461665"/>
            </a:xfrm>
          </p:grpSpPr>
          <p:cxnSp>
            <p:nvCxnSpPr>
              <p:cNvPr id="123" name="Connecteur droit 122">
                <a:extLst>
                  <a:ext uri="{FF2B5EF4-FFF2-40B4-BE49-F238E27FC236}">
                    <a16:creationId xmlns:a16="http://schemas.microsoft.com/office/drawing/2014/main" id="{5B732732-2394-47DE-828F-3F21E39DE57D}"/>
                  </a:ext>
                </a:extLst>
              </p:cNvPr>
              <p:cNvCxnSpPr>
                <a:cxnSpLocks/>
              </p:cNvCxnSpPr>
              <p:nvPr>
                <p:custDataLst>
                  <p:tags r:id="rId8"/>
                </p:custDataLst>
              </p:nvPr>
            </p:nvCxnSpPr>
            <p:spPr>
              <a:xfrm>
                <a:off x="2575540" y="4996706"/>
                <a:ext cx="2104859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ZoneTexte 123">
                <a:extLst>
                  <a:ext uri="{FF2B5EF4-FFF2-40B4-BE49-F238E27FC236}">
                    <a16:creationId xmlns:a16="http://schemas.microsoft.com/office/drawing/2014/main" id="{5D198CE6-65C1-42BD-8BF7-DF59D17C1F46}"/>
                  </a:ext>
                </a:extLst>
              </p:cNvPr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154941" y="4765873"/>
                <a:ext cx="499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b="1" dirty="0" err="1">
                    <a:solidFill>
                      <a:schemeClr val="accent5"/>
                    </a:solidFill>
                  </a:rPr>
                  <a:t>H</a:t>
                </a:r>
                <a:r>
                  <a:rPr lang="fr-CA" sz="2400" b="1" baseline="-25000" dirty="0" err="1">
                    <a:solidFill>
                      <a:schemeClr val="accent5"/>
                    </a:solidFill>
                  </a:rPr>
                  <a:t>p</a:t>
                </a:r>
                <a:endParaRPr lang="fr-CA" sz="2400" b="1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CB64BE59-BA2E-4E29-A7CD-32CC1D15DB5C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803004" y="3506169"/>
              <a:ext cx="512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 err="1">
                  <a:solidFill>
                    <a:schemeClr val="accent5"/>
                  </a:solidFill>
                </a:rPr>
                <a:t>H</a:t>
              </a:r>
              <a:r>
                <a:rPr lang="fr-CA" sz="2400" b="1" baseline="-25000" dirty="0" err="1">
                  <a:solidFill>
                    <a:schemeClr val="accent5"/>
                  </a:solidFill>
                </a:rPr>
                <a:t>r</a:t>
              </a:r>
              <a:endParaRPr lang="fr-CA" sz="2400" b="1" dirty="0">
                <a:solidFill>
                  <a:schemeClr val="accent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ZoneTexte 125">
                  <a:extLst>
                    <a:ext uri="{FF2B5EF4-FFF2-40B4-BE49-F238E27FC236}">
                      <a16:creationId xmlns:a16="http://schemas.microsoft.com/office/drawing/2014/main" id="{37633D78-58A1-4228-85B9-AE46501D58FE}"/>
                    </a:ext>
                  </a:extLst>
                </p:cNvPr>
                <p:cNvSpPr txBox="1"/>
                <p:nvPr/>
              </p:nvSpPr>
              <p:spPr>
                <a:xfrm>
                  <a:off x="3616402" y="3944379"/>
                  <a:ext cx="84653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oMath>
                    </m:oMathPara>
                  </a14:m>
                  <a:endParaRPr lang="fr-CA" sz="28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ZoneTexte 125">
                  <a:extLst>
                    <a:ext uri="{FF2B5EF4-FFF2-40B4-BE49-F238E27FC236}">
                      <a16:creationId xmlns:a16="http://schemas.microsoft.com/office/drawing/2014/main" id="{37633D78-58A1-4228-85B9-AE46501D58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402" y="3944379"/>
                  <a:ext cx="846531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2CD63C16-5CC4-4FBD-81AB-6399074639C6}"/>
                </a:ext>
              </a:extLst>
            </p:cNvPr>
            <p:cNvSpPr txBox="1"/>
            <p:nvPr/>
          </p:nvSpPr>
          <p:spPr>
            <a:xfrm>
              <a:off x="4236087" y="3949530"/>
              <a:ext cx="769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800" b="1" dirty="0">
                  <a:solidFill>
                    <a:schemeClr val="accent5"/>
                  </a:solidFill>
                </a:rPr>
                <a:t>&lt; 0</a:t>
              </a: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B3019D2A-FCD5-462A-9EE8-54A287227C36}"/>
              </a:ext>
            </a:extLst>
          </p:cNvPr>
          <p:cNvGrpSpPr/>
          <p:nvPr/>
        </p:nvGrpSpPr>
        <p:grpSpPr>
          <a:xfrm>
            <a:off x="6025150" y="2354763"/>
            <a:ext cx="6073331" cy="4189746"/>
            <a:chOff x="6176720" y="2507163"/>
            <a:chExt cx="6073331" cy="4189746"/>
          </a:xfrm>
        </p:grpSpPr>
        <p:grpSp>
          <p:nvGrpSpPr>
            <p:cNvPr id="130" name="Groupe 129">
              <a:extLst>
                <a:ext uri="{FF2B5EF4-FFF2-40B4-BE49-F238E27FC236}">
                  <a16:creationId xmlns:a16="http://schemas.microsoft.com/office/drawing/2014/main" id="{837F3654-3C25-4A70-95D2-833CDD5FEAAC}"/>
                </a:ext>
              </a:extLst>
            </p:cNvPr>
            <p:cNvGrpSpPr/>
            <p:nvPr/>
          </p:nvGrpSpPr>
          <p:grpSpPr>
            <a:xfrm>
              <a:off x="7329050" y="3061885"/>
              <a:ext cx="4871990" cy="3114958"/>
              <a:chOff x="2468845" y="2227446"/>
              <a:chExt cx="7005516" cy="4479050"/>
            </a:xfrm>
          </p:grpSpPr>
          <p:cxnSp>
            <p:nvCxnSpPr>
              <p:cNvPr id="131" name="Connecteur droit avec flèche 130">
                <a:extLst>
                  <a:ext uri="{FF2B5EF4-FFF2-40B4-BE49-F238E27FC236}">
                    <a16:creationId xmlns:a16="http://schemas.microsoft.com/office/drawing/2014/main" id="{94B8007F-BDDA-49B2-B067-EE8EBC729BFE}"/>
                  </a:ext>
                </a:extLst>
              </p:cNvPr>
              <p:cNvCxnSpPr/>
              <p:nvPr/>
            </p:nvCxnSpPr>
            <p:spPr>
              <a:xfrm flipV="1">
                <a:off x="2483879" y="2227446"/>
                <a:ext cx="0" cy="447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avec flèche 131">
                <a:extLst>
                  <a:ext uri="{FF2B5EF4-FFF2-40B4-BE49-F238E27FC236}">
                    <a16:creationId xmlns:a16="http://schemas.microsoft.com/office/drawing/2014/main" id="{F42B5A67-658A-41B7-8217-A2490A15F4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845" y="6706495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58030A26-F4B9-45B5-B1F9-7266718273C6}"/>
                </a:ext>
              </a:extLst>
            </p:cNvPr>
            <p:cNvCxnSpPr/>
            <p:nvPr/>
          </p:nvCxnSpPr>
          <p:spPr>
            <a:xfrm>
              <a:off x="7349961" y="5492133"/>
              <a:ext cx="2058997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F15810D3-D01B-4BD7-A161-A4299E4C0D29}"/>
                </a:ext>
              </a:extLst>
            </p:cNvPr>
            <p:cNvCxnSpPr/>
            <p:nvPr/>
          </p:nvCxnSpPr>
          <p:spPr>
            <a:xfrm>
              <a:off x="9516429" y="3779977"/>
              <a:ext cx="2058997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Flèche : bas 134">
              <a:extLst>
                <a:ext uri="{FF2B5EF4-FFF2-40B4-BE49-F238E27FC236}">
                  <a16:creationId xmlns:a16="http://schemas.microsoft.com/office/drawing/2014/main" id="{0B63A9BE-7ECF-4562-9613-80F7B9047F24}"/>
                </a:ext>
              </a:extLst>
            </p:cNvPr>
            <p:cNvSpPr/>
            <p:nvPr/>
          </p:nvSpPr>
          <p:spPr>
            <a:xfrm rot="10800000">
              <a:off x="9284630" y="3867124"/>
              <a:ext cx="463597" cy="1504478"/>
            </a:xfrm>
            <a:prstGeom prst="downArrow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41AF1712-4C21-4E33-96FD-C8B9338BA4EB}"/>
                </a:ext>
              </a:extLst>
            </p:cNvPr>
            <p:cNvSpPr txBox="1"/>
            <p:nvPr/>
          </p:nvSpPr>
          <p:spPr>
            <a:xfrm>
              <a:off x="6176720" y="2804022"/>
              <a:ext cx="1234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/>
                <a:t>H (kJ)</a:t>
              </a: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C8D54CFE-9605-4657-8F17-4256601EC9A5}"/>
                </a:ext>
              </a:extLst>
            </p:cNvPr>
            <p:cNvSpPr txBox="1"/>
            <p:nvPr/>
          </p:nvSpPr>
          <p:spPr>
            <a:xfrm>
              <a:off x="8305081" y="6235244"/>
              <a:ext cx="394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/>
                <a:t>Progression de la réaction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64D67D4C-620A-4181-A0A6-C8A9376192BF}"/>
                </a:ext>
              </a:extLst>
            </p:cNvPr>
            <p:cNvSpPr txBox="1"/>
            <p:nvPr/>
          </p:nvSpPr>
          <p:spPr>
            <a:xfrm>
              <a:off x="7573919" y="5032181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00B0F0"/>
                  </a:solidFill>
                </a:rPr>
                <a:t>Réactifs</a:t>
              </a: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5AD9CE8A-5CDA-4F64-8C94-E1B165A87900}"/>
                </a:ext>
              </a:extLst>
            </p:cNvPr>
            <p:cNvSpPr txBox="1"/>
            <p:nvPr/>
          </p:nvSpPr>
          <p:spPr>
            <a:xfrm>
              <a:off x="9860163" y="3303889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92D050"/>
                  </a:solidFill>
                </a:rPr>
                <a:t>Produits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58B0AB28-241B-4480-9128-507248DC7317}"/>
                </a:ext>
              </a:extLst>
            </p:cNvPr>
            <p:cNvSpPr txBox="1"/>
            <p:nvPr/>
          </p:nvSpPr>
          <p:spPr>
            <a:xfrm>
              <a:off x="7573925" y="2507163"/>
              <a:ext cx="46271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/>
                <a:t>L’enthalpie en fonction de la progression de la réaction lorsque </a:t>
              </a:r>
              <a:r>
                <a:rPr lang="fr-CA" sz="1600" dirty="0" err="1"/>
                <a:t>H</a:t>
              </a:r>
              <a:r>
                <a:rPr lang="fr-CA" sz="1600" baseline="-25000" dirty="0" err="1"/>
                <a:t>r</a:t>
              </a:r>
              <a:r>
                <a:rPr lang="fr-CA" sz="1600" dirty="0"/>
                <a:t> &lt; </a:t>
              </a:r>
              <a:r>
                <a:rPr lang="fr-CA" sz="1600" dirty="0" err="1"/>
                <a:t>H</a:t>
              </a:r>
              <a:r>
                <a:rPr lang="fr-CA" sz="1600" baseline="-25000" dirty="0" err="1"/>
                <a:t>p</a:t>
              </a:r>
              <a:endParaRPr lang="fr-CA" sz="1600" baseline="-25000" dirty="0"/>
            </a:p>
          </p:txBody>
        </p:sp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07A28239-5882-4D7B-95D4-66A67DBF166D}"/>
                </a:ext>
              </a:extLst>
            </p:cNvPr>
            <p:cNvGrpSpPr/>
            <p:nvPr/>
          </p:nvGrpSpPr>
          <p:grpSpPr>
            <a:xfrm>
              <a:off x="6827325" y="3563862"/>
              <a:ext cx="2689105" cy="461665"/>
              <a:chOff x="2154941" y="4765873"/>
              <a:chExt cx="2525458" cy="461665"/>
            </a:xfrm>
          </p:grpSpPr>
          <p:cxnSp>
            <p:nvCxnSpPr>
              <p:cNvPr id="142" name="Connecteur droit 141">
                <a:extLst>
                  <a:ext uri="{FF2B5EF4-FFF2-40B4-BE49-F238E27FC236}">
                    <a16:creationId xmlns:a16="http://schemas.microsoft.com/office/drawing/2014/main" id="{54FB35B5-F7BD-4DC9-A1CB-F9434494C003}"/>
                  </a:ext>
                </a:extLst>
              </p:cNvPr>
              <p:cNvCxnSpPr>
                <a:cxnSpLocks/>
              </p:cNvCxnSpPr>
              <p:nvPr>
                <p:custDataLst>
                  <p:tags r:id="rId5"/>
                </p:custDataLst>
              </p:nvPr>
            </p:nvCxnSpPr>
            <p:spPr>
              <a:xfrm>
                <a:off x="2575540" y="4996706"/>
                <a:ext cx="2104859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ZoneTexte 142">
                <a:extLst>
                  <a:ext uri="{FF2B5EF4-FFF2-40B4-BE49-F238E27FC236}">
                    <a16:creationId xmlns:a16="http://schemas.microsoft.com/office/drawing/2014/main" id="{538BFD80-C97E-4333-8001-C16462D898BE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2154941" y="4765873"/>
                <a:ext cx="499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400" b="1" dirty="0" err="1">
                    <a:solidFill>
                      <a:schemeClr val="accent5"/>
                    </a:solidFill>
                  </a:rPr>
                  <a:t>H</a:t>
                </a:r>
                <a:r>
                  <a:rPr lang="fr-CA" sz="2400" b="1" baseline="-25000" dirty="0" err="1">
                    <a:solidFill>
                      <a:schemeClr val="accent5"/>
                    </a:solidFill>
                  </a:rPr>
                  <a:t>p</a:t>
                </a:r>
                <a:endParaRPr lang="fr-CA" sz="2400" b="1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2419B168-0199-4ABF-92F2-06A0FD7E6E1E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6837083" y="5259284"/>
              <a:ext cx="5121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 err="1">
                  <a:solidFill>
                    <a:schemeClr val="accent5"/>
                  </a:solidFill>
                </a:rPr>
                <a:t>H</a:t>
              </a:r>
              <a:r>
                <a:rPr lang="fr-CA" sz="2400" b="1" baseline="-25000" dirty="0" err="1">
                  <a:solidFill>
                    <a:schemeClr val="accent5"/>
                  </a:solidFill>
                </a:rPr>
                <a:t>r</a:t>
              </a:r>
              <a:endParaRPr lang="fr-CA" sz="2400" b="1" dirty="0">
                <a:solidFill>
                  <a:schemeClr val="accent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ZoneTexte 144">
                  <a:extLst>
                    <a:ext uri="{FF2B5EF4-FFF2-40B4-BE49-F238E27FC236}">
                      <a16:creationId xmlns:a16="http://schemas.microsoft.com/office/drawing/2014/main" id="{96C5905F-3E2A-46B5-88F2-AC6F48B9A5B2}"/>
                    </a:ext>
                  </a:extLst>
                </p:cNvPr>
                <p:cNvSpPr txBox="1"/>
                <p:nvPr/>
              </p:nvSpPr>
              <p:spPr>
                <a:xfrm>
                  <a:off x="9640722" y="3944379"/>
                  <a:ext cx="84653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sz="28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oMath>
                    </m:oMathPara>
                  </a14:m>
                  <a:endParaRPr lang="fr-CA" sz="28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ZoneTexte 144">
                  <a:extLst>
                    <a:ext uri="{FF2B5EF4-FFF2-40B4-BE49-F238E27FC236}">
                      <a16:creationId xmlns:a16="http://schemas.microsoft.com/office/drawing/2014/main" id="{96C5905F-3E2A-46B5-88F2-AC6F48B9A5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722" y="3944379"/>
                  <a:ext cx="846531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6E544194-D771-4D49-B89D-BCF4F0AED425}"/>
                </a:ext>
              </a:extLst>
            </p:cNvPr>
            <p:cNvSpPr txBox="1"/>
            <p:nvPr/>
          </p:nvSpPr>
          <p:spPr>
            <a:xfrm>
              <a:off x="10299647" y="3939908"/>
              <a:ext cx="7693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800" b="1" dirty="0">
                  <a:solidFill>
                    <a:schemeClr val="accent5"/>
                  </a:solidFill>
                </a:rPr>
                <a:t>&gt;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1479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  <p:bldP spid="45" grpId="0"/>
      <p:bldP spid="46" grpId="0"/>
      <p:bldP spid="47" grpId="0"/>
      <p:bldP spid="47" grpId="1"/>
      <p:bldP spid="48" grpId="0"/>
      <p:bldP spid="48" grpId="1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Enthalpie de réaction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p.161 à 164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9B38F71-B648-4407-BF8C-6ACDC447F872}"/>
              </a:ext>
            </a:extLst>
          </p:cNvPr>
          <p:cNvCxnSpPr>
            <a:cxnSpLocks/>
          </p:cNvCxnSpPr>
          <p:nvPr/>
        </p:nvCxnSpPr>
        <p:spPr>
          <a:xfrm>
            <a:off x="6070049" y="1990722"/>
            <a:ext cx="25951" cy="48672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C5574FFB-AAC1-4845-AFA6-1C92905211FD}"/>
              </a:ext>
            </a:extLst>
          </p:cNvPr>
          <p:cNvGrpSpPr/>
          <p:nvPr/>
        </p:nvGrpSpPr>
        <p:grpSpPr>
          <a:xfrm>
            <a:off x="1166949" y="4040777"/>
            <a:ext cx="3855388" cy="2671682"/>
            <a:chOff x="152400" y="2507163"/>
            <a:chExt cx="6073331" cy="4208659"/>
          </a:xfrm>
        </p:grpSpPr>
        <p:grpSp>
          <p:nvGrpSpPr>
            <p:cNvPr id="111" name="Groupe 110">
              <a:extLst>
                <a:ext uri="{FF2B5EF4-FFF2-40B4-BE49-F238E27FC236}">
                  <a16:creationId xmlns:a16="http://schemas.microsoft.com/office/drawing/2014/main" id="{7445B343-68CE-4894-8B83-F3A427F5C78B}"/>
                </a:ext>
              </a:extLst>
            </p:cNvPr>
            <p:cNvGrpSpPr/>
            <p:nvPr/>
          </p:nvGrpSpPr>
          <p:grpSpPr>
            <a:xfrm>
              <a:off x="1304730" y="3061885"/>
              <a:ext cx="4871990" cy="3114958"/>
              <a:chOff x="2468845" y="2227446"/>
              <a:chExt cx="7005516" cy="4479050"/>
            </a:xfrm>
          </p:grpSpPr>
          <p:cxnSp>
            <p:nvCxnSpPr>
              <p:cNvPr id="112" name="Connecteur droit avec flèche 111">
                <a:extLst>
                  <a:ext uri="{FF2B5EF4-FFF2-40B4-BE49-F238E27FC236}">
                    <a16:creationId xmlns:a16="http://schemas.microsoft.com/office/drawing/2014/main" id="{6FAB519C-9F63-42D1-9B6F-4C120ECD2AA1}"/>
                  </a:ext>
                </a:extLst>
              </p:cNvPr>
              <p:cNvCxnSpPr/>
              <p:nvPr/>
            </p:nvCxnSpPr>
            <p:spPr>
              <a:xfrm flipV="1">
                <a:off x="2483879" y="2227446"/>
                <a:ext cx="0" cy="447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avec flèche 112">
                <a:extLst>
                  <a:ext uri="{FF2B5EF4-FFF2-40B4-BE49-F238E27FC236}">
                    <a16:creationId xmlns:a16="http://schemas.microsoft.com/office/drawing/2014/main" id="{D735EC02-A50D-432C-B6F8-05C12B0E00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845" y="6706495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64A73BEF-A354-4FCD-80AB-3781B0351894}"/>
                </a:ext>
              </a:extLst>
            </p:cNvPr>
            <p:cNvCxnSpPr/>
            <p:nvPr/>
          </p:nvCxnSpPr>
          <p:spPr>
            <a:xfrm>
              <a:off x="1325641" y="3706873"/>
              <a:ext cx="2058997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066AED29-2584-42B8-A4BD-FF2C4E054FF7}"/>
                </a:ext>
              </a:extLst>
            </p:cNvPr>
            <p:cNvCxnSpPr/>
            <p:nvPr/>
          </p:nvCxnSpPr>
          <p:spPr>
            <a:xfrm>
              <a:off x="3492109" y="5495568"/>
              <a:ext cx="2058997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Flèche : bas 115">
              <a:extLst>
                <a:ext uri="{FF2B5EF4-FFF2-40B4-BE49-F238E27FC236}">
                  <a16:creationId xmlns:a16="http://schemas.microsoft.com/office/drawing/2014/main" id="{E61E8A1C-4D36-4C5F-9B54-0D904D75BD16}"/>
                </a:ext>
              </a:extLst>
            </p:cNvPr>
            <p:cNvSpPr/>
            <p:nvPr/>
          </p:nvSpPr>
          <p:spPr>
            <a:xfrm>
              <a:off x="3260310" y="3867124"/>
              <a:ext cx="463597" cy="1504478"/>
            </a:xfrm>
            <a:prstGeom prst="downArrow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050"/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F2DF555F-76D3-4C1A-8E28-BCE59AE13D2F}"/>
                </a:ext>
              </a:extLst>
            </p:cNvPr>
            <p:cNvSpPr txBox="1"/>
            <p:nvPr/>
          </p:nvSpPr>
          <p:spPr>
            <a:xfrm>
              <a:off x="152400" y="2804022"/>
              <a:ext cx="1234162" cy="48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H (kJ)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4B7D7E11-CAAC-481B-981D-DE78D7BAFAE9}"/>
                </a:ext>
              </a:extLst>
            </p:cNvPr>
            <p:cNvSpPr txBox="1"/>
            <p:nvPr/>
          </p:nvSpPr>
          <p:spPr>
            <a:xfrm>
              <a:off x="2280760" y="6235245"/>
              <a:ext cx="3944971" cy="48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Progression de la réaction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45EFC97E-EAB6-4DF3-9529-23F5D3A39A22}"/>
                </a:ext>
              </a:extLst>
            </p:cNvPr>
            <p:cNvSpPr txBox="1"/>
            <p:nvPr/>
          </p:nvSpPr>
          <p:spPr>
            <a:xfrm>
              <a:off x="1549598" y="3246921"/>
              <a:ext cx="1532708" cy="45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>
                  <a:solidFill>
                    <a:srgbClr val="00B0F0"/>
                  </a:solidFill>
                </a:rPr>
                <a:t>Réactifs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092FBF1E-64C4-4B7E-B66A-96486F740CCE}"/>
                </a:ext>
              </a:extLst>
            </p:cNvPr>
            <p:cNvSpPr txBox="1"/>
            <p:nvPr/>
          </p:nvSpPr>
          <p:spPr>
            <a:xfrm>
              <a:off x="3835843" y="5019480"/>
              <a:ext cx="1532708" cy="45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>
                  <a:solidFill>
                    <a:srgbClr val="92D050"/>
                  </a:solidFill>
                </a:rPr>
                <a:t>Produits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45CA983C-EF18-4309-A529-8732CCD4C681}"/>
                </a:ext>
              </a:extLst>
            </p:cNvPr>
            <p:cNvSpPr txBox="1"/>
            <p:nvPr/>
          </p:nvSpPr>
          <p:spPr>
            <a:xfrm>
              <a:off x="1549605" y="2507163"/>
              <a:ext cx="4627114" cy="69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L’enthalpie en fonction de la progression de la réaction lorsque </a:t>
              </a:r>
              <a:r>
                <a:rPr lang="fr-CA" sz="1000" dirty="0" err="1"/>
                <a:t>H</a:t>
              </a:r>
              <a:r>
                <a:rPr lang="fr-CA" sz="1000" baseline="-25000" dirty="0" err="1"/>
                <a:t>r</a:t>
              </a:r>
              <a:r>
                <a:rPr lang="fr-CA" sz="1000" dirty="0"/>
                <a:t> &gt; </a:t>
              </a:r>
              <a:r>
                <a:rPr lang="fr-CA" sz="1000" dirty="0" err="1"/>
                <a:t>H</a:t>
              </a:r>
              <a:r>
                <a:rPr lang="fr-CA" sz="1000" baseline="-25000" dirty="0" err="1"/>
                <a:t>p</a:t>
              </a:r>
              <a:endParaRPr lang="fr-CA" sz="1000" baseline="-25000" dirty="0"/>
            </a:p>
          </p:txBody>
        </p:sp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22316923-94D1-42BE-9CAE-146091274D73}"/>
                </a:ext>
              </a:extLst>
            </p:cNvPr>
            <p:cNvGrpSpPr/>
            <p:nvPr/>
          </p:nvGrpSpPr>
          <p:grpSpPr>
            <a:xfrm>
              <a:off x="803005" y="5279453"/>
              <a:ext cx="2689105" cy="412111"/>
              <a:chOff x="2154941" y="4765873"/>
              <a:chExt cx="2525458" cy="412111"/>
            </a:xfrm>
          </p:grpSpPr>
          <p:cxnSp>
            <p:nvCxnSpPr>
              <p:cNvPr id="123" name="Connecteur droit 122">
                <a:extLst>
                  <a:ext uri="{FF2B5EF4-FFF2-40B4-BE49-F238E27FC236}">
                    <a16:creationId xmlns:a16="http://schemas.microsoft.com/office/drawing/2014/main" id="{5B732732-2394-47DE-828F-3F21E39DE57D}"/>
                  </a:ext>
                </a:extLst>
              </p:cNvPr>
              <p:cNvCxnSpPr>
                <a:cxnSpLocks/>
              </p:cNvCxnSpPr>
              <p:nvPr>
                <p:custDataLst>
                  <p:tags r:id="rId6"/>
                </p:custDataLst>
              </p:nvPr>
            </p:nvCxnSpPr>
            <p:spPr>
              <a:xfrm>
                <a:off x="2575540" y="4996706"/>
                <a:ext cx="2104859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ZoneTexte 123">
                <a:extLst>
                  <a:ext uri="{FF2B5EF4-FFF2-40B4-BE49-F238E27FC236}">
                    <a16:creationId xmlns:a16="http://schemas.microsoft.com/office/drawing/2014/main" id="{5D198CE6-65C1-42BD-8BF7-DF59D17C1F46}"/>
                  </a:ext>
                </a:extLst>
              </p:cNvPr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2154941" y="4765873"/>
                <a:ext cx="499343" cy="412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100" b="1" dirty="0" err="1">
                    <a:solidFill>
                      <a:schemeClr val="accent5"/>
                    </a:solidFill>
                  </a:rPr>
                  <a:t>H</a:t>
                </a:r>
                <a:r>
                  <a:rPr lang="fr-CA" sz="1100" b="1" baseline="-25000" dirty="0" err="1">
                    <a:solidFill>
                      <a:schemeClr val="accent5"/>
                    </a:solidFill>
                  </a:rPr>
                  <a:t>p</a:t>
                </a:r>
                <a:endParaRPr lang="fr-CA" sz="1100" b="1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CB64BE59-BA2E-4E29-A7CD-32CC1D15DB5C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803003" y="3506167"/>
              <a:ext cx="512182" cy="412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 err="1">
                  <a:solidFill>
                    <a:schemeClr val="accent5"/>
                  </a:solidFill>
                </a:rPr>
                <a:t>H</a:t>
              </a:r>
              <a:r>
                <a:rPr lang="fr-CA" sz="1100" b="1" baseline="-25000" dirty="0" err="1">
                  <a:solidFill>
                    <a:schemeClr val="accent5"/>
                  </a:solidFill>
                </a:rPr>
                <a:t>r</a:t>
              </a:r>
              <a:endParaRPr lang="fr-CA" sz="1100" b="1" dirty="0">
                <a:solidFill>
                  <a:schemeClr val="accent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ZoneTexte 125">
                  <a:extLst>
                    <a:ext uri="{FF2B5EF4-FFF2-40B4-BE49-F238E27FC236}">
                      <a16:creationId xmlns:a16="http://schemas.microsoft.com/office/drawing/2014/main" id="{37633D78-58A1-4228-85B9-AE46501D58FE}"/>
                    </a:ext>
                  </a:extLst>
                </p:cNvPr>
                <p:cNvSpPr txBox="1"/>
                <p:nvPr/>
              </p:nvSpPr>
              <p:spPr>
                <a:xfrm>
                  <a:off x="3616402" y="3944378"/>
                  <a:ext cx="846531" cy="533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sz="1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oMath>
                    </m:oMathPara>
                  </a14:m>
                  <a:endParaRPr lang="fr-CA" sz="14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ZoneTexte 125">
                  <a:extLst>
                    <a:ext uri="{FF2B5EF4-FFF2-40B4-BE49-F238E27FC236}">
                      <a16:creationId xmlns:a16="http://schemas.microsoft.com/office/drawing/2014/main" id="{37633D78-58A1-4228-85B9-AE46501D58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402" y="3944378"/>
                  <a:ext cx="846531" cy="5339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2CD63C16-5CC4-4FBD-81AB-6399074639C6}"/>
                </a:ext>
              </a:extLst>
            </p:cNvPr>
            <p:cNvSpPr txBox="1"/>
            <p:nvPr/>
          </p:nvSpPr>
          <p:spPr>
            <a:xfrm>
              <a:off x="4236087" y="3949529"/>
              <a:ext cx="769309" cy="90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>
                  <a:solidFill>
                    <a:schemeClr val="accent5"/>
                  </a:solidFill>
                </a:rPr>
                <a:t>&lt; 0</a:t>
              </a: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B3019D2A-FCD5-462A-9EE8-54A287227C36}"/>
              </a:ext>
            </a:extLst>
          </p:cNvPr>
          <p:cNvGrpSpPr/>
          <p:nvPr/>
        </p:nvGrpSpPr>
        <p:grpSpPr>
          <a:xfrm>
            <a:off x="7192099" y="4040777"/>
            <a:ext cx="3855388" cy="2671682"/>
            <a:chOff x="6176720" y="2507163"/>
            <a:chExt cx="6073331" cy="4208659"/>
          </a:xfrm>
        </p:grpSpPr>
        <p:grpSp>
          <p:nvGrpSpPr>
            <p:cNvPr id="130" name="Groupe 129">
              <a:extLst>
                <a:ext uri="{FF2B5EF4-FFF2-40B4-BE49-F238E27FC236}">
                  <a16:creationId xmlns:a16="http://schemas.microsoft.com/office/drawing/2014/main" id="{837F3654-3C25-4A70-95D2-833CDD5FEAAC}"/>
                </a:ext>
              </a:extLst>
            </p:cNvPr>
            <p:cNvGrpSpPr/>
            <p:nvPr/>
          </p:nvGrpSpPr>
          <p:grpSpPr>
            <a:xfrm>
              <a:off x="7329050" y="3061885"/>
              <a:ext cx="4871990" cy="3114958"/>
              <a:chOff x="2468845" y="2227446"/>
              <a:chExt cx="7005516" cy="4479050"/>
            </a:xfrm>
          </p:grpSpPr>
          <p:cxnSp>
            <p:nvCxnSpPr>
              <p:cNvPr id="131" name="Connecteur droit avec flèche 130">
                <a:extLst>
                  <a:ext uri="{FF2B5EF4-FFF2-40B4-BE49-F238E27FC236}">
                    <a16:creationId xmlns:a16="http://schemas.microsoft.com/office/drawing/2014/main" id="{94B8007F-BDDA-49B2-B067-EE8EBC729BFE}"/>
                  </a:ext>
                </a:extLst>
              </p:cNvPr>
              <p:cNvCxnSpPr/>
              <p:nvPr/>
            </p:nvCxnSpPr>
            <p:spPr>
              <a:xfrm flipV="1">
                <a:off x="2483879" y="2227446"/>
                <a:ext cx="0" cy="447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avec flèche 131">
                <a:extLst>
                  <a:ext uri="{FF2B5EF4-FFF2-40B4-BE49-F238E27FC236}">
                    <a16:creationId xmlns:a16="http://schemas.microsoft.com/office/drawing/2014/main" id="{F42B5A67-658A-41B7-8217-A2490A15F4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845" y="6706495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Connecteur droit 132">
              <a:extLst>
                <a:ext uri="{FF2B5EF4-FFF2-40B4-BE49-F238E27FC236}">
                  <a16:creationId xmlns:a16="http://schemas.microsoft.com/office/drawing/2014/main" id="{58030A26-F4B9-45B5-B1F9-7266718273C6}"/>
                </a:ext>
              </a:extLst>
            </p:cNvPr>
            <p:cNvCxnSpPr/>
            <p:nvPr/>
          </p:nvCxnSpPr>
          <p:spPr>
            <a:xfrm>
              <a:off x="7349961" y="5492133"/>
              <a:ext cx="2058997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>
              <a:extLst>
                <a:ext uri="{FF2B5EF4-FFF2-40B4-BE49-F238E27FC236}">
                  <a16:creationId xmlns:a16="http://schemas.microsoft.com/office/drawing/2014/main" id="{F15810D3-D01B-4BD7-A161-A4299E4C0D29}"/>
                </a:ext>
              </a:extLst>
            </p:cNvPr>
            <p:cNvCxnSpPr/>
            <p:nvPr/>
          </p:nvCxnSpPr>
          <p:spPr>
            <a:xfrm>
              <a:off x="9516429" y="3779977"/>
              <a:ext cx="2058997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Flèche : bas 134">
              <a:extLst>
                <a:ext uri="{FF2B5EF4-FFF2-40B4-BE49-F238E27FC236}">
                  <a16:creationId xmlns:a16="http://schemas.microsoft.com/office/drawing/2014/main" id="{0B63A9BE-7ECF-4562-9613-80F7B9047F24}"/>
                </a:ext>
              </a:extLst>
            </p:cNvPr>
            <p:cNvSpPr/>
            <p:nvPr/>
          </p:nvSpPr>
          <p:spPr>
            <a:xfrm rot="10800000">
              <a:off x="9284630" y="3867124"/>
              <a:ext cx="463597" cy="1504478"/>
            </a:xfrm>
            <a:prstGeom prst="downArrow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050"/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41AF1712-4C21-4E33-96FD-C8B9338BA4EB}"/>
                </a:ext>
              </a:extLst>
            </p:cNvPr>
            <p:cNvSpPr txBox="1"/>
            <p:nvPr/>
          </p:nvSpPr>
          <p:spPr>
            <a:xfrm>
              <a:off x="6176720" y="2804022"/>
              <a:ext cx="1234161" cy="48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H (kJ)</a:t>
              </a: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C8D54CFE-9605-4657-8F17-4256601EC9A5}"/>
                </a:ext>
              </a:extLst>
            </p:cNvPr>
            <p:cNvSpPr txBox="1"/>
            <p:nvPr/>
          </p:nvSpPr>
          <p:spPr>
            <a:xfrm>
              <a:off x="8305081" y="6235245"/>
              <a:ext cx="3944970" cy="480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Progression de la réaction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64D67D4C-620A-4181-A0A6-C8A9376192BF}"/>
                </a:ext>
              </a:extLst>
            </p:cNvPr>
            <p:cNvSpPr txBox="1"/>
            <p:nvPr/>
          </p:nvSpPr>
          <p:spPr>
            <a:xfrm>
              <a:off x="7573918" y="5032181"/>
              <a:ext cx="1532708" cy="45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>
                  <a:solidFill>
                    <a:srgbClr val="00B0F0"/>
                  </a:solidFill>
                </a:rPr>
                <a:t>Réactifs</a:t>
              </a: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5AD9CE8A-5CDA-4F64-8C94-E1B165A87900}"/>
                </a:ext>
              </a:extLst>
            </p:cNvPr>
            <p:cNvSpPr txBox="1"/>
            <p:nvPr/>
          </p:nvSpPr>
          <p:spPr>
            <a:xfrm>
              <a:off x="9860163" y="3303890"/>
              <a:ext cx="1532708" cy="45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>
                  <a:solidFill>
                    <a:srgbClr val="92D050"/>
                  </a:solidFill>
                </a:rPr>
                <a:t>Produits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58B0AB28-241B-4480-9128-507248DC7317}"/>
                </a:ext>
              </a:extLst>
            </p:cNvPr>
            <p:cNvSpPr txBox="1"/>
            <p:nvPr/>
          </p:nvSpPr>
          <p:spPr>
            <a:xfrm>
              <a:off x="7573925" y="2507163"/>
              <a:ext cx="4627115" cy="6941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L’enthalpie en fonction de la progression de la réaction lorsque </a:t>
              </a:r>
              <a:r>
                <a:rPr lang="fr-CA" sz="1000" dirty="0" err="1"/>
                <a:t>H</a:t>
              </a:r>
              <a:r>
                <a:rPr lang="fr-CA" sz="1000" baseline="-25000" dirty="0" err="1"/>
                <a:t>r</a:t>
              </a:r>
              <a:r>
                <a:rPr lang="fr-CA" sz="1000" dirty="0"/>
                <a:t> &lt; </a:t>
              </a:r>
              <a:r>
                <a:rPr lang="fr-CA" sz="1000" dirty="0" err="1"/>
                <a:t>H</a:t>
              </a:r>
              <a:r>
                <a:rPr lang="fr-CA" sz="1000" baseline="-25000" dirty="0" err="1"/>
                <a:t>p</a:t>
              </a:r>
              <a:endParaRPr lang="fr-CA" sz="1000" baseline="-25000" dirty="0"/>
            </a:p>
          </p:txBody>
        </p:sp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07A28239-5882-4D7B-95D4-66A67DBF166D}"/>
                </a:ext>
              </a:extLst>
            </p:cNvPr>
            <p:cNvGrpSpPr/>
            <p:nvPr/>
          </p:nvGrpSpPr>
          <p:grpSpPr>
            <a:xfrm>
              <a:off x="6827325" y="3563862"/>
              <a:ext cx="2689105" cy="412111"/>
              <a:chOff x="2154941" y="4765873"/>
              <a:chExt cx="2525458" cy="412111"/>
            </a:xfrm>
          </p:grpSpPr>
          <p:cxnSp>
            <p:nvCxnSpPr>
              <p:cNvPr id="142" name="Connecteur droit 141">
                <a:extLst>
                  <a:ext uri="{FF2B5EF4-FFF2-40B4-BE49-F238E27FC236}">
                    <a16:creationId xmlns:a16="http://schemas.microsoft.com/office/drawing/2014/main" id="{54FB35B5-F7BD-4DC9-A1CB-F9434494C003}"/>
                  </a:ext>
                </a:extLst>
              </p:cNvPr>
              <p:cNvCxnSpPr>
                <a:cxnSpLocks/>
              </p:cNvCxnSpPr>
              <p:nvPr>
                <p:custDataLst>
                  <p:tags r:id="rId3"/>
                </p:custDataLst>
              </p:nvPr>
            </p:nvCxnSpPr>
            <p:spPr>
              <a:xfrm>
                <a:off x="2575540" y="4996706"/>
                <a:ext cx="2104859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ZoneTexte 142">
                <a:extLst>
                  <a:ext uri="{FF2B5EF4-FFF2-40B4-BE49-F238E27FC236}">
                    <a16:creationId xmlns:a16="http://schemas.microsoft.com/office/drawing/2014/main" id="{538BFD80-C97E-4333-8001-C16462D898BE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154941" y="4765873"/>
                <a:ext cx="499343" cy="412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100" b="1" dirty="0" err="1">
                    <a:solidFill>
                      <a:schemeClr val="accent5"/>
                    </a:solidFill>
                  </a:rPr>
                  <a:t>H</a:t>
                </a:r>
                <a:r>
                  <a:rPr lang="fr-CA" sz="1100" b="1" baseline="-25000" dirty="0" err="1">
                    <a:solidFill>
                      <a:schemeClr val="accent5"/>
                    </a:solidFill>
                  </a:rPr>
                  <a:t>p</a:t>
                </a:r>
                <a:endParaRPr lang="fr-CA" sz="1100" b="1" dirty="0">
                  <a:solidFill>
                    <a:schemeClr val="accent5"/>
                  </a:solidFill>
                </a:endParaRPr>
              </a:p>
            </p:txBody>
          </p:sp>
        </p:grp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2419B168-0199-4ABF-92F2-06A0FD7E6E1E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6837084" y="5259283"/>
              <a:ext cx="512182" cy="412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 err="1">
                  <a:solidFill>
                    <a:schemeClr val="accent5"/>
                  </a:solidFill>
                </a:rPr>
                <a:t>H</a:t>
              </a:r>
              <a:r>
                <a:rPr lang="fr-CA" sz="1100" b="1" baseline="-25000" dirty="0" err="1">
                  <a:solidFill>
                    <a:schemeClr val="accent5"/>
                  </a:solidFill>
                </a:rPr>
                <a:t>r</a:t>
              </a:r>
              <a:endParaRPr lang="fr-CA" sz="1100" b="1" dirty="0">
                <a:solidFill>
                  <a:schemeClr val="accent5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ZoneTexte 144">
                  <a:extLst>
                    <a:ext uri="{FF2B5EF4-FFF2-40B4-BE49-F238E27FC236}">
                      <a16:creationId xmlns:a16="http://schemas.microsoft.com/office/drawing/2014/main" id="{96C5905F-3E2A-46B5-88F2-AC6F48B9A5B2}"/>
                    </a:ext>
                  </a:extLst>
                </p:cNvPr>
                <p:cNvSpPr txBox="1"/>
                <p:nvPr/>
              </p:nvSpPr>
              <p:spPr>
                <a:xfrm>
                  <a:off x="9640722" y="3944380"/>
                  <a:ext cx="846531" cy="533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CA" sz="14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oMath>
                    </m:oMathPara>
                  </a14:m>
                  <a:endParaRPr lang="fr-CA" sz="1400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ZoneTexte 144">
                  <a:extLst>
                    <a:ext uri="{FF2B5EF4-FFF2-40B4-BE49-F238E27FC236}">
                      <a16:creationId xmlns:a16="http://schemas.microsoft.com/office/drawing/2014/main" id="{96C5905F-3E2A-46B5-88F2-AC6F48B9A5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722" y="3944380"/>
                  <a:ext cx="846531" cy="5339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6E544194-D771-4D49-B89D-BCF4F0AED425}"/>
                </a:ext>
              </a:extLst>
            </p:cNvPr>
            <p:cNvSpPr txBox="1"/>
            <p:nvPr/>
          </p:nvSpPr>
          <p:spPr>
            <a:xfrm>
              <a:off x="10299648" y="3939907"/>
              <a:ext cx="769309" cy="907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>
                  <a:solidFill>
                    <a:schemeClr val="accent5"/>
                  </a:solidFill>
                </a:rPr>
                <a:t>&gt; 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C48E6202-162B-41C0-9B2F-4F7DFED95B83}"/>
                  </a:ext>
                </a:extLst>
              </p:cNvPr>
              <p:cNvSpPr txBox="1"/>
              <p:nvPr/>
            </p:nvSpPr>
            <p:spPr>
              <a:xfrm>
                <a:off x="2170280" y="3371495"/>
                <a:ext cx="2033111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A" sz="28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sz="28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CA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fr-CA" sz="2800" b="1" dirty="0">
                    <a:solidFill>
                      <a:schemeClr val="accent5"/>
                    </a:solidFill>
                  </a:rPr>
                  <a:t>négatif</a:t>
                </a:r>
              </a:p>
            </p:txBody>
          </p:sp>
        </mc:Choice>
        <mc:Fallback xmlns="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C48E6202-162B-41C0-9B2F-4F7DFED95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280" y="3371495"/>
                <a:ext cx="2033111" cy="523220"/>
              </a:xfrm>
              <a:prstGeom prst="rect">
                <a:avLst/>
              </a:prstGeom>
              <a:blipFill>
                <a:blip r:embed="rId11"/>
                <a:stretch>
                  <a:fillRect t="-10465" r="-3293" b="-3255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887AFF17-F7F6-444C-A92C-4ABE449883D9}"/>
                  </a:ext>
                </a:extLst>
              </p:cNvPr>
              <p:cNvSpPr txBox="1"/>
              <p:nvPr/>
            </p:nvSpPr>
            <p:spPr>
              <a:xfrm>
                <a:off x="8194600" y="3371495"/>
                <a:ext cx="2033111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fr-CA" sz="28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sz="2800" b="1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CA" sz="2800" b="1" dirty="0">
                    <a:solidFill>
                      <a:srgbClr val="00B0F0"/>
                    </a:solidFill>
                  </a:rPr>
                  <a:t> </a:t>
                </a:r>
                <a:r>
                  <a:rPr lang="fr-CA" sz="2800" b="1" dirty="0">
                    <a:solidFill>
                      <a:schemeClr val="accent5"/>
                    </a:solidFill>
                  </a:rPr>
                  <a:t>positif</a:t>
                </a:r>
              </a:p>
            </p:txBody>
          </p:sp>
        </mc:Choice>
        <mc:Fallback xmlns="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887AFF17-F7F6-444C-A92C-4ABE44988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600" y="3371495"/>
                <a:ext cx="2033111" cy="523220"/>
              </a:xfrm>
              <a:prstGeom prst="rect">
                <a:avLst/>
              </a:prstGeom>
              <a:blipFill>
                <a:blip r:embed="rId12"/>
                <a:stretch>
                  <a:fillRect t="-10465" r="-599" b="-3255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DB1E4842-148D-4BC8-AE29-C0116A795643}"/>
                  </a:ext>
                </a:extLst>
              </p:cNvPr>
              <p:cNvSpPr txBox="1"/>
              <p:nvPr/>
            </p:nvSpPr>
            <p:spPr>
              <a:xfrm>
                <a:off x="2170280" y="2667451"/>
                <a:ext cx="2033111" cy="561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A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CA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fr-CA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CA" sz="28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CA" sz="28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fr-CA" sz="2800" b="1" dirty="0">
                    <a:solidFill>
                      <a:schemeClr val="accent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0" name="ZoneTexte 79">
                <a:extLst>
                  <a:ext uri="{FF2B5EF4-FFF2-40B4-BE49-F238E27FC236}">
                    <a16:creationId xmlns:a16="http://schemas.microsoft.com/office/drawing/2014/main" id="{DB1E4842-148D-4BC8-AE29-C0116A795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280" y="2667451"/>
                <a:ext cx="2033111" cy="5618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70B84AF2-2092-4FE4-ACF1-7AD36502804B}"/>
                  </a:ext>
                </a:extLst>
              </p:cNvPr>
              <p:cNvSpPr txBox="1"/>
              <p:nvPr/>
            </p:nvSpPr>
            <p:spPr>
              <a:xfrm>
                <a:off x="8194601" y="2667451"/>
                <a:ext cx="2033110" cy="5618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CA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CA" sz="2800" b="1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fr-CA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CA" sz="28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sz="28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CA" sz="2800" b="1" i="1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fr-CA" sz="2800" b="1" dirty="0">
                    <a:solidFill>
                      <a:schemeClr val="accent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id="{70B84AF2-2092-4FE4-ACF1-7AD365028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601" y="2667451"/>
                <a:ext cx="2033110" cy="5618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ZoneTexte 82">
            <a:extLst>
              <a:ext uri="{FF2B5EF4-FFF2-40B4-BE49-F238E27FC236}">
                <a16:creationId xmlns:a16="http://schemas.microsoft.com/office/drawing/2014/main" id="{5EAC132F-C1D4-4009-8EDB-103F7F950A2E}"/>
              </a:ext>
            </a:extLst>
          </p:cNvPr>
          <p:cNvSpPr txBox="1"/>
          <p:nvPr/>
        </p:nvSpPr>
        <p:spPr>
          <a:xfrm>
            <a:off x="305085" y="2050067"/>
            <a:ext cx="548643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2800" b="1" dirty="0"/>
              <a:t>Réaction exothermique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005A95C8-A6F2-4125-B7EB-B7B7937408EE}"/>
              </a:ext>
            </a:extLst>
          </p:cNvPr>
          <p:cNvSpPr txBox="1"/>
          <p:nvPr/>
        </p:nvSpPr>
        <p:spPr>
          <a:xfrm>
            <a:off x="6431970" y="2050067"/>
            <a:ext cx="55123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CA" sz="2800" b="1" dirty="0"/>
              <a:t>Réaction endothermique</a:t>
            </a:r>
          </a:p>
        </p:txBody>
      </p:sp>
    </p:spTree>
    <p:extLst>
      <p:ext uri="{BB962C8B-B14F-4D97-AF65-F5344CB8AC3E}">
        <p14:creationId xmlns:p14="http://schemas.microsoft.com/office/powerpoint/2010/main" val="1233513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83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Analyse d’un graphique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p.161 à 164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7C129687-4B33-48A9-9C5E-D4DBA95C128B}"/>
              </a:ext>
            </a:extLst>
          </p:cNvPr>
          <p:cNvGrpSpPr/>
          <p:nvPr/>
        </p:nvGrpSpPr>
        <p:grpSpPr>
          <a:xfrm>
            <a:off x="7013198" y="2726606"/>
            <a:ext cx="4871990" cy="3114958"/>
            <a:chOff x="2468845" y="2227446"/>
            <a:chExt cx="7005516" cy="4479050"/>
          </a:xfrm>
        </p:grpSpPr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7CB7E54C-F961-45F0-A314-096FC3F42279}"/>
                </a:ext>
              </a:extLst>
            </p:cNvPr>
            <p:cNvCxnSpPr/>
            <p:nvPr/>
          </p:nvCxnSpPr>
          <p:spPr>
            <a:xfrm flipV="1">
              <a:off x="2483879" y="2227446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47D7DE52-213C-4142-81AF-A466E181FD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5" y="6706495"/>
              <a:ext cx="700551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DDCC732B-F83B-43B4-AF9A-0F28F8097EC7}"/>
              </a:ext>
            </a:extLst>
          </p:cNvPr>
          <p:cNvCxnSpPr/>
          <p:nvPr/>
        </p:nvCxnSpPr>
        <p:spPr>
          <a:xfrm>
            <a:off x="7034109" y="3371594"/>
            <a:ext cx="2058997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2DB94029-0386-41A4-A127-F6BAB4573DC4}"/>
              </a:ext>
            </a:extLst>
          </p:cNvPr>
          <p:cNvCxnSpPr/>
          <p:nvPr/>
        </p:nvCxnSpPr>
        <p:spPr>
          <a:xfrm>
            <a:off x="9200577" y="5160289"/>
            <a:ext cx="2058997" cy="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èche : bas 52">
            <a:extLst>
              <a:ext uri="{FF2B5EF4-FFF2-40B4-BE49-F238E27FC236}">
                <a16:creationId xmlns:a16="http://schemas.microsoft.com/office/drawing/2014/main" id="{942E43B4-1BED-4C60-B883-B3E31C96B773}"/>
              </a:ext>
            </a:extLst>
          </p:cNvPr>
          <p:cNvSpPr/>
          <p:nvPr/>
        </p:nvSpPr>
        <p:spPr>
          <a:xfrm>
            <a:off x="8968778" y="3531845"/>
            <a:ext cx="463597" cy="1504478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F76EFE3E-C769-443F-94AB-0647D21E3942}"/>
              </a:ext>
            </a:extLst>
          </p:cNvPr>
          <p:cNvSpPr txBox="1"/>
          <p:nvPr/>
        </p:nvSpPr>
        <p:spPr>
          <a:xfrm>
            <a:off x="5860868" y="2468743"/>
            <a:ext cx="123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H (kJ)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0276E628-2D23-48C1-A537-529B3C2BCFE5}"/>
              </a:ext>
            </a:extLst>
          </p:cNvPr>
          <p:cNvSpPr txBox="1"/>
          <p:nvPr/>
        </p:nvSpPr>
        <p:spPr>
          <a:xfrm>
            <a:off x="7989229" y="5899965"/>
            <a:ext cx="394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Progression de la réaction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421542E-E695-4677-94D0-FEF343A31A98}"/>
              </a:ext>
            </a:extLst>
          </p:cNvPr>
          <p:cNvSpPr txBox="1"/>
          <p:nvPr/>
        </p:nvSpPr>
        <p:spPr>
          <a:xfrm>
            <a:off x="7034109" y="2911642"/>
            <a:ext cx="2069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B0F0"/>
                </a:solidFill>
              </a:rPr>
              <a:t>2 H</a:t>
            </a:r>
            <a:r>
              <a:rPr lang="fr-CA" sz="2000" b="1" baseline="-25000" dirty="0">
                <a:solidFill>
                  <a:srgbClr val="00B0F0"/>
                </a:solidFill>
              </a:rPr>
              <a:t>2(g)</a:t>
            </a:r>
            <a:r>
              <a:rPr lang="fr-CA" sz="2000" b="1" dirty="0">
                <a:solidFill>
                  <a:srgbClr val="00B0F0"/>
                </a:solidFill>
              </a:rPr>
              <a:t> + O</a:t>
            </a:r>
            <a:r>
              <a:rPr lang="fr-CA" sz="2000" b="1" baseline="-25000" dirty="0">
                <a:solidFill>
                  <a:srgbClr val="00B0F0"/>
                </a:solidFill>
              </a:rPr>
              <a:t>2(g)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461C1F95-537A-4163-B5B5-6A7F67E5D416}"/>
              </a:ext>
            </a:extLst>
          </p:cNvPr>
          <p:cNvSpPr txBox="1"/>
          <p:nvPr/>
        </p:nvSpPr>
        <p:spPr>
          <a:xfrm>
            <a:off x="9544311" y="4684201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92D050"/>
                </a:solidFill>
              </a:rPr>
              <a:t>2 H</a:t>
            </a:r>
            <a:r>
              <a:rPr lang="fr-CA" sz="2000" b="1" baseline="-25000" dirty="0">
                <a:solidFill>
                  <a:srgbClr val="92D050"/>
                </a:solidFill>
              </a:rPr>
              <a:t>2</a:t>
            </a:r>
            <a:r>
              <a:rPr lang="fr-CA" sz="2000" b="1" dirty="0">
                <a:solidFill>
                  <a:srgbClr val="92D050"/>
                </a:solidFill>
              </a:rPr>
              <a:t>O</a:t>
            </a:r>
            <a:r>
              <a:rPr lang="fr-CA" sz="2000" b="1" baseline="-25000" dirty="0">
                <a:solidFill>
                  <a:srgbClr val="92D050"/>
                </a:solidFill>
              </a:rPr>
              <a:t>(g)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9274B336-8AB1-4A22-AAC1-B2B9C612A85D}"/>
              </a:ext>
            </a:extLst>
          </p:cNvPr>
          <p:cNvSpPr txBox="1"/>
          <p:nvPr/>
        </p:nvSpPr>
        <p:spPr>
          <a:xfrm>
            <a:off x="7258073" y="2171884"/>
            <a:ext cx="4627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L’enthalpie en fonction de la progression de la réaction de la synthèse de l’eau</a:t>
            </a:r>
            <a:endParaRPr lang="fr-CA" sz="1600" baseline="-25000" dirty="0"/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AB86CBC7-EC63-4AE1-8A0C-CE2A86878CC7}"/>
              </a:ext>
            </a:extLst>
          </p:cNvPr>
          <p:cNvGrpSpPr/>
          <p:nvPr/>
        </p:nvGrpSpPr>
        <p:grpSpPr>
          <a:xfrm>
            <a:off x="5502118" y="4975623"/>
            <a:ext cx="3698460" cy="369332"/>
            <a:chOff x="1207011" y="4797322"/>
            <a:chExt cx="3473388" cy="369332"/>
          </a:xfrm>
        </p:grpSpPr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1CE5B977-2C9E-487F-9955-338A3A723825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>
            <a:xfrm>
              <a:off x="2575540" y="4996706"/>
              <a:ext cx="2104859" cy="0"/>
            </a:xfrm>
            <a:prstGeom prst="line">
              <a:avLst/>
            </a:prstGeom>
            <a:ln w="28575">
              <a:solidFill>
                <a:schemeClr val="accent5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EF235B24-345A-400B-B3F3-5D9C69FD79F4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207011" y="4797322"/>
              <a:ext cx="1301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>
                  <a:solidFill>
                    <a:schemeClr val="accent5"/>
                  </a:solidFill>
                </a:rPr>
                <a:t>(</a:t>
              </a:r>
              <a:r>
                <a:rPr lang="fr-CA" b="1" dirty="0" err="1">
                  <a:solidFill>
                    <a:schemeClr val="accent5"/>
                  </a:solidFill>
                </a:rPr>
                <a:t>H</a:t>
              </a:r>
              <a:r>
                <a:rPr lang="fr-CA" b="1" baseline="-25000" dirty="0" err="1">
                  <a:solidFill>
                    <a:schemeClr val="accent5"/>
                  </a:solidFill>
                </a:rPr>
                <a:t>p</a:t>
              </a:r>
              <a:r>
                <a:rPr lang="fr-CA" b="1" dirty="0">
                  <a:solidFill>
                    <a:schemeClr val="accent5"/>
                  </a:solidFill>
                </a:rPr>
                <a:t>) -483,6</a:t>
              </a:r>
            </a:p>
          </p:txBody>
        </p:sp>
      </p:grpSp>
      <p:sp>
        <p:nvSpPr>
          <p:cNvPr id="62" name="ZoneTexte 61">
            <a:extLst>
              <a:ext uri="{FF2B5EF4-FFF2-40B4-BE49-F238E27FC236}">
                <a16:creationId xmlns:a16="http://schemas.microsoft.com/office/drawing/2014/main" id="{A804C3E1-019E-4AD3-BCCA-A51AC685C0F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226631" y="3170890"/>
            <a:ext cx="797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chemeClr val="accent5"/>
                </a:solidFill>
              </a:rPr>
              <a:t>(</a:t>
            </a:r>
            <a:r>
              <a:rPr lang="fr-CA" b="1" dirty="0" err="1">
                <a:solidFill>
                  <a:schemeClr val="accent5"/>
                </a:solidFill>
              </a:rPr>
              <a:t>H</a:t>
            </a:r>
            <a:r>
              <a:rPr lang="fr-CA" b="1" baseline="-25000" dirty="0" err="1">
                <a:solidFill>
                  <a:schemeClr val="accent5"/>
                </a:solidFill>
              </a:rPr>
              <a:t>r</a:t>
            </a:r>
            <a:r>
              <a:rPr lang="fr-CA" b="1" dirty="0">
                <a:solidFill>
                  <a:schemeClr val="accent5"/>
                </a:solidFill>
              </a:rPr>
              <a:t>)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02945249-F42C-4F8C-B09E-F938050394D2}"/>
                  </a:ext>
                </a:extLst>
              </p:cNvPr>
              <p:cNvSpPr txBox="1"/>
              <p:nvPr/>
            </p:nvSpPr>
            <p:spPr>
              <a:xfrm>
                <a:off x="9344388" y="3822419"/>
                <a:ext cx="23599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sz="24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fr-CA" sz="2400" b="1" dirty="0">
                    <a:solidFill>
                      <a:schemeClr val="accent5"/>
                    </a:solidFill>
                  </a:rPr>
                  <a:t> est négatif</a:t>
                </a:r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02945249-F42C-4F8C-B09E-F93805039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388" y="3822419"/>
                <a:ext cx="2359932" cy="461665"/>
              </a:xfrm>
              <a:prstGeom prst="rect">
                <a:avLst/>
              </a:prstGeom>
              <a:blipFill>
                <a:blip r:embed="rId9"/>
                <a:stretch>
                  <a:fillRect l="-775" t="-10526" b="-2894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ZoneTexte 91">
            <a:extLst>
              <a:ext uri="{FF2B5EF4-FFF2-40B4-BE49-F238E27FC236}">
                <a16:creationId xmlns:a16="http://schemas.microsoft.com/office/drawing/2014/main" id="{EE2E2802-BA26-4B25-8CB4-2BA11817478C}"/>
              </a:ext>
            </a:extLst>
          </p:cNvPr>
          <p:cNvSpPr txBox="1"/>
          <p:nvPr/>
        </p:nvSpPr>
        <p:spPr>
          <a:xfrm>
            <a:off x="7258066" y="3370153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00B0F0"/>
                </a:solidFill>
              </a:rPr>
              <a:t>Réactifs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2ECD9C31-AE35-4126-A05F-F57EBFE8C532}"/>
              </a:ext>
            </a:extLst>
          </p:cNvPr>
          <p:cNvSpPr txBox="1"/>
          <p:nvPr/>
        </p:nvSpPr>
        <p:spPr>
          <a:xfrm>
            <a:off x="9544311" y="5172247"/>
            <a:ext cx="1532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rgbClr val="92D050"/>
                </a:solidFill>
              </a:rPr>
              <a:t>Produits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Espace réservé du contenu 2">
                <a:extLst>
                  <a:ext uri="{FF2B5EF4-FFF2-40B4-BE49-F238E27FC236}">
                    <a16:creationId xmlns:a16="http://schemas.microsoft.com/office/drawing/2014/main" id="{67D01EE8-7BC3-4011-AB74-1E74FB4F7B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687" y="2171884"/>
                <a:ext cx="5556975" cy="435083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dirty="0"/>
                  <a:t>Quel est le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fr-CA" dirty="0"/>
                  <a:t> de la réaction?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fr-CA" dirty="0"/>
              </a:p>
              <a:p>
                <a:pPr lvl="1"/>
                <a14:m>
                  <m:oMath xmlns:m="http://schemas.openxmlformats.org/officeDocument/2006/math"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dirty="0"/>
                  <a:t> -483,6 kJ – 0 kJ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dirty="0"/>
                  <a:t> -483,6 kJ</a:t>
                </a:r>
              </a:p>
              <a:p>
                <a:endParaRPr lang="fr-CA" dirty="0"/>
              </a:p>
              <a:p>
                <a:r>
                  <a:rPr lang="fr-CA" dirty="0"/>
                  <a:t>Écris l’équation thermique de la réaction avec son énergie associée.</a:t>
                </a:r>
              </a:p>
              <a:p>
                <a:pPr lvl="1"/>
                <a:r>
                  <a:rPr lang="fr-CA" b="1" dirty="0"/>
                  <a:t>2 H</a:t>
                </a:r>
                <a:r>
                  <a:rPr lang="fr-CA" b="1" baseline="-25000" dirty="0"/>
                  <a:t>2(g)</a:t>
                </a:r>
                <a:r>
                  <a:rPr lang="fr-CA" b="1" dirty="0"/>
                  <a:t> + O</a:t>
                </a:r>
                <a:r>
                  <a:rPr lang="fr-CA" b="1" baseline="-25000" dirty="0"/>
                  <a:t>2(g)</a:t>
                </a:r>
                <a:r>
                  <a:rPr lang="fr-CA" b="1" dirty="0"/>
                  <a:t> </a:t>
                </a:r>
                <a:r>
                  <a:rPr lang="fr-CA" b="1" dirty="0">
                    <a:sym typeface="Wingdings" panose="05000000000000000000" pitchFamily="2" charset="2"/>
                  </a:rPr>
                  <a:t> </a:t>
                </a:r>
                <a:r>
                  <a:rPr lang="fr-CA" b="1" dirty="0"/>
                  <a:t>2 H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O</a:t>
                </a:r>
                <a:r>
                  <a:rPr lang="fr-CA" b="1" baseline="-25000" dirty="0"/>
                  <a:t>(g)</a:t>
                </a:r>
                <a:r>
                  <a:rPr lang="fr-CA" b="1" dirty="0"/>
                  <a:t> + 483,6 kJ</a:t>
                </a:r>
              </a:p>
              <a:p>
                <a:pPr marL="457200" lvl="1" indent="0" algn="ctr">
                  <a:buFont typeface="Arial" panose="020B0604020202020204" pitchFamily="34" charset="0"/>
                  <a:buNone/>
                </a:pPr>
                <a:r>
                  <a:rPr lang="fr-CA" b="1" dirty="0"/>
                  <a:t>ou</a:t>
                </a:r>
              </a:p>
              <a:p>
                <a:pPr lvl="1"/>
                <a:r>
                  <a:rPr lang="fr-CA" b="1" dirty="0"/>
                  <a:t>2 H</a:t>
                </a:r>
                <a:r>
                  <a:rPr lang="fr-CA" b="1" baseline="-25000" dirty="0"/>
                  <a:t>2(g)</a:t>
                </a:r>
                <a:r>
                  <a:rPr lang="fr-CA" b="1" dirty="0"/>
                  <a:t> + O</a:t>
                </a:r>
                <a:r>
                  <a:rPr lang="fr-CA" b="1" baseline="-25000" dirty="0"/>
                  <a:t>2(g)</a:t>
                </a:r>
                <a:r>
                  <a:rPr lang="fr-CA" b="1" dirty="0"/>
                  <a:t> </a:t>
                </a:r>
                <a:r>
                  <a:rPr lang="fr-CA" b="1" dirty="0">
                    <a:sym typeface="Wingdings" panose="05000000000000000000" pitchFamily="2" charset="2"/>
                  </a:rPr>
                  <a:t> </a:t>
                </a:r>
                <a:r>
                  <a:rPr lang="fr-CA" b="1" dirty="0"/>
                  <a:t>2 H</a:t>
                </a:r>
                <a:r>
                  <a:rPr lang="fr-CA" b="1" baseline="-25000" dirty="0"/>
                  <a:t>2</a:t>
                </a:r>
                <a:r>
                  <a:rPr lang="fr-CA" b="1" dirty="0"/>
                  <a:t>O</a:t>
                </a:r>
                <a:r>
                  <a:rPr lang="fr-CA" b="1" baseline="-25000" dirty="0"/>
                  <a:t>(g)</a:t>
                </a:r>
                <a:r>
                  <a:rPr lang="fr-CA" b="1" dirty="0"/>
                  <a:t>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fr-C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A" dirty="0"/>
                  <a:t> -483,6 kJ</a:t>
                </a:r>
              </a:p>
            </p:txBody>
          </p:sp>
        </mc:Choice>
        <mc:Fallback xmlns="">
          <p:sp>
            <p:nvSpPr>
              <p:cNvPr id="25" name="Espace réservé du contenu 2">
                <a:extLst>
                  <a:ext uri="{FF2B5EF4-FFF2-40B4-BE49-F238E27FC236}">
                    <a16:creationId xmlns:a16="http://schemas.microsoft.com/office/drawing/2014/main" id="{67D01EE8-7BC3-4011-AB74-1E74FB4F7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87" y="2171884"/>
                <a:ext cx="5556975" cy="4350835"/>
              </a:xfrm>
              <a:prstGeom prst="rect">
                <a:avLst/>
              </a:prstGeom>
              <a:blipFill>
                <a:blip r:embed="rId10"/>
                <a:stretch>
                  <a:fillRect l="-153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E032A36E-EA5F-4516-AF9D-20C6FA477C8A}"/>
              </a:ext>
            </a:extLst>
          </p:cNvPr>
          <p:cNvSpPr txBox="1">
            <a:spLocks/>
          </p:cNvSpPr>
          <p:nvPr/>
        </p:nvSpPr>
        <p:spPr>
          <a:xfrm>
            <a:off x="248437" y="5094987"/>
            <a:ext cx="5556975" cy="510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000" b="1" dirty="0"/>
              <a:t>2 H</a:t>
            </a:r>
            <a:r>
              <a:rPr lang="fr-CA" sz="2000" b="1" baseline="-25000" dirty="0"/>
              <a:t>2(g)</a:t>
            </a:r>
            <a:r>
              <a:rPr lang="fr-CA" sz="2000" b="1" dirty="0"/>
              <a:t> + O</a:t>
            </a:r>
            <a:r>
              <a:rPr lang="fr-CA" sz="2000" b="1" baseline="-25000" dirty="0"/>
              <a:t>2(g)</a:t>
            </a:r>
            <a:r>
              <a:rPr lang="fr-CA" sz="2000" b="1" dirty="0"/>
              <a:t> </a:t>
            </a:r>
            <a:r>
              <a:rPr lang="fr-CA" sz="2000" b="1" dirty="0">
                <a:sym typeface="Wingdings" panose="05000000000000000000" pitchFamily="2" charset="2"/>
              </a:rPr>
              <a:t> </a:t>
            </a:r>
            <a:r>
              <a:rPr lang="fr-CA" sz="2000" b="1" dirty="0"/>
              <a:t>2 H</a:t>
            </a:r>
            <a:r>
              <a:rPr lang="fr-CA" sz="2000" b="1" baseline="-25000" dirty="0"/>
              <a:t>2</a:t>
            </a:r>
            <a:r>
              <a:rPr lang="fr-CA" sz="2000" b="1" dirty="0"/>
              <a:t>O</a:t>
            </a:r>
            <a:r>
              <a:rPr lang="fr-CA" sz="2000" b="1" baseline="-25000" dirty="0"/>
              <a:t>(g)</a:t>
            </a:r>
            <a:r>
              <a:rPr lang="fr-CA" sz="2000" b="1" dirty="0"/>
              <a:t> + 483,6 kJ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2112478-8275-4619-B5B2-B8969FC7339C}"/>
              </a:ext>
            </a:extLst>
          </p:cNvPr>
          <p:cNvGrpSpPr/>
          <p:nvPr/>
        </p:nvGrpSpPr>
        <p:grpSpPr>
          <a:xfrm>
            <a:off x="5502118" y="2171884"/>
            <a:ext cx="6432081" cy="4189746"/>
            <a:chOff x="5654518" y="2324284"/>
            <a:chExt cx="6432081" cy="4189746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53502A33-B5A1-43B5-B11C-AA37604ADF02}"/>
                </a:ext>
              </a:extLst>
            </p:cNvPr>
            <p:cNvGrpSpPr/>
            <p:nvPr/>
          </p:nvGrpSpPr>
          <p:grpSpPr>
            <a:xfrm>
              <a:off x="7165598" y="2879006"/>
              <a:ext cx="4871990" cy="3114958"/>
              <a:chOff x="2468845" y="2227446"/>
              <a:chExt cx="7005516" cy="4479050"/>
            </a:xfrm>
          </p:grpSpPr>
          <p:cxnSp>
            <p:nvCxnSpPr>
              <p:cNvPr id="28" name="Connecteur droit avec flèche 27">
                <a:extLst>
                  <a:ext uri="{FF2B5EF4-FFF2-40B4-BE49-F238E27FC236}">
                    <a16:creationId xmlns:a16="http://schemas.microsoft.com/office/drawing/2014/main" id="{FF592580-DBCD-4E7A-BA99-076FC90DD9A7}"/>
                  </a:ext>
                </a:extLst>
              </p:cNvPr>
              <p:cNvCxnSpPr/>
              <p:nvPr/>
            </p:nvCxnSpPr>
            <p:spPr>
              <a:xfrm flipV="1">
                <a:off x="2483879" y="2227446"/>
                <a:ext cx="0" cy="447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avec flèche 28">
                <a:extLst>
                  <a:ext uri="{FF2B5EF4-FFF2-40B4-BE49-F238E27FC236}">
                    <a16:creationId xmlns:a16="http://schemas.microsoft.com/office/drawing/2014/main" id="{FAECFECC-DEE4-460D-9A13-F691DA7B63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845" y="6706495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B145D13D-DCEC-4DF6-A877-060B145AF7ED}"/>
                </a:ext>
              </a:extLst>
            </p:cNvPr>
            <p:cNvCxnSpPr/>
            <p:nvPr/>
          </p:nvCxnSpPr>
          <p:spPr>
            <a:xfrm>
              <a:off x="7186509" y="3523994"/>
              <a:ext cx="2058997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C024DC93-41C3-4050-BA91-E6E64B052480}"/>
                </a:ext>
              </a:extLst>
            </p:cNvPr>
            <p:cNvCxnSpPr/>
            <p:nvPr/>
          </p:nvCxnSpPr>
          <p:spPr>
            <a:xfrm>
              <a:off x="9352977" y="5312689"/>
              <a:ext cx="2058997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lèche : bas 31">
              <a:extLst>
                <a:ext uri="{FF2B5EF4-FFF2-40B4-BE49-F238E27FC236}">
                  <a16:creationId xmlns:a16="http://schemas.microsoft.com/office/drawing/2014/main" id="{1B461BDE-0BEB-40D5-8D49-50C2B47963A8}"/>
                </a:ext>
              </a:extLst>
            </p:cNvPr>
            <p:cNvSpPr/>
            <p:nvPr/>
          </p:nvSpPr>
          <p:spPr>
            <a:xfrm>
              <a:off x="9121178" y="3684245"/>
              <a:ext cx="463597" cy="1504478"/>
            </a:xfrm>
            <a:prstGeom prst="downArrow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EDE2B91-B3CF-46EE-9A88-4B29B35C8D09}"/>
                </a:ext>
              </a:extLst>
            </p:cNvPr>
            <p:cNvSpPr txBox="1"/>
            <p:nvPr/>
          </p:nvSpPr>
          <p:spPr>
            <a:xfrm>
              <a:off x="6013268" y="2621143"/>
              <a:ext cx="1234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/>
                <a:t>H (kJ)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E6F538C3-2EC2-47BC-8DB1-FB027793DC13}"/>
                </a:ext>
              </a:extLst>
            </p:cNvPr>
            <p:cNvSpPr txBox="1"/>
            <p:nvPr/>
          </p:nvSpPr>
          <p:spPr>
            <a:xfrm>
              <a:off x="8141629" y="6052365"/>
              <a:ext cx="394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/>
                <a:t>Progression de la réaction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1E40ED08-DF32-40D2-9562-B2CFEECFFCF5}"/>
                </a:ext>
              </a:extLst>
            </p:cNvPr>
            <p:cNvSpPr txBox="1"/>
            <p:nvPr/>
          </p:nvSpPr>
          <p:spPr>
            <a:xfrm>
              <a:off x="7186509" y="3064042"/>
              <a:ext cx="20694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00B0F0"/>
                  </a:solidFill>
                </a:rPr>
                <a:t>2 H</a:t>
              </a:r>
              <a:r>
                <a:rPr lang="fr-CA" sz="2000" b="1" baseline="-25000" dirty="0">
                  <a:solidFill>
                    <a:srgbClr val="00B0F0"/>
                  </a:solidFill>
                </a:rPr>
                <a:t>2(g)</a:t>
              </a:r>
              <a:r>
                <a:rPr lang="fr-CA" sz="2000" b="1" dirty="0">
                  <a:solidFill>
                    <a:srgbClr val="00B0F0"/>
                  </a:solidFill>
                </a:rPr>
                <a:t> + O</a:t>
              </a:r>
              <a:r>
                <a:rPr lang="fr-CA" sz="2000" b="1" baseline="-25000" dirty="0">
                  <a:solidFill>
                    <a:srgbClr val="00B0F0"/>
                  </a:solidFill>
                </a:rPr>
                <a:t>2(g)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CD9D99FF-A00F-4FE8-8ABE-21B0047461D9}"/>
                </a:ext>
              </a:extLst>
            </p:cNvPr>
            <p:cNvSpPr txBox="1"/>
            <p:nvPr/>
          </p:nvSpPr>
          <p:spPr>
            <a:xfrm>
              <a:off x="9696711" y="4836601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92D050"/>
                  </a:solidFill>
                </a:rPr>
                <a:t>2 H</a:t>
              </a:r>
              <a:r>
                <a:rPr lang="fr-CA" sz="2000" b="1" baseline="-25000" dirty="0">
                  <a:solidFill>
                    <a:srgbClr val="92D050"/>
                  </a:solidFill>
                </a:rPr>
                <a:t>2</a:t>
              </a:r>
              <a:r>
                <a:rPr lang="fr-CA" sz="2000" b="1" dirty="0">
                  <a:solidFill>
                    <a:srgbClr val="92D050"/>
                  </a:solidFill>
                </a:rPr>
                <a:t>O</a:t>
              </a:r>
              <a:r>
                <a:rPr lang="fr-CA" sz="2000" b="1" baseline="-25000" dirty="0">
                  <a:solidFill>
                    <a:srgbClr val="92D050"/>
                  </a:solidFill>
                </a:rPr>
                <a:t>(g)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E0AE74F-56E8-4DFC-B065-87221B8F906B}"/>
                </a:ext>
              </a:extLst>
            </p:cNvPr>
            <p:cNvSpPr txBox="1"/>
            <p:nvPr/>
          </p:nvSpPr>
          <p:spPr>
            <a:xfrm>
              <a:off x="7410473" y="2324284"/>
              <a:ext cx="46271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/>
                <a:t>L’enthalpie en fonction de la progression de la réaction de la synthèse de l’eau</a:t>
              </a:r>
              <a:endParaRPr lang="fr-CA" sz="1600" baseline="-25000" dirty="0"/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D4AC0732-70C9-4363-B305-5C7C7C6F3FE0}"/>
                </a:ext>
              </a:extLst>
            </p:cNvPr>
            <p:cNvGrpSpPr/>
            <p:nvPr/>
          </p:nvGrpSpPr>
          <p:grpSpPr>
            <a:xfrm>
              <a:off x="5654518" y="5128023"/>
              <a:ext cx="3698460" cy="369332"/>
              <a:chOff x="1207011" y="4797322"/>
              <a:chExt cx="3473388" cy="369332"/>
            </a:xfrm>
          </p:grpSpPr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2622BB11-338E-43F2-B571-7698E026E430}"/>
                  </a:ext>
                </a:extLst>
              </p:cNvPr>
              <p:cNvCxnSpPr>
                <a:cxnSpLocks/>
              </p:cNvCxnSpPr>
              <p:nvPr>
                <p:custDataLst>
                  <p:tags r:id="rId4"/>
                </p:custDataLst>
              </p:nvPr>
            </p:nvCxnSpPr>
            <p:spPr>
              <a:xfrm>
                <a:off x="2575540" y="4996706"/>
                <a:ext cx="2104859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223066F7-925A-4DE4-A9CF-C81A67EC3842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1207011" y="4797322"/>
                <a:ext cx="13014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>
                    <a:solidFill>
                      <a:schemeClr val="accent5"/>
                    </a:solidFill>
                  </a:rPr>
                  <a:t>(</a:t>
                </a:r>
                <a:r>
                  <a:rPr lang="fr-CA" b="1" dirty="0" err="1">
                    <a:solidFill>
                      <a:schemeClr val="accent5"/>
                    </a:solidFill>
                  </a:rPr>
                  <a:t>H</a:t>
                </a:r>
                <a:r>
                  <a:rPr lang="fr-CA" b="1" baseline="-25000" dirty="0" err="1">
                    <a:solidFill>
                      <a:schemeClr val="accent5"/>
                    </a:solidFill>
                  </a:rPr>
                  <a:t>p</a:t>
                </a:r>
                <a:r>
                  <a:rPr lang="fr-CA" b="1" dirty="0">
                    <a:solidFill>
                      <a:schemeClr val="accent5"/>
                    </a:solidFill>
                  </a:rPr>
                  <a:t>) -483,6</a:t>
                </a:r>
              </a:p>
            </p:txBody>
          </p:sp>
        </p:grp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0E5AFE66-8BE8-472E-8561-C13FF8786D70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6379031" y="3323290"/>
              <a:ext cx="797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b="1" dirty="0">
                  <a:solidFill>
                    <a:schemeClr val="accent5"/>
                  </a:solidFill>
                </a:rPr>
                <a:t>(</a:t>
              </a:r>
              <a:r>
                <a:rPr lang="fr-CA" b="1" dirty="0" err="1">
                  <a:solidFill>
                    <a:schemeClr val="accent5"/>
                  </a:solidFill>
                </a:rPr>
                <a:t>H</a:t>
              </a:r>
              <a:r>
                <a:rPr lang="fr-CA" b="1" baseline="-25000" dirty="0" err="1">
                  <a:solidFill>
                    <a:schemeClr val="accent5"/>
                  </a:solidFill>
                </a:rPr>
                <a:t>r</a:t>
              </a:r>
              <a:r>
                <a:rPr lang="fr-CA" b="1" dirty="0">
                  <a:solidFill>
                    <a:schemeClr val="accent5"/>
                  </a:solidFill>
                </a:rPr>
                <a:t>)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ZoneTexte 41">
                  <a:extLst>
                    <a:ext uri="{FF2B5EF4-FFF2-40B4-BE49-F238E27FC236}">
                      <a16:creationId xmlns:a16="http://schemas.microsoft.com/office/drawing/2014/main" id="{06078F5F-7F2B-491E-9223-9C5B344ACC63}"/>
                    </a:ext>
                  </a:extLst>
                </p:cNvPr>
                <p:cNvSpPr txBox="1"/>
                <p:nvPr/>
              </p:nvSpPr>
              <p:spPr>
                <a:xfrm>
                  <a:off x="9496788" y="3974819"/>
                  <a:ext cx="23599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CA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24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a14:m>
                  <a:r>
                    <a:rPr lang="fr-CA" sz="2400" b="1" dirty="0">
                      <a:solidFill>
                        <a:schemeClr val="accent5"/>
                      </a:solidFill>
                    </a:rPr>
                    <a:t> est négatif</a:t>
                  </a:r>
                </a:p>
              </p:txBody>
            </p:sp>
          </mc:Choice>
          <mc:Fallback xmlns="">
            <p:sp>
              <p:nvSpPr>
                <p:cNvPr id="42" name="ZoneTexte 41">
                  <a:extLst>
                    <a:ext uri="{FF2B5EF4-FFF2-40B4-BE49-F238E27FC236}">
                      <a16:creationId xmlns:a16="http://schemas.microsoft.com/office/drawing/2014/main" id="{06078F5F-7F2B-491E-9223-9C5B344ACC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6788" y="3974819"/>
                  <a:ext cx="2359932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775" t="-10526" b="-28947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3DBC03D4-63D8-4DA3-A980-F058BE5C4DC8}"/>
                </a:ext>
              </a:extLst>
            </p:cNvPr>
            <p:cNvSpPr txBox="1"/>
            <p:nvPr/>
          </p:nvSpPr>
          <p:spPr>
            <a:xfrm>
              <a:off x="7410466" y="3522553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00B0F0"/>
                  </a:solidFill>
                </a:rPr>
                <a:t>Réactifs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D802820D-F30D-453C-9BEB-AF090EE55395}"/>
                </a:ext>
              </a:extLst>
            </p:cNvPr>
            <p:cNvSpPr txBox="1"/>
            <p:nvPr/>
          </p:nvSpPr>
          <p:spPr>
            <a:xfrm>
              <a:off x="9696711" y="5324647"/>
              <a:ext cx="1532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solidFill>
                    <a:srgbClr val="92D050"/>
                  </a:solidFill>
                </a:rPr>
                <a:t>Produits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0374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5F4333-B4A5-4B8D-8EAA-B33D6462F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Analyse d’un graphique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010B4D-73DC-4D2B-A0AD-424E9F5159F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p.161 à 164</a:t>
            </a:r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67D01EE8-7BC3-4011-AB74-1E74FB4F7B36}"/>
              </a:ext>
            </a:extLst>
          </p:cNvPr>
          <p:cNvSpPr txBox="1">
            <a:spLocks/>
          </p:cNvSpPr>
          <p:nvPr/>
        </p:nvSpPr>
        <p:spPr>
          <a:xfrm>
            <a:off x="179724" y="1925538"/>
            <a:ext cx="7773372" cy="1198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Quelle quantité d’énergie sera absorbée ou dégagée si 24 g de O</a:t>
            </a:r>
            <a:r>
              <a:rPr lang="fr-CA" baseline="-25000" dirty="0"/>
              <a:t>2(g)</a:t>
            </a:r>
            <a:r>
              <a:rPr lang="fr-CA" dirty="0"/>
              <a:t> est consommé?</a:t>
            </a:r>
            <a:endParaRPr lang="fr-CA" sz="1800" b="1" dirty="0"/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1BD33ACD-65DE-4A90-827D-51F6E6B43568}"/>
              </a:ext>
            </a:extLst>
          </p:cNvPr>
          <p:cNvSpPr txBox="1">
            <a:spLocks/>
          </p:cNvSpPr>
          <p:nvPr/>
        </p:nvSpPr>
        <p:spPr>
          <a:xfrm>
            <a:off x="186691" y="3084333"/>
            <a:ext cx="7773369" cy="769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800" b="1" dirty="0"/>
              <a:t>2 H</a:t>
            </a:r>
            <a:r>
              <a:rPr lang="fr-CA" sz="2800" b="1" baseline="-25000" dirty="0"/>
              <a:t>2(g)</a:t>
            </a:r>
            <a:r>
              <a:rPr lang="fr-CA" sz="2800" b="1" dirty="0"/>
              <a:t> + O</a:t>
            </a:r>
            <a:r>
              <a:rPr lang="fr-CA" sz="2800" b="1" baseline="-25000" dirty="0"/>
              <a:t>2(g)</a:t>
            </a:r>
            <a:r>
              <a:rPr lang="fr-CA" sz="2800" b="1" dirty="0"/>
              <a:t> </a:t>
            </a:r>
            <a:r>
              <a:rPr lang="fr-CA" sz="2800" b="1" dirty="0">
                <a:sym typeface="Wingdings" panose="05000000000000000000" pitchFamily="2" charset="2"/>
              </a:rPr>
              <a:t> </a:t>
            </a:r>
            <a:r>
              <a:rPr lang="fr-CA" sz="2800" b="1" dirty="0"/>
              <a:t>2 H</a:t>
            </a:r>
            <a:r>
              <a:rPr lang="fr-CA" sz="2800" b="1" baseline="-25000" dirty="0"/>
              <a:t>2</a:t>
            </a:r>
            <a:r>
              <a:rPr lang="fr-CA" sz="2800" b="1" dirty="0"/>
              <a:t>O</a:t>
            </a:r>
            <a:r>
              <a:rPr lang="fr-CA" sz="2800" b="1" baseline="-25000" dirty="0"/>
              <a:t>(g)</a:t>
            </a:r>
            <a:r>
              <a:rPr lang="fr-CA" sz="2800" b="1" dirty="0"/>
              <a:t> + 483,6 kJ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5BF0EE05-705D-4F4B-91B6-DF72E9AF5D38}"/>
              </a:ext>
            </a:extLst>
          </p:cNvPr>
          <p:cNvGrpSpPr/>
          <p:nvPr/>
        </p:nvGrpSpPr>
        <p:grpSpPr>
          <a:xfrm>
            <a:off x="7721108" y="2926079"/>
            <a:ext cx="4284205" cy="2760156"/>
            <a:chOff x="5654518" y="2324284"/>
            <a:chExt cx="6432081" cy="4143954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06A373F6-2BCC-42F4-99AC-808CDC594BA0}"/>
                </a:ext>
              </a:extLst>
            </p:cNvPr>
            <p:cNvGrpSpPr/>
            <p:nvPr/>
          </p:nvGrpSpPr>
          <p:grpSpPr>
            <a:xfrm>
              <a:off x="7165598" y="2879006"/>
              <a:ext cx="4871990" cy="3114958"/>
              <a:chOff x="2468845" y="2227446"/>
              <a:chExt cx="7005516" cy="4479050"/>
            </a:xfrm>
          </p:grpSpPr>
          <p:cxnSp>
            <p:nvCxnSpPr>
              <p:cNvPr id="43" name="Connecteur droit avec flèche 42">
                <a:extLst>
                  <a:ext uri="{FF2B5EF4-FFF2-40B4-BE49-F238E27FC236}">
                    <a16:creationId xmlns:a16="http://schemas.microsoft.com/office/drawing/2014/main" id="{2EB325CA-5692-4C92-A72C-E2092DE7D686}"/>
                  </a:ext>
                </a:extLst>
              </p:cNvPr>
              <p:cNvCxnSpPr/>
              <p:nvPr/>
            </p:nvCxnSpPr>
            <p:spPr>
              <a:xfrm flipV="1">
                <a:off x="2483879" y="2227446"/>
                <a:ext cx="0" cy="44790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3">
                <a:extLst>
                  <a:ext uri="{FF2B5EF4-FFF2-40B4-BE49-F238E27FC236}">
                    <a16:creationId xmlns:a16="http://schemas.microsoft.com/office/drawing/2014/main" id="{479B5D12-7D96-4D0E-AB0C-530FE3E302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68845" y="6706495"/>
                <a:ext cx="700551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617A770B-F4C1-448F-B82C-D4D837D50A2E}"/>
                </a:ext>
              </a:extLst>
            </p:cNvPr>
            <p:cNvCxnSpPr/>
            <p:nvPr/>
          </p:nvCxnSpPr>
          <p:spPr>
            <a:xfrm>
              <a:off x="7186509" y="3523994"/>
              <a:ext cx="2058997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4EEA6277-AD3F-46A6-A804-0793ABEE89DA}"/>
                </a:ext>
              </a:extLst>
            </p:cNvPr>
            <p:cNvCxnSpPr/>
            <p:nvPr/>
          </p:nvCxnSpPr>
          <p:spPr>
            <a:xfrm>
              <a:off x="9352977" y="5312689"/>
              <a:ext cx="2058997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lèche : bas 29">
              <a:extLst>
                <a:ext uri="{FF2B5EF4-FFF2-40B4-BE49-F238E27FC236}">
                  <a16:creationId xmlns:a16="http://schemas.microsoft.com/office/drawing/2014/main" id="{6E373640-0178-4E42-8220-169F7795B8A0}"/>
                </a:ext>
              </a:extLst>
            </p:cNvPr>
            <p:cNvSpPr/>
            <p:nvPr/>
          </p:nvSpPr>
          <p:spPr>
            <a:xfrm>
              <a:off x="9121178" y="3684245"/>
              <a:ext cx="463597" cy="1504478"/>
            </a:xfrm>
            <a:prstGeom prst="downArrow">
              <a:avLst/>
            </a:prstGeom>
            <a:solidFill>
              <a:schemeClr val="accent5">
                <a:alpha val="5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05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BB5228C-3428-45AC-9891-110D971CB201}"/>
                </a:ext>
              </a:extLst>
            </p:cNvPr>
            <p:cNvSpPr txBox="1"/>
            <p:nvPr/>
          </p:nvSpPr>
          <p:spPr>
            <a:xfrm>
              <a:off x="6013268" y="2621142"/>
              <a:ext cx="1234160" cy="415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H (kJ)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2AFA64F-B549-4C35-AECF-2CEFB24BAD27}"/>
                </a:ext>
              </a:extLst>
            </p:cNvPr>
            <p:cNvSpPr txBox="1"/>
            <p:nvPr/>
          </p:nvSpPr>
          <p:spPr>
            <a:xfrm>
              <a:off x="8141629" y="6052366"/>
              <a:ext cx="3944970" cy="415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Progression de la réaction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B179334D-1EA4-458E-B983-3517D3C279DC}"/>
                </a:ext>
              </a:extLst>
            </p:cNvPr>
            <p:cNvSpPr txBox="1"/>
            <p:nvPr/>
          </p:nvSpPr>
          <p:spPr>
            <a:xfrm>
              <a:off x="7186510" y="3064042"/>
              <a:ext cx="2069452" cy="392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>
                  <a:solidFill>
                    <a:srgbClr val="00B0F0"/>
                  </a:solidFill>
                </a:rPr>
                <a:t>2 H</a:t>
              </a:r>
              <a:r>
                <a:rPr lang="fr-CA" sz="1100" b="1" baseline="-25000" dirty="0">
                  <a:solidFill>
                    <a:srgbClr val="00B0F0"/>
                  </a:solidFill>
                </a:rPr>
                <a:t>2(g)</a:t>
              </a:r>
              <a:r>
                <a:rPr lang="fr-CA" sz="1100" b="1" dirty="0">
                  <a:solidFill>
                    <a:srgbClr val="00B0F0"/>
                  </a:solidFill>
                </a:rPr>
                <a:t> + O</a:t>
              </a:r>
              <a:r>
                <a:rPr lang="fr-CA" sz="1100" b="1" baseline="-25000" dirty="0">
                  <a:solidFill>
                    <a:srgbClr val="00B0F0"/>
                  </a:solidFill>
                </a:rPr>
                <a:t>2(g)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2AA91520-46E8-47F7-8553-15B1FBEEDFC8}"/>
                </a:ext>
              </a:extLst>
            </p:cNvPr>
            <p:cNvSpPr txBox="1"/>
            <p:nvPr/>
          </p:nvSpPr>
          <p:spPr>
            <a:xfrm>
              <a:off x="9696710" y="4836602"/>
              <a:ext cx="1532706" cy="392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>
                  <a:solidFill>
                    <a:srgbClr val="92D050"/>
                  </a:solidFill>
                </a:rPr>
                <a:t>2 H</a:t>
              </a:r>
              <a:r>
                <a:rPr lang="fr-CA" sz="1100" b="1" baseline="-25000" dirty="0">
                  <a:solidFill>
                    <a:srgbClr val="92D050"/>
                  </a:solidFill>
                </a:rPr>
                <a:t>2</a:t>
              </a:r>
              <a:r>
                <a:rPr lang="fr-CA" sz="1100" b="1" dirty="0">
                  <a:solidFill>
                    <a:srgbClr val="92D050"/>
                  </a:solidFill>
                </a:rPr>
                <a:t>O</a:t>
              </a:r>
              <a:r>
                <a:rPr lang="fr-CA" sz="1100" b="1" baseline="-25000" dirty="0">
                  <a:solidFill>
                    <a:srgbClr val="92D050"/>
                  </a:solidFill>
                </a:rPr>
                <a:t>(g)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D1E8F0B-3D21-4C16-9DD8-8EE238BEB71C}"/>
                </a:ext>
              </a:extLst>
            </p:cNvPr>
            <p:cNvSpPr txBox="1"/>
            <p:nvPr/>
          </p:nvSpPr>
          <p:spPr>
            <a:xfrm>
              <a:off x="7410473" y="2324284"/>
              <a:ext cx="4627114" cy="600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00" dirty="0"/>
                <a:t>L’enthalpie en fonction de la progression de la réaction de la synthèse de l’eau</a:t>
              </a:r>
              <a:endParaRPr lang="fr-CA" sz="1000" baseline="-25000" dirty="0"/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92DE461C-8B10-4530-9036-847D856C7E2B}"/>
                </a:ext>
              </a:extLst>
            </p:cNvPr>
            <p:cNvGrpSpPr/>
            <p:nvPr/>
          </p:nvGrpSpPr>
          <p:grpSpPr>
            <a:xfrm>
              <a:off x="5654518" y="5128023"/>
              <a:ext cx="3698460" cy="392768"/>
              <a:chOff x="1207011" y="4797322"/>
              <a:chExt cx="3473388" cy="392768"/>
            </a:xfrm>
          </p:grpSpPr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E2F9CF61-6344-4307-A334-B92F21D660EC}"/>
                  </a:ext>
                </a:extLst>
              </p:cNvPr>
              <p:cNvCxnSpPr>
                <a:cxnSpLocks/>
              </p:cNvCxnSpPr>
              <p:nvPr>
                <p:custDataLst>
                  <p:tags r:id="rId9"/>
                </p:custDataLst>
              </p:nvPr>
            </p:nvCxnSpPr>
            <p:spPr>
              <a:xfrm>
                <a:off x="2575540" y="4996706"/>
                <a:ext cx="2104859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B0A7AE82-D441-4B21-BE0A-739D37C10EB5}"/>
                  </a:ext>
                </a:extLst>
              </p:cNvPr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207011" y="4797322"/>
                <a:ext cx="1301497" cy="392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1050" b="1" dirty="0">
                    <a:solidFill>
                      <a:schemeClr val="accent5"/>
                    </a:solidFill>
                  </a:rPr>
                  <a:t>(</a:t>
                </a:r>
                <a:r>
                  <a:rPr lang="fr-CA" sz="1050" b="1" dirty="0" err="1">
                    <a:solidFill>
                      <a:schemeClr val="accent5"/>
                    </a:solidFill>
                  </a:rPr>
                  <a:t>H</a:t>
                </a:r>
                <a:r>
                  <a:rPr lang="fr-CA" sz="1050" b="1" baseline="-25000" dirty="0" err="1">
                    <a:solidFill>
                      <a:schemeClr val="accent5"/>
                    </a:solidFill>
                  </a:rPr>
                  <a:t>p</a:t>
                </a:r>
                <a:r>
                  <a:rPr lang="fr-CA" sz="1050" b="1" dirty="0">
                    <a:solidFill>
                      <a:schemeClr val="accent5"/>
                    </a:solidFill>
                  </a:rPr>
                  <a:t>) -483,6</a:t>
                </a:r>
              </a:p>
            </p:txBody>
          </p: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6E75DE3-376C-4813-8FD7-DC3FF2D3179E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6379031" y="3323290"/>
              <a:ext cx="797022" cy="38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050" b="1" dirty="0">
                  <a:solidFill>
                    <a:schemeClr val="accent5"/>
                  </a:solidFill>
                </a:rPr>
                <a:t>(</a:t>
              </a:r>
              <a:r>
                <a:rPr lang="fr-CA" sz="1050" b="1" dirty="0" err="1">
                  <a:solidFill>
                    <a:schemeClr val="accent5"/>
                  </a:solidFill>
                </a:rPr>
                <a:t>H</a:t>
              </a:r>
              <a:r>
                <a:rPr lang="fr-CA" sz="1050" b="1" baseline="-25000" dirty="0" err="1">
                  <a:solidFill>
                    <a:schemeClr val="accent5"/>
                  </a:solidFill>
                </a:rPr>
                <a:t>r</a:t>
              </a:r>
              <a:r>
                <a:rPr lang="fr-CA" sz="1050" b="1" dirty="0">
                  <a:solidFill>
                    <a:schemeClr val="accent5"/>
                  </a:solidFill>
                </a:rPr>
                <a:t>) 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7C62A75E-E082-407A-B630-D0C62BAC90C8}"/>
                    </a:ext>
                  </a:extLst>
                </p:cNvPr>
                <p:cNvSpPr txBox="1"/>
                <p:nvPr/>
              </p:nvSpPr>
              <p:spPr>
                <a:xfrm>
                  <a:off x="9496788" y="3974819"/>
                  <a:ext cx="2359932" cy="415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CA" sz="12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fr-CA" sz="12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𝑯</m:t>
                      </m:r>
                    </m:oMath>
                  </a14:m>
                  <a:r>
                    <a:rPr lang="fr-CA" sz="1200" b="1" dirty="0">
                      <a:solidFill>
                        <a:schemeClr val="accent5"/>
                      </a:solidFill>
                    </a:rPr>
                    <a:t> est négatif</a:t>
                  </a:r>
                </a:p>
              </p:txBody>
            </p:sp>
          </mc:Choice>
          <mc:Fallback xmlns="">
            <p:sp>
              <p:nvSpPr>
                <p:cNvPr id="38" name="ZoneTexte 37">
                  <a:extLst>
                    <a:ext uri="{FF2B5EF4-FFF2-40B4-BE49-F238E27FC236}">
                      <a16:creationId xmlns:a16="http://schemas.microsoft.com/office/drawing/2014/main" id="{7C62A75E-E082-407A-B630-D0C62BAC90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6788" y="3974819"/>
                  <a:ext cx="2359932" cy="415872"/>
                </a:xfrm>
                <a:prstGeom prst="rect">
                  <a:avLst/>
                </a:prstGeom>
                <a:blipFill>
                  <a:blip r:embed="rId12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F68B13A-2A34-4F8C-AF47-447B06D9EE34}"/>
                </a:ext>
              </a:extLst>
            </p:cNvPr>
            <p:cNvSpPr txBox="1"/>
            <p:nvPr/>
          </p:nvSpPr>
          <p:spPr>
            <a:xfrm>
              <a:off x="7410466" y="3522553"/>
              <a:ext cx="1532706" cy="392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>
                  <a:solidFill>
                    <a:srgbClr val="00B0F0"/>
                  </a:solidFill>
                </a:rPr>
                <a:t>Réactifs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0F7EE9F7-F79F-4F7F-8B2D-C8A7C680A1DE}"/>
                </a:ext>
              </a:extLst>
            </p:cNvPr>
            <p:cNvSpPr txBox="1"/>
            <p:nvPr/>
          </p:nvSpPr>
          <p:spPr>
            <a:xfrm>
              <a:off x="9696710" y="5324648"/>
              <a:ext cx="1532706" cy="392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00" b="1" dirty="0">
                  <a:solidFill>
                    <a:srgbClr val="92D050"/>
                  </a:solidFill>
                </a:rPr>
                <a:t>Produits</a:t>
              </a:r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37BF4E84-A42F-4767-B0D6-DAD8D72A234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11564" y="3954204"/>
            <a:ext cx="224131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u="sng" dirty="0"/>
              <a:t>Données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C6D3474-8A10-4C96-A043-456C7EA19CA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11564" y="4438488"/>
            <a:ext cx="22513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M</a:t>
            </a:r>
            <a:r>
              <a:rPr lang="fr-CA" b="1" baseline="-25000" dirty="0"/>
              <a:t>O2</a:t>
            </a:r>
            <a:r>
              <a:rPr lang="fr-CA" b="1" dirty="0"/>
              <a:t> = 32 g/mol</a:t>
            </a:r>
          </a:p>
          <a:p>
            <a:r>
              <a:rPr lang="fr-CA" b="1" dirty="0"/>
              <a:t>m</a:t>
            </a:r>
            <a:r>
              <a:rPr lang="fr-CA" b="1" baseline="-25000" dirty="0"/>
              <a:t>O2</a:t>
            </a:r>
            <a:r>
              <a:rPr lang="fr-CA" b="1" dirty="0"/>
              <a:t> = 24 g</a:t>
            </a:r>
          </a:p>
          <a:p>
            <a:r>
              <a:rPr lang="fr-CA" b="1" dirty="0"/>
              <a:t>n = </a:t>
            </a:r>
          </a:p>
          <a:p>
            <a:r>
              <a:rPr lang="fr-CA" b="1" dirty="0"/>
              <a:t>	1 mol </a:t>
            </a:r>
            <a:r>
              <a:rPr lang="fr-CA" b="1" dirty="0">
                <a:sym typeface="Wingdings" panose="05000000000000000000" pitchFamily="2" charset="2"/>
              </a:rPr>
              <a:t> 32 g</a:t>
            </a:r>
          </a:p>
          <a:p>
            <a:r>
              <a:rPr lang="fr-CA" b="1" dirty="0">
                <a:sym typeface="Wingdings" panose="05000000000000000000" pitchFamily="2" charset="2"/>
              </a:rPr>
              <a:t>	x mol  1 g</a:t>
            </a:r>
          </a:p>
          <a:p>
            <a:r>
              <a:rPr lang="fr-CA" b="1" dirty="0">
                <a:sym typeface="Wingdings" panose="05000000000000000000" pitchFamily="2" charset="2"/>
              </a:rPr>
              <a:t>	</a:t>
            </a:r>
            <a:r>
              <a:rPr lang="fr-CA" b="1" dirty="0">
                <a:solidFill>
                  <a:srgbClr val="00B0F0"/>
                </a:solidFill>
                <a:sym typeface="Wingdings" panose="05000000000000000000" pitchFamily="2" charset="2"/>
              </a:rPr>
              <a:t>x = 0,75 mol </a:t>
            </a:r>
            <a:endParaRPr lang="fr-CA" b="1" dirty="0">
              <a:solidFill>
                <a:srgbClr val="00B0F0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19DD903-8684-4D68-A3DA-0F8ADABB8BD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911000" y="3941279"/>
            <a:ext cx="27621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A" sz="2000" b="1" u="sng" dirty="0"/>
              <a:t>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00F9A513-D181-4A47-A429-7AEB9929DC24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2911001" y="4425563"/>
                <a:ext cx="2762167" cy="1881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b="1" dirty="0"/>
                  <a:t>1 mol O</a:t>
                </a:r>
                <a:r>
                  <a:rPr lang="fr-CA" b="1" baseline="-25000" dirty="0"/>
                  <a:t>2(g) </a:t>
                </a:r>
                <a:r>
                  <a:rPr lang="fr-CA" b="1" dirty="0">
                    <a:sym typeface="Wingdings" panose="05000000000000000000" pitchFamily="2" charset="2"/>
                  </a:rPr>
                  <a:t> 483,6 kJ</a:t>
                </a:r>
              </a:p>
              <a:p>
                <a:r>
                  <a:rPr lang="fr-CA" b="1" dirty="0"/>
                  <a:t>0,75 mol O</a:t>
                </a:r>
                <a:r>
                  <a:rPr lang="fr-CA" b="1" baseline="-25000" dirty="0"/>
                  <a:t>2(g) </a:t>
                </a:r>
                <a:r>
                  <a:rPr lang="fr-CA" b="1" dirty="0">
                    <a:sym typeface="Wingdings" panose="05000000000000000000" pitchFamily="2" charset="2"/>
                  </a:rPr>
                  <a:t> x kJ</a:t>
                </a:r>
              </a:p>
              <a:p>
                <a:endParaRPr lang="fr-CA" b="1" dirty="0">
                  <a:sym typeface="Wingdings" panose="05000000000000000000" pitchFamily="2" charset="2"/>
                </a:endParaRPr>
              </a:p>
              <a:p>
                <a:r>
                  <a:rPr lang="fr-CA" b="1" dirty="0">
                    <a:sym typeface="Wingdings" panose="05000000000000000000" pitchFamily="2" charset="2"/>
                  </a:rPr>
                  <a:t>x  kJ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𝟕𝟓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𝒎𝒐𝒍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∙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𝟒𝟖𝟑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𝟔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𝒌𝑱</m:t>
                        </m:r>
                      </m:num>
                      <m:den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 </m:t>
                        </m:r>
                        <m:r>
                          <a:rPr lang="fr-CA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𝒎𝒐𝒍</m:t>
                        </m:r>
                      </m:den>
                    </m:f>
                  </m:oMath>
                </a14:m>
                <a:endParaRPr lang="fr-CA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fr-CA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CA" b="1" dirty="0">
                    <a:ea typeface="Cambria Math" panose="02040503050406030204" pitchFamily="18" charset="0"/>
                  </a:rPr>
                  <a:t>x = 362,7 kJ</a:t>
                </a:r>
              </a:p>
            </p:txBody>
          </p:sp>
        </mc:Choice>
        <mc:Fallback xmlns=""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00F9A513-D181-4A47-A429-7AEB9929D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2911001" y="4425563"/>
                <a:ext cx="2762167" cy="1881669"/>
              </a:xfrm>
              <a:prstGeom prst="rect">
                <a:avLst/>
              </a:prstGeom>
              <a:blipFill>
                <a:blip r:embed="rId14"/>
                <a:stretch>
                  <a:fillRect l="-1987" t="-2265" b="-3883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ZoneTexte 63">
            <a:extLst>
              <a:ext uri="{FF2B5EF4-FFF2-40B4-BE49-F238E27FC236}">
                <a16:creationId xmlns:a16="http://schemas.microsoft.com/office/drawing/2014/main" id="{CE9B44FA-4474-4B83-A558-D06E6DFB3E8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858707" y="3973488"/>
            <a:ext cx="154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u="sng" dirty="0"/>
              <a:t>Réponse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8B1FE063-5FBC-4C18-AB06-CFE299ACF50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858707" y="4448826"/>
            <a:ext cx="1545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ea typeface="Cambria Math" panose="02040503050406030204" pitchFamily="18" charset="0"/>
              </a:rPr>
              <a:t>362,7 kJ</a:t>
            </a:r>
          </a:p>
        </p:txBody>
      </p:sp>
    </p:spTree>
    <p:extLst>
      <p:ext uri="{BB962C8B-B14F-4D97-AF65-F5344CB8AC3E}">
        <p14:creationId xmlns:p14="http://schemas.microsoft.com/office/powerpoint/2010/main" val="2424694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uiExpand="1" build="p"/>
      <p:bldP spid="47" grpId="0"/>
      <p:bldP spid="63" grpId="0" uiExpand="1" build="p"/>
      <p:bldP spid="64" grpId="0"/>
      <p:bldP spid="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9303C6-454B-4804-A5BF-003EC672A7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b="1" dirty="0"/>
              <a:t>Devoir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</p:txBody>
      </p:sp>
    </p:spTree>
    <p:extLst>
      <p:ext uri="{BB962C8B-B14F-4D97-AF65-F5344CB8AC3E}">
        <p14:creationId xmlns:p14="http://schemas.microsoft.com/office/powerpoint/2010/main" val="1440848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4EF38-DAD0-471F-BD4A-185E0C5B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Mise à jour de la liste de concepts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1F1DEE8-B317-47C8-9F5A-08CEC79DC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2133600"/>
            <a:ext cx="11742821" cy="4507832"/>
          </a:xfrm>
        </p:spPr>
        <p:txBody>
          <a:bodyPr numCol="3">
            <a:noAutofit/>
          </a:bodyPr>
          <a:lstStyle/>
          <a:p>
            <a:pPr marL="342900" indent="-342900"/>
            <a:r>
              <a:rPr lang="fr-CA" sz="2000" dirty="0"/>
              <a:t>Énergie thermique</a:t>
            </a:r>
            <a:endParaRPr lang="en-US" sz="2000" dirty="0"/>
          </a:p>
          <a:p>
            <a:pPr marL="342900" indent="-342900"/>
            <a:r>
              <a:rPr lang="fr-CA" sz="2000" dirty="0"/>
              <a:t>Chaleur</a:t>
            </a:r>
            <a:endParaRPr lang="en-US" sz="2000" dirty="0"/>
          </a:p>
          <a:p>
            <a:pPr marL="342900" indent="-342900"/>
            <a:r>
              <a:rPr lang="fr-CA" sz="2000" dirty="0"/>
              <a:t>Réaction endothermique</a:t>
            </a:r>
            <a:endParaRPr lang="en-US" sz="2000" dirty="0"/>
          </a:p>
          <a:p>
            <a:pPr marL="342900" indent="-342900"/>
            <a:r>
              <a:rPr lang="fr-CA" sz="2000" dirty="0"/>
              <a:t>Réaction exothermique</a:t>
            </a:r>
            <a:endParaRPr lang="en-US" sz="2000" dirty="0"/>
          </a:p>
          <a:p>
            <a:pPr marL="342900" indent="-342900"/>
            <a:r>
              <a:rPr lang="fr-CA" sz="2000" dirty="0"/>
              <a:t>Énergie dégagée</a:t>
            </a:r>
            <a:endParaRPr lang="en-US" sz="2000" dirty="0"/>
          </a:p>
          <a:p>
            <a:pPr marL="342900" indent="-342900"/>
            <a:r>
              <a:rPr lang="fr-CA" sz="2000" dirty="0"/>
              <a:t>Énergie absorbée</a:t>
            </a:r>
            <a:endParaRPr lang="en-US" sz="2000" dirty="0"/>
          </a:p>
          <a:p>
            <a:pPr marL="342900" indent="-342900"/>
            <a:r>
              <a:rPr lang="fr-CA" sz="2000" dirty="0"/>
              <a:t>Système isolé</a:t>
            </a:r>
            <a:endParaRPr lang="en-US" sz="2000" dirty="0"/>
          </a:p>
          <a:p>
            <a:pPr marL="342900" indent="-342900"/>
            <a:r>
              <a:rPr lang="fr-CA" sz="2000" dirty="0"/>
              <a:t>Milieu environnant</a:t>
            </a:r>
            <a:endParaRPr lang="en-US" sz="2000" dirty="0"/>
          </a:p>
          <a:p>
            <a:pPr marL="342900" indent="-342900"/>
            <a:r>
              <a:rPr lang="fr-CA" sz="2000" dirty="0"/>
              <a:t>Système ouvert</a:t>
            </a:r>
            <a:endParaRPr lang="en-US" sz="2000" dirty="0"/>
          </a:p>
          <a:p>
            <a:pPr marL="342900" indent="-342900"/>
            <a:r>
              <a:rPr lang="fr-CA" sz="2000" dirty="0"/>
              <a:t>Système fermé</a:t>
            </a:r>
            <a:endParaRPr lang="en-US" sz="2000" dirty="0"/>
          </a:p>
          <a:p>
            <a:pPr marL="342900" indent="-342900"/>
            <a:r>
              <a:rPr lang="fr-CA" sz="2000" dirty="0"/>
              <a:t>Variation de température</a:t>
            </a:r>
            <a:endParaRPr lang="en-US" sz="2000" dirty="0"/>
          </a:p>
          <a:p>
            <a:pPr marL="342900" indent="-342900"/>
            <a:r>
              <a:rPr lang="fr-CA" sz="2000" dirty="0"/>
              <a:t>Température finale</a:t>
            </a:r>
            <a:endParaRPr lang="en-US" sz="2000" dirty="0"/>
          </a:p>
          <a:p>
            <a:pPr marL="342900" indent="-342900"/>
            <a:r>
              <a:rPr lang="fr-CA" sz="2000" dirty="0"/>
              <a:t>Température initiale</a:t>
            </a:r>
            <a:endParaRPr lang="en-US" sz="2000" dirty="0"/>
          </a:p>
          <a:p>
            <a:pPr marL="342900" indent="-342900"/>
            <a:r>
              <a:rPr lang="fr-CA" sz="2000" dirty="0"/>
              <a:t>Degré Celsius</a:t>
            </a:r>
            <a:endParaRPr lang="en-US" sz="2000" dirty="0"/>
          </a:p>
          <a:p>
            <a:pPr marL="342900" indent="-342900"/>
            <a:r>
              <a:rPr lang="fr-CA" sz="2000" dirty="0"/>
              <a:t>J / g °C</a:t>
            </a:r>
            <a:endParaRPr lang="en-US" sz="2000" dirty="0"/>
          </a:p>
          <a:p>
            <a:pPr marL="342900" indent="-342900"/>
            <a:r>
              <a:rPr lang="fr-CA" sz="2000" dirty="0"/>
              <a:t>Joules</a:t>
            </a:r>
            <a:endParaRPr lang="en-US" sz="2000" dirty="0"/>
          </a:p>
          <a:p>
            <a:pPr marL="342900" indent="-342900"/>
            <a:r>
              <a:rPr lang="fr-CA" sz="2000" dirty="0"/>
              <a:t>C</a:t>
            </a:r>
            <a:endParaRPr lang="en-US" sz="2000" dirty="0"/>
          </a:p>
          <a:p>
            <a:pPr marL="342900" indent="-342900"/>
            <a:r>
              <a:rPr lang="fr-CA" sz="2000" dirty="0"/>
              <a:t>Refroidi</a:t>
            </a:r>
            <a:endParaRPr lang="en-US" sz="2000" dirty="0"/>
          </a:p>
          <a:p>
            <a:pPr marL="342900" indent="-342900"/>
            <a:r>
              <a:rPr lang="fr-CA" sz="2000" dirty="0"/>
              <a:t>Chaleur dégagée </a:t>
            </a:r>
            <a:endParaRPr lang="en-US" sz="2000" dirty="0"/>
          </a:p>
          <a:p>
            <a:pPr marL="342900" indent="-342900"/>
            <a:r>
              <a:rPr lang="fr-CA" sz="2000" dirty="0"/>
              <a:t>Chaleur absorbée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milieu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endParaRPr lang="en-US" sz="2000" dirty="0"/>
          </a:p>
          <a:p>
            <a:pPr marL="342900" indent="-342900"/>
            <a:r>
              <a:rPr lang="fr-CA" sz="2000" dirty="0"/>
              <a:t>Calorimètre</a:t>
            </a:r>
            <a:endParaRPr lang="en-US" sz="2000" dirty="0"/>
          </a:p>
          <a:p>
            <a:pPr marL="342900" indent="-342900"/>
            <a:r>
              <a:rPr lang="fr-CA" sz="2000" dirty="0"/>
              <a:t>Eau</a:t>
            </a:r>
            <a:endParaRPr lang="en-US" sz="2000" dirty="0"/>
          </a:p>
          <a:p>
            <a:pPr marL="342900" indent="-342900"/>
            <a:r>
              <a:rPr lang="fr-CA" sz="2000" dirty="0"/>
              <a:t>Capacité thermique massique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r>
              <a:rPr lang="fr-CA" sz="2000" dirty="0"/>
              <a:t> positif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réaction</a:t>
            </a:r>
            <a:r>
              <a:rPr lang="fr-CA" sz="2000" dirty="0"/>
              <a:t> négatif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r>
              <a:rPr lang="fr-CA" sz="2000" dirty="0"/>
              <a:t> négatif</a:t>
            </a:r>
            <a:endParaRPr lang="en-US" sz="2000" dirty="0"/>
          </a:p>
          <a:p>
            <a:pPr marL="342900" indent="-342900"/>
            <a:r>
              <a:rPr lang="fr-CA" sz="2000" dirty="0" err="1"/>
              <a:t>Q</a:t>
            </a:r>
            <a:r>
              <a:rPr lang="fr-CA" sz="2000" baseline="-25000" dirty="0" err="1"/>
              <a:t>calorimètre</a:t>
            </a:r>
            <a:r>
              <a:rPr lang="fr-CA" sz="2000" dirty="0"/>
              <a:t> positif</a:t>
            </a:r>
            <a:endParaRPr lang="en-US" sz="2000" dirty="0"/>
          </a:p>
          <a:p>
            <a:pPr marL="342900" indent="-342900"/>
            <a:r>
              <a:rPr lang="fr-CA" sz="2000" dirty="0"/>
              <a:t>ΔT négatif</a:t>
            </a:r>
            <a:endParaRPr lang="en-US" sz="2000" dirty="0"/>
          </a:p>
          <a:p>
            <a:pPr marL="342900" indent="-342900"/>
            <a:r>
              <a:rPr lang="fr-CA" sz="2000" dirty="0"/>
              <a:t>ΔT positif</a:t>
            </a:r>
            <a:endParaRPr lang="en-US" sz="2000" dirty="0"/>
          </a:p>
          <a:p>
            <a:pPr marL="342900" indent="-342900"/>
            <a:r>
              <a:rPr lang="fr-CA" sz="2000" dirty="0"/>
              <a:t>Q=</a:t>
            </a:r>
            <a:r>
              <a:rPr lang="fr-CA" sz="2000" dirty="0" err="1"/>
              <a:t>mcΔT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6A796E-FF47-4384-AADA-6943E30A54B9}"/>
              </a:ext>
            </a:extLst>
          </p:cNvPr>
          <p:cNvSpPr/>
          <p:nvPr/>
        </p:nvSpPr>
        <p:spPr>
          <a:xfrm>
            <a:off x="200025" y="257019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44E384-0889-4CB3-92DF-CA1B2EF2E1D5}"/>
              </a:ext>
            </a:extLst>
          </p:cNvPr>
          <p:cNvSpPr/>
          <p:nvPr/>
        </p:nvSpPr>
        <p:spPr>
          <a:xfrm>
            <a:off x="7915275" y="6179420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E7852D-B766-410A-8701-7236689F4B89}"/>
              </a:ext>
            </a:extLst>
          </p:cNvPr>
          <p:cNvSpPr/>
          <p:nvPr/>
        </p:nvSpPr>
        <p:spPr>
          <a:xfrm>
            <a:off x="200025" y="213693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E08540-3F69-41E3-A251-7503C07C68BF}"/>
              </a:ext>
            </a:extLst>
          </p:cNvPr>
          <p:cNvSpPr/>
          <p:nvPr/>
        </p:nvSpPr>
        <p:spPr>
          <a:xfrm>
            <a:off x="200023" y="4542077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E9C16B-8864-4873-832D-158B8C923113}"/>
              </a:ext>
            </a:extLst>
          </p:cNvPr>
          <p:cNvSpPr/>
          <p:nvPr/>
        </p:nvSpPr>
        <p:spPr>
          <a:xfrm>
            <a:off x="200024" y="4963657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40646D-6900-4CBB-A48C-6CF960BAB490}"/>
              </a:ext>
            </a:extLst>
          </p:cNvPr>
          <p:cNvSpPr/>
          <p:nvPr/>
        </p:nvSpPr>
        <p:spPr>
          <a:xfrm>
            <a:off x="200024" y="538290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949F97-AC42-4F2B-975D-C1384B9D41C5}"/>
              </a:ext>
            </a:extLst>
          </p:cNvPr>
          <p:cNvSpPr/>
          <p:nvPr/>
        </p:nvSpPr>
        <p:spPr>
          <a:xfrm>
            <a:off x="200023" y="580302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4B1275-CBA6-4039-9152-608AB621F818}"/>
              </a:ext>
            </a:extLst>
          </p:cNvPr>
          <p:cNvSpPr/>
          <p:nvPr/>
        </p:nvSpPr>
        <p:spPr>
          <a:xfrm>
            <a:off x="200023" y="622776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43CCD-06CD-4D3E-8A50-719B585A6D76}"/>
              </a:ext>
            </a:extLst>
          </p:cNvPr>
          <p:cNvSpPr/>
          <p:nvPr/>
        </p:nvSpPr>
        <p:spPr>
          <a:xfrm>
            <a:off x="4125527" y="212292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05B935-6222-4AAC-BC0A-EBB51A3F5651}"/>
              </a:ext>
            </a:extLst>
          </p:cNvPr>
          <p:cNvSpPr/>
          <p:nvPr/>
        </p:nvSpPr>
        <p:spPr>
          <a:xfrm>
            <a:off x="4125528" y="254450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B33FD-A6AF-4836-BC20-311CCEDB84FC}"/>
              </a:ext>
            </a:extLst>
          </p:cNvPr>
          <p:cNvSpPr/>
          <p:nvPr/>
        </p:nvSpPr>
        <p:spPr>
          <a:xfrm>
            <a:off x="7915275" y="3361051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4B5306-26D4-417A-A6A2-6697391086E7}"/>
              </a:ext>
            </a:extLst>
          </p:cNvPr>
          <p:cNvSpPr/>
          <p:nvPr/>
        </p:nvSpPr>
        <p:spPr>
          <a:xfrm>
            <a:off x="7915275" y="5380426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88D2F8-E964-4894-A47C-14E7EDD5B786}"/>
              </a:ext>
            </a:extLst>
          </p:cNvPr>
          <p:cNvSpPr/>
          <p:nvPr/>
        </p:nvSpPr>
        <p:spPr>
          <a:xfrm>
            <a:off x="7915276" y="5802006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3D960B-36E6-40E6-8FB8-557C02B36D15}"/>
              </a:ext>
            </a:extLst>
          </p:cNvPr>
          <p:cNvSpPr/>
          <p:nvPr/>
        </p:nvSpPr>
        <p:spPr>
          <a:xfrm>
            <a:off x="7915275" y="3780764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995DDA-E605-48A8-AA26-2EE97B966DFC}"/>
              </a:ext>
            </a:extLst>
          </p:cNvPr>
          <p:cNvSpPr/>
          <p:nvPr/>
        </p:nvSpPr>
        <p:spPr>
          <a:xfrm>
            <a:off x="7915275" y="4157312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DB585CC-438E-4E98-9F3B-FF170BFF6E4A}"/>
              </a:ext>
            </a:extLst>
          </p:cNvPr>
          <p:cNvSpPr/>
          <p:nvPr/>
        </p:nvSpPr>
        <p:spPr>
          <a:xfrm>
            <a:off x="7915275" y="5000752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6DC088-6EBF-4169-96F6-6845C93FB0B0}"/>
              </a:ext>
            </a:extLst>
          </p:cNvPr>
          <p:cNvSpPr/>
          <p:nvPr/>
        </p:nvSpPr>
        <p:spPr>
          <a:xfrm>
            <a:off x="7915275" y="4540999"/>
            <a:ext cx="3987968" cy="3608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87C838-28B1-4E10-9505-3F376FF0FB36}"/>
              </a:ext>
            </a:extLst>
          </p:cNvPr>
          <p:cNvSpPr/>
          <p:nvPr/>
        </p:nvSpPr>
        <p:spPr>
          <a:xfrm>
            <a:off x="4125527" y="4965384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DF23C7-ED7D-4D40-BA6C-1A7371B90B6A}"/>
              </a:ext>
            </a:extLst>
          </p:cNvPr>
          <p:cNvSpPr/>
          <p:nvPr/>
        </p:nvSpPr>
        <p:spPr>
          <a:xfrm>
            <a:off x="4125527" y="534193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5E308B-138D-4EB9-984A-5E5EB95407A5}"/>
              </a:ext>
            </a:extLst>
          </p:cNvPr>
          <p:cNvSpPr/>
          <p:nvPr/>
        </p:nvSpPr>
        <p:spPr>
          <a:xfrm>
            <a:off x="4125527" y="618537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E521A3-CF39-4DBE-8227-ECBD0F5ADA15}"/>
              </a:ext>
            </a:extLst>
          </p:cNvPr>
          <p:cNvSpPr/>
          <p:nvPr/>
        </p:nvSpPr>
        <p:spPr>
          <a:xfrm>
            <a:off x="4125527" y="5725619"/>
            <a:ext cx="3571875" cy="3608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E40B53-D5C1-4E66-BFFE-2753C2A69C86}"/>
              </a:ext>
            </a:extLst>
          </p:cNvPr>
          <p:cNvSpPr/>
          <p:nvPr/>
        </p:nvSpPr>
        <p:spPr>
          <a:xfrm>
            <a:off x="200023" y="3767002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B9B1E6-3173-4430-A7BF-573A5784505A}"/>
              </a:ext>
            </a:extLst>
          </p:cNvPr>
          <p:cNvSpPr/>
          <p:nvPr/>
        </p:nvSpPr>
        <p:spPr>
          <a:xfrm>
            <a:off x="200023" y="4143550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A2DA61-D4EA-4E7F-A039-3595C1D8F0AF}"/>
              </a:ext>
            </a:extLst>
          </p:cNvPr>
          <p:cNvSpPr/>
          <p:nvPr/>
        </p:nvSpPr>
        <p:spPr>
          <a:xfrm>
            <a:off x="7915275" y="2122928"/>
            <a:ext cx="3987968" cy="37803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95E6831-C3FA-47F2-9328-5E3A6A51A0C8}"/>
              </a:ext>
            </a:extLst>
          </p:cNvPr>
          <p:cNvSpPr/>
          <p:nvPr/>
        </p:nvSpPr>
        <p:spPr>
          <a:xfrm>
            <a:off x="7915275" y="2548135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9444D0BF-D30B-4CB3-AF85-C0EE41150471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p.204 à 206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6E19530-8BFA-4751-B552-EBBFC0B9686A}"/>
              </a:ext>
            </a:extLst>
          </p:cNvPr>
          <p:cNvSpPr/>
          <p:nvPr/>
        </p:nvSpPr>
        <p:spPr>
          <a:xfrm>
            <a:off x="200023" y="2968725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A167D0-E281-43D3-BACF-52B8C848EFC0}"/>
              </a:ext>
            </a:extLst>
          </p:cNvPr>
          <p:cNvSpPr/>
          <p:nvPr/>
        </p:nvSpPr>
        <p:spPr>
          <a:xfrm>
            <a:off x="200023" y="3345273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FAED194-60EC-4191-859D-8C1825CEB4E9}"/>
              </a:ext>
            </a:extLst>
          </p:cNvPr>
          <p:cNvSpPr/>
          <p:nvPr/>
        </p:nvSpPr>
        <p:spPr>
          <a:xfrm>
            <a:off x="4125527" y="4494408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7D92E7-5652-444D-B846-B15AABB4A17C}"/>
              </a:ext>
            </a:extLst>
          </p:cNvPr>
          <p:cNvSpPr/>
          <p:nvPr/>
        </p:nvSpPr>
        <p:spPr>
          <a:xfrm>
            <a:off x="4125527" y="3719333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6F0D66-9CAE-459A-912A-E0E4449EB0F6}"/>
              </a:ext>
            </a:extLst>
          </p:cNvPr>
          <p:cNvSpPr/>
          <p:nvPr/>
        </p:nvSpPr>
        <p:spPr>
          <a:xfrm>
            <a:off x="4125527" y="4095881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EAB3AD-7AFF-492C-8350-995692D5CFA1}"/>
              </a:ext>
            </a:extLst>
          </p:cNvPr>
          <p:cNvSpPr/>
          <p:nvPr/>
        </p:nvSpPr>
        <p:spPr>
          <a:xfrm>
            <a:off x="4125527" y="2921056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D1AB14-EA15-4B46-8172-DF5114AA6F5A}"/>
              </a:ext>
            </a:extLst>
          </p:cNvPr>
          <p:cNvSpPr/>
          <p:nvPr/>
        </p:nvSpPr>
        <p:spPr>
          <a:xfrm>
            <a:off x="4125527" y="3326479"/>
            <a:ext cx="3571875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1D71CB-76E5-433B-8C79-42F2BE627975}"/>
              </a:ext>
            </a:extLst>
          </p:cNvPr>
          <p:cNvSpPr/>
          <p:nvPr/>
        </p:nvSpPr>
        <p:spPr>
          <a:xfrm>
            <a:off x="7915275" y="2932857"/>
            <a:ext cx="3987968" cy="28875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7413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5A79800-2270-4ED2-8E64-FA681917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Devoir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9D37D5-1182-4801-8201-3A419D6BF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89749"/>
            <a:ext cx="4074559" cy="3431406"/>
          </a:xfrm>
        </p:spPr>
        <p:txBody>
          <a:bodyPr>
            <a:normAutofit/>
          </a:bodyPr>
          <a:lstStyle/>
          <a:p>
            <a:r>
              <a:rPr lang="fr-CA" dirty="0"/>
              <a:t>p.157 #1, 3 à 10</a:t>
            </a:r>
          </a:p>
          <a:p>
            <a:r>
              <a:rPr lang="fr-CA" dirty="0"/>
              <a:t>p.211 #1, 3 à 10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p. 171 #5, 7 à 13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Aujourd’hui </a:t>
            </a:r>
          </a:p>
          <a:p>
            <a:pPr lvl="1"/>
            <a:r>
              <a:rPr lang="fr-CA" dirty="0"/>
              <a:t>p. 171 #15 à 22, 25</a:t>
            </a:r>
          </a:p>
          <a:p>
            <a:pPr lvl="1"/>
            <a:r>
              <a:rPr lang="fr-CA" dirty="0"/>
              <a:t>Quiz Moodle</a:t>
            </a:r>
          </a:p>
          <a:p>
            <a:pPr lvl="1"/>
            <a:endParaRPr lang="en-CA" dirty="0"/>
          </a:p>
          <a:p>
            <a:pPr lvl="1"/>
            <a:endParaRPr lang="fr-CA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A789F19-64F0-428A-9D9E-F8EE4BF8C41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5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8645E33-02B3-4E15-AA89-8D5A9C472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90" y="2160848"/>
            <a:ext cx="4074559" cy="930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BBC43-ED91-4F07-B801-2BEE59735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26" y="2160848"/>
            <a:ext cx="4074559" cy="933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DA33A4-E377-4533-A092-A7463AC0217E}"/>
              </a:ext>
            </a:extLst>
          </p:cNvPr>
          <p:cNvSpPr/>
          <p:nvPr/>
        </p:nvSpPr>
        <p:spPr>
          <a:xfrm>
            <a:off x="680321" y="2086954"/>
            <a:ext cx="11399384" cy="10809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550CB-8180-49BB-B6A0-17C3608D2138}"/>
              </a:ext>
            </a:extLst>
          </p:cNvPr>
          <p:cNvSpPr/>
          <p:nvPr/>
        </p:nvSpPr>
        <p:spPr>
          <a:xfrm>
            <a:off x="654653" y="3420680"/>
            <a:ext cx="11425051" cy="65080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0AEC08-A312-4955-A998-A269F481D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969" y="4275569"/>
            <a:ext cx="6223616" cy="15824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C051DC-2BBF-4FC8-8ABB-4349481C18AD}"/>
              </a:ext>
            </a:extLst>
          </p:cNvPr>
          <p:cNvSpPr/>
          <p:nvPr/>
        </p:nvSpPr>
        <p:spPr>
          <a:xfrm>
            <a:off x="654653" y="4199184"/>
            <a:ext cx="11425050" cy="2429538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4F73B6-F1D4-4BBA-81E8-9C2432EB3050}"/>
              </a:ext>
            </a:extLst>
          </p:cNvPr>
          <p:cNvSpPr txBox="1"/>
          <p:nvPr/>
        </p:nvSpPr>
        <p:spPr>
          <a:xfrm>
            <a:off x="747805" y="5529466"/>
            <a:ext cx="5006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Excellents numéros représentatifs pour le test #1</a:t>
            </a:r>
          </a:p>
          <a:p>
            <a:r>
              <a:rPr lang="fr-CA" sz="1400" dirty="0"/>
              <a:t>Cible les exercices dont tu as le plus de difficulté</a:t>
            </a:r>
          </a:p>
          <a:p>
            <a:r>
              <a:rPr lang="fr-CA" sz="1400" dirty="0"/>
              <a:t>p. 194 #4, 6, 7, 9, 10, 12, 13</a:t>
            </a:r>
          </a:p>
          <a:p>
            <a:r>
              <a:rPr lang="fr-CA" sz="1400" dirty="0"/>
              <a:t>p. 199 #1, 2</a:t>
            </a:r>
          </a:p>
        </p:txBody>
      </p:sp>
    </p:spTree>
    <p:extLst>
      <p:ext uri="{BB962C8B-B14F-4D97-AF65-F5344CB8AC3E}">
        <p14:creationId xmlns:p14="http://schemas.microsoft.com/office/powerpoint/2010/main" val="4132785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2C7DF1-CFEC-4F11-B22F-BC9B44322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20C2EE-B3CB-4087-AB92-9FAD4462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13362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/>
              <a:t>Rappel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7B11990-37E4-4086-B65A-8830E491EA96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168 et 169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216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>
            <a:extLst>
              <a:ext uri="{FF2B5EF4-FFF2-40B4-BE49-F238E27FC236}">
                <a16:creationId xmlns:a16="http://schemas.microsoft.com/office/drawing/2014/main" id="{1697FC5A-366E-4EA4-9FBB-8DA0CEDA4D9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A845C1D-C1E7-4C09-BB3F-3A54DA1691F9}"/>
                </a:ext>
              </a:extLst>
            </p:cNvPr>
            <p:cNvSpPr/>
            <p:nvPr/>
          </p:nvSpPr>
          <p:spPr>
            <a:xfrm>
              <a:off x="1" y="0"/>
              <a:ext cx="12191999" cy="685800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5" name="Picture 2" descr="Download Frost Texture Png Banner Royalty Free Stock - Beige - Full Size PNG  Image - PNGkit">
              <a:extLst>
                <a:ext uri="{FF2B5EF4-FFF2-40B4-BE49-F238E27FC236}">
                  <a16:creationId xmlns:a16="http://schemas.microsoft.com/office/drawing/2014/main" id="{397E67F5-EAE8-4B19-8D22-230A84259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5C6E5F0-C08F-44B0-8F25-81D5E21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Et le froid?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766600C-BF46-498B-888B-538C6C5F42C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p.150 à 154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256102-61DD-4866-B478-AE9C9CD2F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CA" dirty="0"/>
              <a:t>En science, le concept du froid n’existe pas!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On parle de présence ou d’absence de chaleur.</a:t>
            </a:r>
          </a:p>
          <a:p>
            <a:endParaRPr lang="fr-CA" dirty="0"/>
          </a:p>
          <a:p>
            <a:r>
              <a:rPr lang="fr-CA" dirty="0"/>
              <a:t>Bref, ce qui nous intéresse, c’est le transfert de chaleur.</a:t>
            </a:r>
          </a:p>
        </p:txBody>
      </p:sp>
      <p:pic>
        <p:nvPicPr>
          <p:cNvPr id="1026" name="Picture 2" descr="Night King morts réveille - Serieously">
            <a:extLst>
              <a:ext uri="{FF2B5EF4-FFF2-40B4-BE49-F238E27FC236}">
                <a16:creationId xmlns:a16="http://schemas.microsoft.com/office/drawing/2014/main" id="{362C4611-7A3B-4802-901A-2FA15B77DD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61" y="279284"/>
            <a:ext cx="47625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FE9B656-634C-41D1-80DA-3F68E0E3E06E}"/>
              </a:ext>
            </a:extLst>
          </p:cNvPr>
          <p:cNvSpPr txBox="1"/>
          <p:nvPr/>
        </p:nvSpPr>
        <p:spPr>
          <a:xfrm>
            <a:off x="1425646" y="5515566"/>
            <a:ext cx="9147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Winter </a:t>
            </a:r>
            <a:r>
              <a:rPr lang="fr-CA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is</a:t>
            </a:r>
            <a:r>
              <a:rPr lang="fr-CA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fr-CA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coming</a:t>
            </a:r>
            <a:r>
              <a:rPr lang="fr-CA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22614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èche gauche 33">
            <a:extLst>
              <a:ext uri="{FF2B5EF4-FFF2-40B4-BE49-F238E27FC236}">
                <a16:creationId xmlns:a16="http://schemas.microsoft.com/office/drawing/2014/main" id="{333DA05E-9576-4E95-ADC0-F2FCF439942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862422" y="5371832"/>
            <a:ext cx="2824484" cy="1040810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SOLIDIFICATION</a:t>
            </a:r>
          </a:p>
        </p:txBody>
      </p:sp>
      <p:sp>
        <p:nvSpPr>
          <p:cNvPr id="17" name="Flèche droite 32">
            <a:extLst>
              <a:ext uri="{FF2B5EF4-FFF2-40B4-BE49-F238E27FC236}">
                <a16:creationId xmlns:a16="http://schemas.microsoft.com/office/drawing/2014/main" id="{CFC08CBE-1A7F-45E1-A645-9D399096692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50454" y="4540434"/>
            <a:ext cx="2456197" cy="104081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FUSION</a:t>
            </a:r>
          </a:p>
        </p:txBody>
      </p:sp>
      <p:sp>
        <p:nvSpPr>
          <p:cNvPr id="18" name="Flèche gauche 34">
            <a:extLst>
              <a:ext uri="{FF2B5EF4-FFF2-40B4-BE49-F238E27FC236}">
                <a16:creationId xmlns:a16="http://schemas.microsoft.com/office/drawing/2014/main" id="{19D2BA4D-6CB6-42B0-B374-5B95789BA5F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3115546">
            <a:off x="6429280" y="2039932"/>
            <a:ext cx="2965522" cy="104081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VAPORISATION</a:t>
            </a:r>
          </a:p>
        </p:txBody>
      </p:sp>
      <p:sp>
        <p:nvSpPr>
          <p:cNvPr id="19" name="Flèche droite 1">
            <a:extLst>
              <a:ext uri="{FF2B5EF4-FFF2-40B4-BE49-F238E27FC236}">
                <a16:creationId xmlns:a16="http://schemas.microsoft.com/office/drawing/2014/main" id="{A5352521-16E3-489C-8EFA-1E6719B0049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3115546">
            <a:off x="7211997" y="1413125"/>
            <a:ext cx="2965522" cy="104081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LIQUÉFACTION</a:t>
            </a:r>
          </a:p>
        </p:txBody>
      </p:sp>
      <p:sp>
        <p:nvSpPr>
          <p:cNvPr id="20" name="Flèche gauche 35">
            <a:extLst>
              <a:ext uri="{FF2B5EF4-FFF2-40B4-BE49-F238E27FC236}">
                <a16:creationId xmlns:a16="http://schemas.microsoft.com/office/drawing/2014/main" id="{BA673150-1252-46E2-9F8E-DCCFAE6A8A4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9063698">
            <a:off x="585842" y="1267836"/>
            <a:ext cx="3085444" cy="1249542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CONDENSATION</a:t>
            </a:r>
          </a:p>
          <a:p>
            <a:pPr algn="ctr"/>
            <a:r>
              <a:rPr lang="fr-CA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SOLIDE </a:t>
            </a:r>
          </a:p>
        </p:txBody>
      </p:sp>
      <p:sp>
        <p:nvSpPr>
          <p:cNvPr id="21" name="Flèche droite 36">
            <a:extLst>
              <a:ext uri="{FF2B5EF4-FFF2-40B4-BE49-F238E27FC236}">
                <a16:creationId xmlns:a16="http://schemas.microsoft.com/office/drawing/2014/main" id="{8E7779EA-2C88-4BD3-9855-55E37DA97D9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9063698">
            <a:off x="1423636" y="2257318"/>
            <a:ext cx="2974245" cy="104081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SUBLIMATION</a:t>
            </a:r>
          </a:p>
        </p:txBody>
      </p:sp>
      <p:pic>
        <p:nvPicPr>
          <p:cNvPr id="22" name="Picture 2" descr="Red sphere png 3 » PNG Image">
            <a:extLst>
              <a:ext uri="{FF2B5EF4-FFF2-40B4-BE49-F238E27FC236}">
                <a16:creationId xmlns:a16="http://schemas.microsoft.com/office/drawing/2014/main" id="{321D8CFC-CE4C-4CD6-ACD8-8D96A0B7DD85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309" y="5431938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d sphere png 3 » PNG Image">
            <a:extLst>
              <a:ext uri="{FF2B5EF4-FFF2-40B4-BE49-F238E27FC236}">
                <a16:creationId xmlns:a16="http://schemas.microsoft.com/office/drawing/2014/main" id="{2CAE5154-DFD0-437E-A786-F6EECCDAF190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985" y="4709830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d sphere png 3 » PNG Image">
            <a:extLst>
              <a:ext uri="{FF2B5EF4-FFF2-40B4-BE49-F238E27FC236}">
                <a16:creationId xmlns:a16="http://schemas.microsoft.com/office/drawing/2014/main" id="{47A76F2F-427C-43B3-B57D-23FB5EA4F3D0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26" y="5391547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ed sphere png 3 » PNG Image">
            <a:extLst>
              <a:ext uri="{FF2B5EF4-FFF2-40B4-BE49-F238E27FC236}">
                <a16:creationId xmlns:a16="http://schemas.microsoft.com/office/drawing/2014/main" id="{333413AB-F42E-4771-AF39-E29B9098CACB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02" y="4669439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d sphere png 3 » PNG Image">
            <a:extLst>
              <a:ext uri="{FF2B5EF4-FFF2-40B4-BE49-F238E27FC236}">
                <a16:creationId xmlns:a16="http://schemas.microsoft.com/office/drawing/2014/main" id="{FF20BDFC-EBDE-47E3-9E9D-9919A0ECBE98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7" y="5398664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d sphere png 3 » PNG Image">
            <a:extLst>
              <a:ext uri="{FF2B5EF4-FFF2-40B4-BE49-F238E27FC236}">
                <a16:creationId xmlns:a16="http://schemas.microsoft.com/office/drawing/2014/main" id="{3A898085-762D-4936-9F65-75579730CEA9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23" y="4676556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d sphere png 3 » PNG Image">
            <a:extLst>
              <a:ext uri="{FF2B5EF4-FFF2-40B4-BE49-F238E27FC236}">
                <a16:creationId xmlns:a16="http://schemas.microsoft.com/office/drawing/2014/main" id="{AE6BCE54-09CB-40A9-93AD-9038A9F846CC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655" y="4579342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Red sphere png 3 » PNG Image">
            <a:extLst>
              <a:ext uri="{FF2B5EF4-FFF2-40B4-BE49-F238E27FC236}">
                <a16:creationId xmlns:a16="http://schemas.microsoft.com/office/drawing/2014/main" id="{941C9289-79FB-41C9-B673-BA395A8DDBAA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122" y="5248795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ed sphere png 3 » PNG Image">
            <a:extLst>
              <a:ext uri="{FF2B5EF4-FFF2-40B4-BE49-F238E27FC236}">
                <a16:creationId xmlns:a16="http://schemas.microsoft.com/office/drawing/2014/main" id="{D95F40F7-A6F8-4726-801E-339F70C74E88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180" y="4588236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Red sphere png 3 » PNG Image">
            <a:extLst>
              <a:ext uri="{FF2B5EF4-FFF2-40B4-BE49-F238E27FC236}">
                <a16:creationId xmlns:a16="http://schemas.microsoft.com/office/drawing/2014/main" id="{CBB59CF5-5AFC-4D3E-B24E-250BB4BD2D1D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52" y="5239901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Red sphere png 3 » PNG Image">
            <a:extLst>
              <a:ext uri="{FF2B5EF4-FFF2-40B4-BE49-F238E27FC236}">
                <a16:creationId xmlns:a16="http://schemas.microsoft.com/office/drawing/2014/main" id="{357C0D6C-AC6A-486E-A896-BB31D15963F2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851" y="5248795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Red sphere png 3 » PNG Image">
            <a:extLst>
              <a:ext uri="{FF2B5EF4-FFF2-40B4-BE49-F238E27FC236}">
                <a16:creationId xmlns:a16="http://schemas.microsoft.com/office/drawing/2014/main" id="{A5A75191-076A-481E-926A-80B954F8EB5D}"/>
              </a:ext>
            </a:extLst>
          </p:cNvPr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864" y="4570448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ed sphere png 3 » PNG Image">
            <a:extLst>
              <a:ext uri="{FF2B5EF4-FFF2-40B4-BE49-F238E27FC236}">
                <a16:creationId xmlns:a16="http://schemas.microsoft.com/office/drawing/2014/main" id="{A74A5011-2801-4C1B-A663-35C9F9AD850E}"/>
              </a:ext>
            </a:extLst>
          </p:cNvPr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88" y="348317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ed sphere png 3 » PNG Image">
            <a:extLst>
              <a:ext uri="{FF2B5EF4-FFF2-40B4-BE49-F238E27FC236}">
                <a16:creationId xmlns:a16="http://schemas.microsoft.com/office/drawing/2014/main" id="{E612249C-F708-46FE-B084-BA20EF582454}"/>
              </a:ext>
            </a:extLst>
          </p:cNvPr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34" y="1791647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Red sphere png 3 » PNG Image">
            <a:extLst>
              <a:ext uri="{FF2B5EF4-FFF2-40B4-BE49-F238E27FC236}">
                <a16:creationId xmlns:a16="http://schemas.microsoft.com/office/drawing/2014/main" id="{8E0D5CF7-F937-4D37-859D-995BC038F4C0}"/>
              </a:ext>
            </a:extLst>
          </p:cNvPr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65" y="636095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Red sphere png 3 » PNG Image">
            <a:extLst>
              <a:ext uri="{FF2B5EF4-FFF2-40B4-BE49-F238E27FC236}">
                <a16:creationId xmlns:a16="http://schemas.microsoft.com/office/drawing/2014/main" id="{938EAED3-5330-49AE-8438-7B86CCAE7C1F}"/>
              </a:ext>
            </a:extLst>
          </p:cNvPr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52" y="1175052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Red sphere png 3 » PNG Image">
            <a:extLst>
              <a:ext uri="{FF2B5EF4-FFF2-40B4-BE49-F238E27FC236}">
                <a16:creationId xmlns:a16="http://schemas.microsoft.com/office/drawing/2014/main" id="{BB197F12-314C-4B2F-A08B-5778456075FF}"/>
              </a:ext>
            </a:extLst>
          </p:cNvPr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78" y="1520510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ed sphere png 3 » PNG Image">
            <a:extLst>
              <a:ext uri="{FF2B5EF4-FFF2-40B4-BE49-F238E27FC236}">
                <a16:creationId xmlns:a16="http://schemas.microsoft.com/office/drawing/2014/main" id="{1CC8FB24-AF8F-43DC-BFB4-E1EDF2184B18}"/>
              </a:ext>
            </a:extLst>
          </p:cNvPr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2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90" y="528538"/>
            <a:ext cx="924923" cy="8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itre 1">
            <a:extLst>
              <a:ext uri="{FF2B5EF4-FFF2-40B4-BE49-F238E27FC236}">
                <a16:creationId xmlns:a16="http://schemas.microsoft.com/office/drawing/2014/main" id="{6D84BE0D-8638-4A3B-8FD8-0907188DFA0F}"/>
              </a:ext>
            </a:extLst>
          </p:cNvPr>
          <p:cNvSpPr txBox="1">
            <a:spLocks/>
          </p:cNvSpPr>
          <p:nvPr/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2000" b="1" dirty="0">
                <a:solidFill>
                  <a:schemeClr val="bg1"/>
                </a:solidFill>
              </a:rPr>
              <a:t>Chapitre Révision 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 16 à 18</a:t>
            </a:r>
          </a:p>
        </p:txBody>
      </p:sp>
      <p:sp>
        <p:nvSpPr>
          <p:cNvPr id="47" name="Titre 1">
            <a:extLst>
              <a:ext uri="{FF2B5EF4-FFF2-40B4-BE49-F238E27FC236}">
                <a16:creationId xmlns:a16="http://schemas.microsoft.com/office/drawing/2014/main" id="{A7F04A44-FC1E-4450-BD6B-2540E45C6BCC}"/>
              </a:ext>
            </a:extLst>
          </p:cNvPr>
          <p:cNvSpPr txBox="1">
            <a:spLocks/>
          </p:cNvSpPr>
          <p:nvPr/>
        </p:nvSpPr>
        <p:spPr>
          <a:xfrm>
            <a:off x="2619399" y="3482268"/>
            <a:ext cx="5832894" cy="10809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/>
              <a:t>Quelles sont les phases de la matière?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CE783F-A563-49D3-82F4-C4B2664932BF}"/>
              </a:ext>
            </a:extLst>
          </p:cNvPr>
          <p:cNvSpPr txBox="1"/>
          <p:nvPr/>
        </p:nvSpPr>
        <p:spPr>
          <a:xfrm>
            <a:off x="332545" y="4074340"/>
            <a:ext cx="24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chemeClr val="accent2"/>
                </a:solidFill>
              </a:rPr>
              <a:t>Solide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7E7421C-6449-4C06-8736-3E29FABB2925}"/>
              </a:ext>
            </a:extLst>
          </p:cNvPr>
          <p:cNvSpPr txBox="1"/>
          <p:nvPr/>
        </p:nvSpPr>
        <p:spPr>
          <a:xfrm>
            <a:off x="9611399" y="4074340"/>
            <a:ext cx="24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chemeClr val="accent5"/>
                </a:solidFill>
              </a:rPr>
              <a:t>Liquide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C789A39-DC1C-48A9-8F19-9148984FACAE}"/>
              </a:ext>
            </a:extLst>
          </p:cNvPr>
          <p:cNvSpPr txBox="1"/>
          <p:nvPr/>
        </p:nvSpPr>
        <p:spPr>
          <a:xfrm>
            <a:off x="4361224" y="97278"/>
            <a:ext cx="24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rgbClr val="92D050"/>
                </a:solidFill>
              </a:rPr>
              <a:t>Gaz</a:t>
            </a:r>
          </a:p>
        </p:txBody>
      </p:sp>
    </p:spTree>
    <p:extLst>
      <p:ext uri="{BB962C8B-B14F-4D97-AF65-F5344CB8AC3E}">
        <p14:creationId xmlns:p14="http://schemas.microsoft.com/office/powerpoint/2010/main" val="3216156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4844 -0.0039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04844 -0.0039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04844 -0.0039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0.04844 -0.0039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4844 -0.0039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04844 -0.0039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20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C -8.33333E-7 0.0331 0.02695 0.05995 0.06003 0.05995 C 0.09896 0.05995 0.11302 0.03009 0.11901 0.01204 L 0.125 -0.01204 C 0.13099 -0.03009 0.14596 -0.05995 0.18997 -0.05995 C 0.21797 -0.05995 0.25 -0.0331 0.25 1.11022E-16 C 0.25 0.0331 0.21797 0.05995 0.18997 0.05995 C 0.14596 0.05995 0.13099 0.03009 0.125 0.01204 L 0.11901 -0.01204 C 0.11302 -0.03009 0.09896 -0.05995 0.06003 -0.05995 C 0.02695 -0.05995 -8.33333E-7 -0.0331 -8.33333E-7 1.11022E-16 Z " pathEditMode="relative" rAng="0" ptsTypes="AAAAAAAAAAA">
                                      <p:cBhvr>
                                        <p:cTn id="9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C 3.125E-6 0.0331 0.02695 0.05995 0.06002 0.05995 C 0.09896 0.05995 0.11302 0.03009 0.11901 0.01204 L 0.125 -0.01204 C 0.13099 -0.03009 0.14596 -0.05995 0.18997 -0.05995 C 0.21797 -0.05995 0.25 -0.0331 0.25 1.11111E-6 C 0.25 0.0331 0.21797 0.05995 0.18997 0.05995 C 0.14596 0.05995 0.13099 0.03009 0.125 0.01204 L 0.11901 -0.01204 C 0.11302 -0.03009 0.09896 -0.05995 0.06002 -0.05995 C 0.02695 -0.05995 3.125E-6 -0.0331 3.125E-6 1.11111E-6 Z " pathEditMode="relative" rAng="0" ptsTypes="AAAAAAAAAAA">
                                      <p:cBhvr>
                                        <p:cTn id="9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C 2.70833E-6 0.0331 0.02695 0.05995 0.06002 0.05995 C 0.09896 0.05995 0.11302 0.03009 0.11901 0.01203 L 0.125 -0.01204 C 0.13099 -0.0301 0.14596 -0.05996 0.18997 -0.05996 C 0.21797 -0.05996 0.25 -0.03311 0.25 3.7037E-6 C 0.25 0.0331 0.21797 0.05995 0.18997 0.05995 C 0.14596 0.05995 0.13099 0.03009 0.125 0.01203 L 0.11901 -0.01204 C 0.11302 -0.0301 0.09896 -0.05996 0.06002 -0.05996 C 0.02695 -0.05996 2.70833E-6 -0.03311 2.70833E-6 3.7037E-6 Z " pathEditMode="relative" rAng="0" ptsTypes="AAAAAAAAAAA">
                                      <p:cBhvr>
                                        <p:cTn id="9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C -3.95833E-6 0.0331 0.02696 0.05996 0.06003 0.05996 C 0.09896 0.05996 0.11302 0.0301 0.11901 0.01204 L 0.125 -0.01203 C 0.13099 -0.03009 0.14597 -0.05995 0.18998 -0.05995 C 0.21797 -0.05995 0.25 -0.0331 0.25 -2.59259E-6 C 0.25 0.0331 0.21797 0.05996 0.18998 0.05996 C 0.14597 0.05996 0.13099 0.0301 0.125 0.01204 L 0.11901 -0.01203 C 0.11302 -0.03009 0.09896 -0.05995 0.06003 -0.05995 C 0.02696 -0.05995 -3.95833E-6 -0.0331 -3.95833E-6 -2.59259E-6 Z " pathEditMode="relative" rAng="0" ptsTypes="AAAAAAAAAAA">
                                      <p:cBhvr>
                                        <p:cTn id="9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C -3.95833E-6 0.0331 0.02696 0.05996 0.06003 0.05996 C 0.09896 0.05996 0.11302 0.0301 0.11901 0.01204 L 0.125 -0.01203 C 0.13099 -0.03009 0.14597 -0.05995 0.18998 -0.05995 C 0.21797 -0.05995 0.25 -0.0331 0.25 -2.59259E-6 C 0.25 0.0331 0.21797 0.05996 0.18998 0.05996 C 0.14597 0.05996 0.13099 0.0301 0.125 0.01204 L 0.11901 -0.01203 C 0.11302 -0.03009 0.09896 -0.05995 0.06003 -0.05995 C 0.02696 -0.05995 -3.95833E-6 -0.0331 -3.95833E-6 -2.59259E-6 Z " pathEditMode="relative" rAng="0" ptsTypes="AAAAAAAAAAA">
                                      <p:cBhvr>
                                        <p:cTn id="9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6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C 4.375E-6 0.0331 0.02695 0.05995 0.06002 0.05995 C 0.09895 0.05995 0.11302 0.03009 0.11901 0.01203 L 0.125 -0.01204 C 0.13099 -0.0301 0.14596 -0.05996 0.18997 -0.05996 C 0.21796 -0.05996 0.25 -0.03311 0.25 4.81481E-6 C 0.25 0.0331 0.21796 0.05995 0.18997 0.05995 C 0.14596 0.05995 0.13099 0.03009 0.125 0.01203 L 0.11901 -0.01204 C 0.11302 -0.0301 0.09895 -0.05996 0.06002 -0.05996 C 0.02695 -0.05996 4.375E-6 -0.03311 4.375E-6 4.81481E-6 Z " pathEditMode="relative" rAng="0" ptsTypes="AAAAAAAAAAA">
                                      <p:cBhvr>
                                        <p:cTn id="100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0.14768 C 0.05873 0.21296 0.08073 0.28079 0.0987 0.30764 C 0.12578 0.35093 0.1517 0.36736 0.15677 0.34537 C 0.16081 0.32407 0.14271 0.26944 0.11576 0.22616 C 0.09779 0.1993 0.06472 0.18032 0.03581 0.17801 C 0.00781 0.18032 -0.0263 0.1993 -0.04427 0.22616 C -0.07122 0.26944 -0.08919 0.32407 -0.08424 0.34537 C -0.07929 0.36736 -0.05325 0.35093 -0.02721 0.30764 C -0.00924 0.28079 0.0138 0.21296 0.02774 0.14768 C 0.04271 0.08009 0.05274 -0.00972 0.05274 -0.06597 C 0.05274 -0.15324 0.04571 -0.22083 0.03581 -0.22083 C 0.0267 -0.22083 0.01875 -0.15324 0.01875 -0.06597 C 0.01875 -0.00972 0.02969 0.08009 0.04375 0.14768 Z " pathEditMode="relative" rAng="0" ptsTypes="AAAAAAAAAAAAA">
                                      <p:cBhvr>
                                        <p:cTn id="10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805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3" presetClass="path" presetSubtype="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125 -0.12269 C 0.04622 -0.10116 0.06823 -0.07917 0.08619 -0.07037 C 0.11328 -0.05602 0.13919 -0.0507 0.14427 -0.05787 C 0.1483 -0.06482 0.1302 -0.08287 0.10325 -0.09699 C 0.08528 -0.10579 0.05221 -0.11204 0.0233 -0.11273 C -0.00469 -0.11204 -0.03881 -0.10579 -0.05677 -0.09699 C -0.08373 -0.08287 -0.1017 -0.06482 -0.09675 -0.05787 C -0.0918 -0.0507 -0.06576 -0.05602 -0.03972 -0.07037 C -0.02175 -0.07917 0.0013 -0.10116 0.01523 -0.12269 C 0.0302 -0.14468 0.04023 -0.17408 0.04023 -0.1926 C 0.04023 -0.22107 0.0332 -0.24306 0.0233 -0.24306 C 0.01419 -0.24306 0.00625 -0.22107 0.00625 -0.1926 C 0.00625 -0.17408 0.01718 -0.14468 0.03125 -0.12269 Z " pathEditMode="relative" rAng="0" ptsTypes="AAAAAAAAAAAAA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263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0.14768 C 0.05873 0.21296 0.08073 0.28079 0.0987 0.30764 C 0.12578 0.35092 0.15169 0.36736 0.15677 0.34537 C 0.16081 0.32407 0.14271 0.26944 0.11576 0.22616 C 0.09779 0.1993 0.06471 0.18032 0.03581 0.17801 C 0.00781 0.18032 -0.0263 0.1993 -0.04427 0.22616 C -0.07122 0.26944 -0.08919 0.32407 -0.08424 0.34537 C -0.0793 0.36736 -0.05325 0.35092 -0.02721 0.30764 C -0.00924 0.28079 0.0138 0.21296 0.02774 0.14768 C 0.04271 0.08009 0.05274 -0.00972 0.05274 -0.06597 C 0.05274 -0.15324 0.0457 -0.22083 0.03581 -0.22083 C 0.02669 -0.22083 0.01875 -0.15324 0.01875 -0.06597 C 0.01875 -0.00972 0.02969 0.08009 0.04375 0.14768 Z " pathEditMode="relative" rAng="0" ptsTypes="AAAAAAAAAAAAA">
                                      <p:cBhvr>
                                        <p:cTn id="1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80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3" presetClass="pat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718 -0.15486 C 0.03216 -0.13333 0.05416 -0.11134 0.07213 -0.10255 C 0.09922 -0.08819 0.12513 -0.0831 0.1302 -0.09005 C 0.13424 -0.09699 0.11614 -0.11505 0.08919 -0.12917 C 0.07122 -0.13796 0.03815 -0.14421 0.00924 -0.14491 C -0.01875 -0.14421 -0.05287 -0.13796 -0.07084 -0.12917 C -0.09779 -0.11505 -0.11576 -0.09699 -0.11081 -0.09005 C -0.10586 -0.0831 -0.07982 -0.08819 -0.05378 -0.10255 C -0.03581 -0.11134 -0.01276 -0.13333 0.00117 -0.15486 C 0.01614 -0.17685 0.02617 -0.20625 0.02617 -0.22454 C 0.02617 -0.25324 0.01914 -0.27523 0.00924 -0.27523 C 0.00013 -0.27523 -0.00782 -0.25324 -0.00782 -0.22454 C -0.00782 -0.20625 0.00312 -0.17685 0.01718 -0.15486 Z " pathEditMode="relative" rAng="0" ptsTypes="AAAAAAAAAAAAA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2639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3" presetClass="pat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951 0.07778 C -0.0461 0.1044 -0.08425 0.14352 -0.09935 0.17547 C -0.1237 0.22362 -0.13294 0.26968 -0.12058 0.27871 C -0.1086 0.28588 -0.07787 0.25371 -0.05352 0.20602 C -0.03841 0.17362 -0.02774 0.11505 -0.02643 0.06366 C -0.02774 0.01389 -0.03854 -0.04676 -0.05352 -0.0787 C -0.07787 -0.12662 -0.1086 -0.15856 -0.12058 -0.14976 C -0.13294 -0.14097 -0.1237 -0.09467 -0.09935 -0.04838 C -0.08425 -0.01643 -0.0461 0.02477 -0.00938 0.04954 C 0.02864 0.07593 0.07916 0.09399 0.11081 0.09375 C 0.15989 0.09399 0.19791 0.08125 0.19791 0.06366 C 0.19791 0.04746 0.15989 0.03357 0.11081 0.03334 C 0.07929 0.03334 0.02864 0.05278 -0.00951 0.07778 Z " pathEditMode="relative" rAng="5400000" ptsTypes="AAAAAAAAAAAAA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-136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3" presetClass="path" presetSubtype="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95 0.07639 C -0.04609 0.10301 -0.08424 0.14213 -0.09935 0.17407 C -0.1237 0.22222 -0.13294 0.26829 -0.12057 0.27731 C -0.10859 0.28449 -0.07786 0.25231 -0.05352 0.20463 C -0.03841 0.17222 -0.02773 0.11366 -0.02643 0.06227 C -0.02773 0.0125 -0.03854 -0.04815 -0.05352 -0.08009 C -0.07786 -0.12801 -0.10859 -0.15996 -0.12057 -0.15116 C -0.13294 -0.14236 -0.1237 -0.09607 -0.09935 -0.04977 C -0.08424 -0.01783 -0.04609 0.02338 -0.00937 0.04815 C 0.02865 0.07454 0.07917 0.09259 0.11081 0.09236 C 0.1599 0.09259 0.19792 0.07986 0.19792 0.06227 C 0.19792 0.04606 0.1599 0.03217 0.11081 0.03194 C 0.0793 0.03194 0.02865 0.05139 -0.0095 0.07639 Z " pathEditMode="relative" rAng="5400000" ptsTypes="AAAAAAAAAAAAA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-136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3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0AA94-E155-4EEC-81A0-016E77FA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Les phases de la matière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0D3CF8E-C8CA-40E1-B9F0-0A5BFC2B0E6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p.155 et 156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72EE11-B956-49DE-BCF8-7BC1EEF40BED}"/>
              </a:ext>
            </a:extLst>
          </p:cNvPr>
          <p:cNvSpPr txBox="1"/>
          <p:nvPr/>
        </p:nvSpPr>
        <p:spPr>
          <a:xfrm>
            <a:off x="3210498" y="5873481"/>
            <a:ext cx="24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chemeClr val="accent2"/>
                </a:solidFill>
              </a:rPr>
              <a:t>Solide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C9210A-B13E-4B51-8AAB-1D1B6615E4E7}"/>
              </a:ext>
            </a:extLst>
          </p:cNvPr>
          <p:cNvSpPr txBox="1"/>
          <p:nvPr/>
        </p:nvSpPr>
        <p:spPr>
          <a:xfrm>
            <a:off x="6409778" y="4524842"/>
            <a:ext cx="24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chemeClr val="accent5"/>
                </a:solidFill>
              </a:rPr>
              <a:t>Liquide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D30E7E-71FF-4042-BF20-76BA0B538458}"/>
              </a:ext>
            </a:extLst>
          </p:cNvPr>
          <p:cNvSpPr txBox="1"/>
          <p:nvPr/>
        </p:nvSpPr>
        <p:spPr>
          <a:xfrm>
            <a:off x="3210498" y="3166911"/>
            <a:ext cx="24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rgbClr val="92D050"/>
                </a:solidFill>
              </a:rPr>
              <a:t>Gaz</a:t>
            </a:r>
          </a:p>
        </p:txBody>
      </p:sp>
      <p:sp>
        <p:nvSpPr>
          <p:cNvPr id="8" name="Flèche gauche 33">
            <a:extLst>
              <a:ext uri="{FF2B5EF4-FFF2-40B4-BE49-F238E27FC236}">
                <a16:creationId xmlns:a16="http://schemas.microsoft.com/office/drawing/2014/main" id="{FC6E6066-A006-40A8-A576-78FED98D9D9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8795879">
            <a:off x="5153209" y="5449503"/>
            <a:ext cx="1724420" cy="460602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SOLIDIFICATION</a:t>
            </a:r>
          </a:p>
        </p:txBody>
      </p:sp>
      <p:sp>
        <p:nvSpPr>
          <p:cNvPr id="9" name="Flèche droite 32">
            <a:extLst>
              <a:ext uri="{FF2B5EF4-FFF2-40B4-BE49-F238E27FC236}">
                <a16:creationId xmlns:a16="http://schemas.microsoft.com/office/drawing/2014/main" id="{42864776-E385-46B0-B664-420E758379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8731026">
            <a:off x="5551805" y="5671751"/>
            <a:ext cx="1724420" cy="46060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FUSION</a:t>
            </a:r>
          </a:p>
        </p:txBody>
      </p:sp>
      <p:sp>
        <p:nvSpPr>
          <p:cNvPr id="10" name="Flèche gauche 34">
            <a:extLst>
              <a:ext uri="{FF2B5EF4-FFF2-40B4-BE49-F238E27FC236}">
                <a16:creationId xmlns:a16="http://schemas.microsoft.com/office/drawing/2014/main" id="{133D3F55-11DD-442F-8FAC-69705349F4C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2404432">
            <a:off x="5064657" y="3819404"/>
            <a:ext cx="1499036" cy="40688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5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VAPORISATION</a:t>
            </a:r>
          </a:p>
        </p:txBody>
      </p:sp>
      <p:sp>
        <p:nvSpPr>
          <p:cNvPr id="11" name="Flèche droite 1">
            <a:extLst>
              <a:ext uri="{FF2B5EF4-FFF2-40B4-BE49-F238E27FC236}">
                <a16:creationId xmlns:a16="http://schemas.microsoft.com/office/drawing/2014/main" id="{98E141AA-00C7-4FF4-8E1C-E11E4FFA401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2438673">
            <a:off x="5498747" y="3621352"/>
            <a:ext cx="1499036" cy="406888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5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LIQUÉFACTION</a:t>
            </a:r>
          </a:p>
        </p:txBody>
      </p:sp>
      <p:sp>
        <p:nvSpPr>
          <p:cNvPr id="12" name="Flèche gauche 35">
            <a:extLst>
              <a:ext uri="{FF2B5EF4-FFF2-40B4-BE49-F238E27FC236}">
                <a16:creationId xmlns:a16="http://schemas.microsoft.com/office/drawing/2014/main" id="{E15413E8-263F-4B19-BEFE-23987ECAF8F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6200000">
            <a:off x="3830713" y="4540181"/>
            <a:ext cx="1883743" cy="552975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5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CONDENSATION SOLIDE </a:t>
            </a:r>
          </a:p>
        </p:txBody>
      </p:sp>
      <p:sp>
        <p:nvSpPr>
          <p:cNvPr id="13" name="Flèche droite 36">
            <a:extLst>
              <a:ext uri="{FF2B5EF4-FFF2-40B4-BE49-F238E27FC236}">
                <a16:creationId xmlns:a16="http://schemas.microsoft.com/office/drawing/2014/main" id="{553D73BF-B036-4D42-8056-B0A2FFD3CAD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6200000">
            <a:off x="3337432" y="4484420"/>
            <a:ext cx="1815852" cy="46060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05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SUBLIMATION</a:t>
            </a:r>
          </a:p>
        </p:txBody>
      </p:sp>
      <p:sp>
        <p:nvSpPr>
          <p:cNvPr id="14" name="Flèche gauche 33">
            <a:extLst>
              <a:ext uri="{FF2B5EF4-FFF2-40B4-BE49-F238E27FC236}">
                <a16:creationId xmlns:a16="http://schemas.microsoft.com/office/drawing/2014/main" id="{9AFE3942-17CC-4DFF-9D86-F5B029EE2E8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8795879">
            <a:off x="4286234" y="2230657"/>
            <a:ext cx="1724420" cy="460602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DÉSIONISATION</a:t>
            </a:r>
          </a:p>
        </p:txBody>
      </p:sp>
      <p:sp>
        <p:nvSpPr>
          <p:cNvPr id="15" name="Flèche droite 32">
            <a:extLst>
              <a:ext uri="{FF2B5EF4-FFF2-40B4-BE49-F238E27FC236}">
                <a16:creationId xmlns:a16="http://schemas.microsoft.com/office/drawing/2014/main" id="{A3BD95B5-D57B-482C-B729-99B5F563AD0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18731026">
            <a:off x="4684830" y="2452905"/>
            <a:ext cx="1724420" cy="46060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1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IONISATION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328ED06-7E10-43D8-8F1F-A716FA8D746E}"/>
              </a:ext>
            </a:extLst>
          </p:cNvPr>
          <p:cNvSpPr txBox="1"/>
          <p:nvPr/>
        </p:nvSpPr>
        <p:spPr>
          <a:xfrm>
            <a:off x="6409778" y="1508661"/>
            <a:ext cx="249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b="1" dirty="0">
                <a:solidFill>
                  <a:srgbClr val="FFFF00"/>
                </a:solidFill>
              </a:rPr>
              <a:t>Plasma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E6A082F-7E49-4984-97F8-C8ADD1409FA3}"/>
              </a:ext>
            </a:extLst>
          </p:cNvPr>
          <p:cNvCxnSpPr/>
          <p:nvPr/>
        </p:nvCxnSpPr>
        <p:spPr>
          <a:xfrm flipV="1">
            <a:off x="2993457" y="2102318"/>
            <a:ext cx="0" cy="447904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9ED75BD0-A4EF-4713-A816-32281B347D61}"/>
              </a:ext>
            </a:extLst>
          </p:cNvPr>
          <p:cNvSpPr txBox="1"/>
          <p:nvPr/>
        </p:nvSpPr>
        <p:spPr>
          <a:xfrm>
            <a:off x="387128" y="2216547"/>
            <a:ext cx="2407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/>
              <a:t>Enthalpie d’un système</a:t>
            </a:r>
          </a:p>
        </p:txBody>
      </p:sp>
    </p:spTree>
    <p:extLst>
      <p:ext uri="{BB962C8B-B14F-4D97-AF65-F5344CB8AC3E}">
        <p14:creationId xmlns:p14="http://schemas.microsoft.com/office/powerpoint/2010/main" val="3552935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0AA94-E155-4EEC-81A0-016E77FA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Les phases de la matière (enrichissement)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72EE11-B956-49DE-BCF8-7BC1EEF40BED}"/>
              </a:ext>
            </a:extLst>
          </p:cNvPr>
          <p:cNvSpPr txBox="1"/>
          <p:nvPr/>
        </p:nvSpPr>
        <p:spPr>
          <a:xfrm>
            <a:off x="1325498" y="5572945"/>
            <a:ext cx="117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chemeClr val="accent2"/>
                </a:solidFill>
              </a:rPr>
              <a:t>Solide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C9210A-B13E-4B51-8AAB-1D1B6615E4E7}"/>
              </a:ext>
            </a:extLst>
          </p:cNvPr>
          <p:cNvSpPr txBox="1"/>
          <p:nvPr/>
        </p:nvSpPr>
        <p:spPr>
          <a:xfrm>
            <a:off x="2935146" y="4696802"/>
            <a:ext cx="117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chemeClr val="accent5"/>
                </a:solidFill>
              </a:rPr>
              <a:t>Liquide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D30E7E-71FF-4042-BF20-76BA0B538458}"/>
              </a:ext>
            </a:extLst>
          </p:cNvPr>
          <p:cNvSpPr txBox="1"/>
          <p:nvPr/>
        </p:nvSpPr>
        <p:spPr>
          <a:xfrm>
            <a:off x="1325498" y="4044159"/>
            <a:ext cx="117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92D050"/>
                </a:solidFill>
              </a:rPr>
              <a:t>Gaz</a:t>
            </a:r>
          </a:p>
        </p:txBody>
      </p:sp>
      <p:sp>
        <p:nvSpPr>
          <p:cNvPr id="8" name="Flèche gauche 33">
            <a:extLst>
              <a:ext uri="{FF2B5EF4-FFF2-40B4-BE49-F238E27FC236}">
                <a16:creationId xmlns:a16="http://schemas.microsoft.com/office/drawing/2014/main" id="{FC6E6066-A006-40A8-A576-78FED98D9D9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8795879">
            <a:off x="2369764" y="5178559"/>
            <a:ext cx="928223" cy="287711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SOLIDIFICATION</a:t>
            </a:r>
          </a:p>
        </p:txBody>
      </p:sp>
      <p:sp>
        <p:nvSpPr>
          <p:cNvPr id="9" name="Flèche droite 32">
            <a:extLst>
              <a:ext uri="{FF2B5EF4-FFF2-40B4-BE49-F238E27FC236}">
                <a16:creationId xmlns:a16="http://schemas.microsoft.com/office/drawing/2014/main" id="{42864776-E385-46B0-B664-420E758379D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8731026">
            <a:off x="2654391" y="5274910"/>
            <a:ext cx="928223" cy="28771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FUSION</a:t>
            </a:r>
          </a:p>
        </p:txBody>
      </p:sp>
      <p:sp>
        <p:nvSpPr>
          <p:cNvPr id="10" name="Flèche gauche 34">
            <a:extLst>
              <a:ext uri="{FF2B5EF4-FFF2-40B4-BE49-F238E27FC236}">
                <a16:creationId xmlns:a16="http://schemas.microsoft.com/office/drawing/2014/main" id="{133D3F55-11DD-442F-8FAC-69705349F4C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2404432">
            <a:off x="2105349" y="4372935"/>
            <a:ext cx="936359" cy="251303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VAPORISATION</a:t>
            </a:r>
          </a:p>
        </p:txBody>
      </p:sp>
      <p:sp>
        <p:nvSpPr>
          <p:cNvPr id="11" name="Flèche droite 1">
            <a:extLst>
              <a:ext uri="{FF2B5EF4-FFF2-40B4-BE49-F238E27FC236}">
                <a16:creationId xmlns:a16="http://schemas.microsoft.com/office/drawing/2014/main" id="{98E141AA-00C7-4FF4-8E1C-E11E4FFA40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2438673">
            <a:off x="2332528" y="4268071"/>
            <a:ext cx="936360" cy="251303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LIQUÉFACTION</a:t>
            </a:r>
          </a:p>
        </p:txBody>
      </p:sp>
      <p:sp>
        <p:nvSpPr>
          <p:cNvPr id="12" name="Flèche gauche 35">
            <a:extLst>
              <a:ext uri="{FF2B5EF4-FFF2-40B4-BE49-F238E27FC236}">
                <a16:creationId xmlns:a16="http://schemas.microsoft.com/office/drawing/2014/main" id="{E15413E8-263F-4B19-BEFE-23987ECAF8F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16200000">
            <a:off x="1551035" y="4832124"/>
            <a:ext cx="1038072" cy="345412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CONDENSATION SOLIDE </a:t>
            </a:r>
          </a:p>
        </p:txBody>
      </p:sp>
      <p:sp>
        <p:nvSpPr>
          <p:cNvPr id="13" name="Flèche droite 36">
            <a:extLst>
              <a:ext uri="{FF2B5EF4-FFF2-40B4-BE49-F238E27FC236}">
                <a16:creationId xmlns:a16="http://schemas.microsoft.com/office/drawing/2014/main" id="{553D73BF-B036-4D42-8056-B0A2FFD3CAD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6200000">
            <a:off x="1248046" y="4778447"/>
            <a:ext cx="1000659" cy="287711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SUBLIMATION</a:t>
            </a:r>
          </a:p>
        </p:txBody>
      </p:sp>
      <p:sp>
        <p:nvSpPr>
          <p:cNvPr id="14" name="Flèche gauche 33">
            <a:extLst>
              <a:ext uri="{FF2B5EF4-FFF2-40B4-BE49-F238E27FC236}">
                <a16:creationId xmlns:a16="http://schemas.microsoft.com/office/drawing/2014/main" id="{9AFE3942-17CC-4DFF-9D86-F5B029EE2E8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rot="18795879">
            <a:off x="2036005" y="3377111"/>
            <a:ext cx="909951" cy="287711"/>
          </a:xfrm>
          <a:prstGeom prst="lef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DÉSIONISATION</a:t>
            </a:r>
          </a:p>
        </p:txBody>
      </p:sp>
      <p:sp>
        <p:nvSpPr>
          <p:cNvPr id="15" name="Flèche droite 32">
            <a:extLst>
              <a:ext uri="{FF2B5EF4-FFF2-40B4-BE49-F238E27FC236}">
                <a16:creationId xmlns:a16="http://schemas.microsoft.com/office/drawing/2014/main" id="{A3BD95B5-D57B-482C-B729-99B5F563AD0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 rot="18731026">
            <a:off x="2318996" y="3480886"/>
            <a:ext cx="909951" cy="28771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IONISATION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328ED06-7E10-43D8-8F1F-A716FA8D746E}"/>
              </a:ext>
            </a:extLst>
          </p:cNvPr>
          <p:cNvSpPr txBox="1"/>
          <p:nvPr/>
        </p:nvSpPr>
        <p:spPr>
          <a:xfrm>
            <a:off x="2947100" y="3090446"/>
            <a:ext cx="117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FFFF00"/>
                </a:solidFill>
              </a:rPr>
              <a:t>Plasma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ED75BD0-A4EF-4713-A816-32281B347D61}"/>
              </a:ext>
            </a:extLst>
          </p:cNvPr>
          <p:cNvSpPr txBox="1"/>
          <p:nvPr/>
        </p:nvSpPr>
        <p:spPr>
          <a:xfrm>
            <a:off x="115518" y="3019546"/>
            <a:ext cx="1209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b="1" dirty="0"/>
              <a:t>Enthalpie </a:t>
            </a:r>
          </a:p>
          <a:p>
            <a:r>
              <a:rPr lang="fr-CA" sz="1100" b="1" dirty="0"/>
              <a:t>d’un système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3D003EE-DCA5-4AEF-B590-E8EE15BB9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55" y="2569945"/>
            <a:ext cx="6369434" cy="36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2C28BE5D-3928-4A76-BA64-818DA1D3768A}"/>
              </a:ext>
            </a:extLst>
          </p:cNvPr>
          <p:cNvSpPr/>
          <p:nvPr/>
        </p:nvSpPr>
        <p:spPr>
          <a:xfrm>
            <a:off x="3969792" y="3589831"/>
            <a:ext cx="1860590" cy="1699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/>
              <a:t>La réalité est plus compliqué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B6B0157-F718-4B1B-96F7-15BDA044B240}"/>
              </a:ext>
            </a:extLst>
          </p:cNvPr>
          <p:cNvCxnSpPr>
            <a:cxnSpLocks/>
          </p:cNvCxnSpPr>
          <p:nvPr/>
        </p:nvCxnSpPr>
        <p:spPr>
          <a:xfrm flipH="1" flipV="1">
            <a:off x="1289928" y="3019275"/>
            <a:ext cx="19221" cy="29330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848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32C7DF1-CFEC-4F11-B22F-BC9B44322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9091" r="9091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020C2EE-B3CB-4087-AB92-9FAD4462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4402667"/>
            <a:ext cx="8133478" cy="13362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/>
              <a:t>Analyse</a:t>
            </a:r>
            <a:r>
              <a:rPr lang="en-US" sz="4800" b="1" dirty="0"/>
              <a:t> </a:t>
            </a:r>
            <a:r>
              <a:rPr lang="en-US" sz="4800" b="1" dirty="0" err="1"/>
              <a:t>graphique</a:t>
            </a:r>
            <a:endParaRPr lang="en-US" sz="4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27B11990-37E4-4086-B65A-8830E491EA96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4</a:t>
            </a:r>
          </a:p>
          <a:p>
            <a:pPr algn="ctr">
              <a:spcAft>
                <a:spcPts val="600"/>
              </a:spcAft>
            </a:pPr>
            <a:r>
              <a:rPr lang="fr-CA" sz="3600" b="1" dirty="0">
                <a:solidFill>
                  <a:schemeClr val="bg1"/>
                </a:solidFill>
              </a:rPr>
              <a:t>p. 155 et 156</a:t>
            </a:r>
            <a:endParaRPr lang="fr-C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70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>
            <a:extLst>
              <a:ext uri="{FF2B5EF4-FFF2-40B4-BE49-F238E27FC236}">
                <a16:creationId xmlns:a16="http://schemas.microsoft.com/office/drawing/2014/main" id="{81589837-611A-4EFD-91C1-D6D29D83FF93}"/>
              </a:ext>
            </a:extLst>
          </p:cNvPr>
          <p:cNvGrpSpPr/>
          <p:nvPr/>
        </p:nvGrpSpPr>
        <p:grpSpPr>
          <a:xfrm>
            <a:off x="1985975" y="2227447"/>
            <a:ext cx="7581462" cy="4479049"/>
            <a:chOff x="1985975" y="2227447"/>
            <a:chExt cx="7581462" cy="4479049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7E6A082F-7E49-4984-97F8-C8ADD1409FA3}"/>
                </a:ext>
              </a:extLst>
            </p:cNvPr>
            <p:cNvCxnSpPr/>
            <p:nvPr/>
          </p:nvCxnSpPr>
          <p:spPr>
            <a:xfrm flipV="1">
              <a:off x="2468844" y="2227447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22994385-BC2C-44C1-A2A6-544D4C35C4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5975" y="4950666"/>
              <a:ext cx="758146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B64934D-7C3D-4447-8D9C-1075D016D766}"/>
              </a:ext>
            </a:extLst>
          </p:cNvPr>
          <p:cNvGrpSpPr/>
          <p:nvPr/>
        </p:nvGrpSpPr>
        <p:grpSpPr>
          <a:xfrm>
            <a:off x="2468842" y="2264672"/>
            <a:ext cx="7475698" cy="4046870"/>
            <a:chOff x="2468844" y="2265314"/>
            <a:chExt cx="7475698" cy="4046870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F28F1CBF-F460-4BCB-B0A2-EC1A46B54A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4" y="4950666"/>
              <a:ext cx="1557274" cy="136151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6992D9FB-0E83-4B5C-90EC-9E22BDEA96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118" y="4945276"/>
              <a:ext cx="1750588" cy="539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9D5A93BE-A251-451E-A177-D36AA7AD12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6706" y="3426594"/>
              <a:ext cx="1349924" cy="1521377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93B83981-0B97-469C-997A-56ED4A9F7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4934" y="3423899"/>
              <a:ext cx="1750588" cy="539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482AF7B2-2A46-4EB8-8BEC-AB03074C3A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1011" y="2265314"/>
              <a:ext cx="1103531" cy="117991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940AA94-E155-4EEC-81A0-016E77FA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Qu’est-ce qui se produit?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0D3CF8E-C8CA-40E1-B9F0-0A5BFC2B0E6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p.155 et 156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72EE11-B956-49DE-BCF8-7BC1EEF40BED}"/>
              </a:ext>
            </a:extLst>
          </p:cNvPr>
          <p:cNvSpPr txBox="1"/>
          <p:nvPr/>
        </p:nvSpPr>
        <p:spPr>
          <a:xfrm rot="19073406">
            <a:off x="2409489" y="5230469"/>
            <a:ext cx="14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accent2"/>
                </a:solidFill>
              </a:rPr>
              <a:t>Solide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C9210A-B13E-4B51-8AAB-1D1B6615E4E7}"/>
              </a:ext>
            </a:extLst>
          </p:cNvPr>
          <p:cNvSpPr txBox="1"/>
          <p:nvPr/>
        </p:nvSpPr>
        <p:spPr>
          <a:xfrm rot="18700281">
            <a:off x="5538118" y="3892079"/>
            <a:ext cx="14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accent5"/>
                </a:solidFill>
              </a:rPr>
              <a:t>Liquide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D30E7E-71FF-4042-BF20-76BA0B538458}"/>
              </a:ext>
            </a:extLst>
          </p:cNvPr>
          <p:cNvSpPr txBox="1"/>
          <p:nvPr/>
        </p:nvSpPr>
        <p:spPr>
          <a:xfrm rot="18770063">
            <a:off x="8529777" y="2532667"/>
            <a:ext cx="14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92D050"/>
                </a:solidFill>
              </a:rPr>
              <a:t>Gaz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ED75BD0-A4EF-4713-A816-32281B347D61}"/>
              </a:ext>
            </a:extLst>
          </p:cNvPr>
          <p:cNvSpPr txBox="1"/>
          <p:nvPr/>
        </p:nvSpPr>
        <p:spPr>
          <a:xfrm>
            <a:off x="1034681" y="2341676"/>
            <a:ext cx="123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/>
              <a:t>T (</a:t>
            </a:r>
            <a:r>
              <a:rPr lang="fr-CA" sz="2800" b="1" baseline="30000" dirty="0" err="1"/>
              <a:t>o</a:t>
            </a:r>
            <a:r>
              <a:rPr lang="fr-CA" sz="2800" b="1" dirty="0" err="1"/>
              <a:t>C</a:t>
            </a:r>
            <a:r>
              <a:rPr lang="fr-CA" sz="2800" b="1" dirty="0"/>
              <a:t>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1BB9C7C-1340-40C2-8BB5-60391AEB1073}"/>
              </a:ext>
            </a:extLst>
          </p:cNvPr>
          <p:cNvSpPr txBox="1"/>
          <p:nvPr/>
        </p:nvSpPr>
        <p:spPr>
          <a:xfrm>
            <a:off x="9402402" y="5081497"/>
            <a:ext cx="891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/>
              <a:t>t (s)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0885A884-8B4E-465E-861F-85A7FCE43532}"/>
              </a:ext>
            </a:extLst>
          </p:cNvPr>
          <p:cNvGrpSpPr/>
          <p:nvPr/>
        </p:nvGrpSpPr>
        <p:grpSpPr>
          <a:xfrm>
            <a:off x="2468842" y="2267099"/>
            <a:ext cx="7475698" cy="4046870"/>
            <a:chOff x="2468844" y="2265314"/>
            <a:chExt cx="7475698" cy="4046870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49BE7F5A-1D02-461C-AD7B-8DCF5544CC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4" y="4950666"/>
              <a:ext cx="1557274" cy="1361518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0F626FA8-6E44-452B-9D0A-046B6D111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118" y="4945276"/>
              <a:ext cx="1750588" cy="539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35EE6716-E5D6-4A59-BFBD-E7184F2DBF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6706" y="3426594"/>
              <a:ext cx="1349924" cy="1521377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FE338325-006E-4FD9-AF34-2E36C561A7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4934" y="3423899"/>
              <a:ext cx="1750588" cy="53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529C54BA-A668-439C-91A7-5B328A6B20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1011" y="2265314"/>
              <a:ext cx="1103531" cy="1179914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Ellipse 38">
            <a:extLst>
              <a:ext uri="{FF2B5EF4-FFF2-40B4-BE49-F238E27FC236}">
                <a16:creationId xmlns:a16="http://schemas.microsoft.com/office/drawing/2014/main" id="{96C24AF8-AEB3-4F05-A6F9-826181E435DC}"/>
              </a:ext>
            </a:extLst>
          </p:cNvPr>
          <p:cNvSpPr/>
          <p:nvPr/>
        </p:nvSpPr>
        <p:spPr>
          <a:xfrm>
            <a:off x="2382222" y="6224614"/>
            <a:ext cx="173242" cy="1751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277AE92B-3A71-4904-AF25-485599543E2E}"/>
              </a:ext>
            </a:extLst>
          </p:cNvPr>
          <p:cNvSpPr/>
          <p:nvPr/>
        </p:nvSpPr>
        <p:spPr>
          <a:xfrm>
            <a:off x="2382222" y="6224614"/>
            <a:ext cx="173242" cy="1751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D494725B-64FD-4C2E-A80D-C201341F81A0}"/>
              </a:ext>
            </a:extLst>
          </p:cNvPr>
          <p:cNvSpPr/>
          <p:nvPr/>
        </p:nvSpPr>
        <p:spPr>
          <a:xfrm>
            <a:off x="2382221" y="6224614"/>
            <a:ext cx="173242" cy="17514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1FE501A8-B9CA-4C5D-88ED-37755D41A6C2}"/>
              </a:ext>
            </a:extLst>
          </p:cNvPr>
          <p:cNvGrpSpPr/>
          <p:nvPr/>
        </p:nvGrpSpPr>
        <p:grpSpPr>
          <a:xfrm>
            <a:off x="1288481" y="4745221"/>
            <a:ext cx="2737637" cy="400110"/>
            <a:chOff x="1288481" y="4745221"/>
            <a:chExt cx="2737637" cy="400110"/>
          </a:xfrm>
        </p:grpSpPr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40FC568C-ADE1-492C-A592-3E325DA24D0B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1985975" y="4931432"/>
              <a:ext cx="2040143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DD326ED-A313-4212-B236-ECAA7300D0F0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288481" y="4745221"/>
              <a:ext cx="9249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>
                  <a:solidFill>
                    <a:srgbClr val="FFFF00"/>
                  </a:solidFill>
                </a:rPr>
                <a:t>0</a:t>
              </a:r>
              <a:r>
                <a:rPr lang="fr-CA" sz="2000" b="1" baseline="30000" dirty="0">
                  <a:solidFill>
                    <a:srgbClr val="FFFF00"/>
                  </a:solidFill>
                </a:rPr>
                <a:t>o</a:t>
              </a:r>
              <a:r>
                <a:rPr lang="fr-CA" sz="20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15426C65-F13A-4A1A-A4EB-67AC9BADA695}"/>
              </a:ext>
            </a:extLst>
          </p:cNvPr>
          <p:cNvGrpSpPr/>
          <p:nvPr/>
        </p:nvGrpSpPr>
        <p:grpSpPr>
          <a:xfrm>
            <a:off x="1116841" y="3243064"/>
            <a:ext cx="6009789" cy="400110"/>
            <a:chOff x="1116841" y="3243064"/>
            <a:chExt cx="6009789" cy="400110"/>
          </a:xfrm>
        </p:grpSpPr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4B871C4A-F158-4311-8347-3E6C4CF1D633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1985975" y="3443119"/>
              <a:ext cx="5140655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EA59FB5-8584-46CF-934B-7A83555D059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116841" y="3243064"/>
              <a:ext cx="1109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b="1" dirty="0">
                  <a:solidFill>
                    <a:srgbClr val="FFFF00"/>
                  </a:solidFill>
                </a:rPr>
                <a:t>100</a:t>
              </a:r>
              <a:r>
                <a:rPr lang="fr-CA" sz="2000" b="1" baseline="30000" dirty="0">
                  <a:solidFill>
                    <a:srgbClr val="FFFF00"/>
                  </a:solidFill>
                </a:rPr>
                <a:t>o</a:t>
              </a:r>
              <a:r>
                <a:rPr lang="fr-CA" sz="20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02E7C44D-AF81-462E-854F-30C7F1F9B226}"/>
              </a:ext>
            </a:extLst>
          </p:cNvPr>
          <p:cNvSpPr txBox="1"/>
          <p:nvPr/>
        </p:nvSpPr>
        <p:spPr>
          <a:xfrm>
            <a:off x="4191786" y="4507149"/>
            <a:ext cx="14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accent2"/>
                </a:solidFill>
              </a:rPr>
              <a:t>S </a:t>
            </a:r>
            <a:r>
              <a:rPr lang="fr-CA" b="1" dirty="0">
                <a:sym typeface="Wingdings" panose="05000000000000000000" pitchFamily="2" charset="2"/>
              </a:rPr>
              <a:t></a:t>
            </a:r>
            <a:r>
              <a:rPr lang="fr-CA" b="1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fr-CA" b="1" dirty="0">
                <a:solidFill>
                  <a:schemeClr val="accent5"/>
                </a:solidFill>
                <a:sym typeface="Wingdings" panose="05000000000000000000" pitchFamily="2" charset="2"/>
              </a:rPr>
              <a:t>L</a:t>
            </a:r>
            <a:endParaRPr lang="fr-CA" b="1" dirty="0">
              <a:solidFill>
                <a:schemeClr val="accent5"/>
              </a:solidFill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75B4FD95-2985-4FB8-9145-BBDCC0CE2D33}"/>
              </a:ext>
            </a:extLst>
          </p:cNvPr>
          <p:cNvSpPr txBox="1"/>
          <p:nvPr/>
        </p:nvSpPr>
        <p:spPr>
          <a:xfrm>
            <a:off x="7274195" y="3001307"/>
            <a:ext cx="141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chemeClr val="accent5"/>
                </a:solidFill>
                <a:sym typeface="Wingdings" panose="05000000000000000000" pitchFamily="2" charset="2"/>
              </a:rPr>
              <a:t>L</a:t>
            </a:r>
            <a:r>
              <a:rPr lang="fr-CA" b="1" dirty="0">
                <a:solidFill>
                  <a:schemeClr val="accent2"/>
                </a:solidFill>
              </a:rPr>
              <a:t> </a:t>
            </a:r>
            <a:r>
              <a:rPr lang="fr-CA" b="1" dirty="0">
                <a:sym typeface="Wingdings" panose="05000000000000000000" pitchFamily="2" charset="2"/>
              </a:rPr>
              <a:t></a:t>
            </a:r>
            <a:r>
              <a:rPr lang="fr-CA" b="1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fr-CA" b="1" dirty="0">
                <a:solidFill>
                  <a:srgbClr val="92D050"/>
                </a:solidFill>
              </a:rPr>
              <a:t>G</a:t>
            </a:r>
            <a:endParaRPr lang="fr-CA" b="1" dirty="0">
              <a:solidFill>
                <a:schemeClr val="accent5"/>
              </a:solidFill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C6817B3-AFF7-4646-A8A8-95885D823686}"/>
              </a:ext>
            </a:extLst>
          </p:cNvPr>
          <p:cNvGrpSpPr/>
          <p:nvPr/>
        </p:nvGrpSpPr>
        <p:grpSpPr>
          <a:xfrm>
            <a:off x="4885509" y="4945276"/>
            <a:ext cx="4284617" cy="1639144"/>
            <a:chOff x="4885509" y="4945276"/>
            <a:chExt cx="4284617" cy="1639144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AA4E3E31-72EB-49C3-A848-C01C8106F7CA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4885509" y="4945276"/>
              <a:ext cx="2244054" cy="122364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C922CA4-A3B0-4439-B0D8-4F33D85C2711}"/>
                </a:ext>
              </a:extLst>
            </p:cNvPr>
            <p:cNvSpPr txBox="1"/>
            <p:nvPr/>
          </p:nvSpPr>
          <p:spPr>
            <a:xfrm>
              <a:off x="7129563" y="5753423"/>
              <a:ext cx="20405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FFFF00"/>
                  </a:solidFill>
                </a:rPr>
                <a:t>Température de fusion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2C00E2-E107-450D-A844-90B8C76A8EF5}"/>
              </a:ext>
            </a:extLst>
          </p:cNvPr>
          <p:cNvGrpSpPr/>
          <p:nvPr/>
        </p:nvGrpSpPr>
        <p:grpSpPr>
          <a:xfrm>
            <a:off x="7944655" y="3423898"/>
            <a:ext cx="4040436" cy="1144312"/>
            <a:chOff x="7944655" y="3423898"/>
            <a:chExt cx="4040436" cy="1144312"/>
          </a:xfrm>
        </p:grpSpPr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4A365F79-2722-4CFE-9CC6-5310A1B72DEB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7944655" y="3423898"/>
              <a:ext cx="1727391" cy="72881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05F06FF-1A56-40FB-885F-A3ECC8D253A2}"/>
                </a:ext>
              </a:extLst>
            </p:cNvPr>
            <p:cNvSpPr txBox="1"/>
            <p:nvPr/>
          </p:nvSpPr>
          <p:spPr>
            <a:xfrm>
              <a:off x="9672046" y="3737213"/>
              <a:ext cx="2313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b="1" dirty="0">
                  <a:solidFill>
                    <a:srgbClr val="FFFF00"/>
                  </a:solidFill>
                </a:rPr>
                <a:t>Température d’ébullition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5657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23 L 0.1267 -0.20046 L 0.2711 -0.19907 L 0.38321 -0.42083 L 0.5237 -0.42222 L 0.61368 -0.59051 " pathEditMode="relative" ptsTypes="AAAAAA">
                                      <p:cBhvr>
                                        <p:cTn id="14" dur="4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23 L 0.1267 -0.20046 L 0.2711 -0.19907 L 0.38321 -0.42083 L 0.5237 -0.42222 L 0.61368 -0.59051 " pathEditMode="relative" rAng="0" ptsTypes="AAAAAA">
                                      <p:cBhvr>
                                        <p:cTn id="34" dur="4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4" y="-295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23 L 0.1267 -0.20046 L 0.2711 -0.19907 L 0.38321 -0.42083 L 0.5237 -0.42222 L 0.61368 -0.59051 " pathEditMode="relative" rAng="0" ptsTypes="AAAAAA">
                                      <p:cBhvr>
                                        <p:cTn id="47" dur="4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4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9" grpId="0"/>
      <p:bldP spid="21" grpId="0"/>
      <p:bldP spid="39" grpId="0" animBg="1"/>
      <p:bldP spid="39" grpId="1" animBg="1"/>
      <p:bldP spid="39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>
            <a:extLst>
              <a:ext uri="{FF2B5EF4-FFF2-40B4-BE49-F238E27FC236}">
                <a16:creationId xmlns:a16="http://schemas.microsoft.com/office/drawing/2014/main" id="{81589837-611A-4EFD-91C1-D6D29D83FF93}"/>
              </a:ext>
            </a:extLst>
          </p:cNvPr>
          <p:cNvGrpSpPr/>
          <p:nvPr/>
        </p:nvGrpSpPr>
        <p:grpSpPr>
          <a:xfrm>
            <a:off x="1028296" y="2754505"/>
            <a:ext cx="5272532" cy="3114957"/>
            <a:chOff x="1985975" y="2227447"/>
            <a:chExt cx="7581462" cy="4479049"/>
          </a:xfrm>
        </p:grpSpPr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7E6A082F-7E49-4984-97F8-C8ADD1409FA3}"/>
                </a:ext>
              </a:extLst>
            </p:cNvPr>
            <p:cNvCxnSpPr/>
            <p:nvPr/>
          </p:nvCxnSpPr>
          <p:spPr>
            <a:xfrm flipV="1">
              <a:off x="2468844" y="2227447"/>
              <a:ext cx="0" cy="44790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22994385-BC2C-44C1-A2A6-544D4C35C4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5975" y="4950666"/>
              <a:ext cx="7581462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940AA94-E155-4EEC-81A0-016E77FAF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Courbe de chauffage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0D3CF8E-C8CA-40E1-B9F0-0A5BFC2B0E65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4</a:t>
            </a:r>
          </a:p>
          <a:p>
            <a:pPr algn="ctr"/>
            <a:r>
              <a:rPr lang="fr-CA" sz="1600" b="1" dirty="0">
                <a:solidFill>
                  <a:schemeClr val="bg1"/>
                </a:solidFill>
              </a:rPr>
              <a:t>p.155 et 156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72EE11-B956-49DE-BCF8-7BC1EEF40BED}"/>
              </a:ext>
            </a:extLst>
          </p:cNvPr>
          <p:cNvSpPr txBox="1"/>
          <p:nvPr/>
        </p:nvSpPr>
        <p:spPr>
          <a:xfrm rot="19073406">
            <a:off x="1075530" y="4895306"/>
            <a:ext cx="1419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Solide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C9210A-B13E-4B51-8AAB-1D1B6615E4E7}"/>
              </a:ext>
            </a:extLst>
          </p:cNvPr>
          <p:cNvSpPr txBox="1"/>
          <p:nvPr/>
        </p:nvSpPr>
        <p:spPr>
          <a:xfrm rot="18700281">
            <a:off x="3277131" y="3848452"/>
            <a:ext cx="1419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Liquide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0D30E7E-71FF-4042-BF20-76BA0B538458}"/>
              </a:ext>
            </a:extLst>
          </p:cNvPr>
          <p:cNvSpPr txBox="1"/>
          <p:nvPr/>
        </p:nvSpPr>
        <p:spPr>
          <a:xfrm rot="18770063">
            <a:off x="5513099" y="2914901"/>
            <a:ext cx="1165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Gaz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ED75BD0-A4EF-4713-A816-32281B347D61}"/>
              </a:ext>
            </a:extLst>
          </p:cNvPr>
          <p:cNvSpPr txBox="1"/>
          <p:nvPr/>
        </p:nvSpPr>
        <p:spPr>
          <a:xfrm>
            <a:off x="77002" y="2868734"/>
            <a:ext cx="1234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 (</a:t>
            </a:r>
            <a:r>
              <a:rPr lang="fr-CA" b="1" baseline="30000" dirty="0" err="1"/>
              <a:t>o</a:t>
            </a:r>
            <a:r>
              <a:rPr lang="fr-CA" b="1" dirty="0" err="1"/>
              <a:t>C</a:t>
            </a:r>
            <a:r>
              <a:rPr lang="fr-CA" b="1" dirty="0"/>
              <a:t>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1BB9C7C-1340-40C2-8BB5-60391AEB1073}"/>
              </a:ext>
            </a:extLst>
          </p:cNvPr>
          <p:cNvSpPr txBox="1"/>
          <p:nvPr/>
        </p:nvSpPr>
        <p:spPr>
          <a:xfrm>
            <a:off x="5790326" y="4744010"/>
            <a:ext cx="89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t (s)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1FE501A8-B9CA-4C5D-88ED-37755D41A6C2}"/>
              </a:ext>
            </a:extLst>
          </p:cNvPr>
          <p:cNvGrpSpPr/>
          <p:nvPr/>
        </p:nvGrpSpPr>
        <p:grpSpPr>
          <a:xfrm>
            <a:off x="206244" y="4455216"/>
            <a:ext cx="2387926" cy="307777"/>
            <a:chOff x="1288481" y="4745221"/>
            <a:chExt cx="2297841" cy="307777"/>
          </a:xfrm>
        </p:grpSpPr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40FC568C-ADE1-492C-A592-3E325DA24D0B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1985975" y="4931432"/>
              <a:ext cx="1600347" cy="16511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DD326ED-A313-4212-B236-ECAA7300D0F0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288481" y="4745221"/>
              <a:ext cx="9249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>
                  <a:solidFill>
                    <a:srgbClr val="FFFF00"/>
                  </a:solidFill>
                </a:rPr>
                <a:t>0</a:t>
              </a:r>
              <a:r>
                <a:rPr lang="fr-CA" sz="1400" b="1" baseline="30000" dirty="0">
                  <a:solidFill>
                    <a:srgbClr val="FFFF00"/>
                  </a:solidFill>
                </a:rPr>
                <a:t>o</a:t>
              </a:r>
              <a:r>
                <a:rPr lang="fr-CA" sz="14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15426C65-F13A-4A1A-A4EB-67AC9BADA695}"/>
              </a:ext>
            </a:extLst>
          </p:cNvPr>
          <p:cNvGrpSpPr/>
          <p:nvPr/>
        </p:nvGrpSpPr>
        <p:grpSpPr>
          <a:xfrm>
            <a:off x="150112" y="3385291"/>
            <a:ext cx="4432859" cy="307777"/>
            <a:chOff x="1116841" y="3243064"/>
            <a:chExt cx="4591084" cy="307777"/>
          </a:xfrm>
        </p:grpSpPr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4B871C4A-F158-4311-8347-3E6C4CF1D633}"/>
                </a:ext>
              </a:extLst>
            </p:cNvPr>
            <p:cNvCxnSpPr>
              <a:cxnSpLocks/>
            </p:cNvCxnSpPr>
            <p:nvPr>
              <p:custDataLst>
                <p:tags r:id="rId2"/>
              </p:custDataLst>
            </p:nvPr>
          </p:nvCxnSpPr>
          <p:spPr>
            <a:xfrm>
              <a:off x="1985976" y="3443119"/>
              <a:ext cx="3721949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EA59FB5-8584-46CF-934B-7A83555D0596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116841" y="3243064"/>
              <a:ext cx="1109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400" b="1" dirty="0">
                  <a:solidFill>
                    <a:srgbClr val="FFFF00"/>
                  </a:solidFill>
                </a:rPr>
                <a:t>100</a:t>
              </a:r>
              <a:r>
                <a:rPr lang="fr-CA" sz="1400" b="1" baseline="30000" dirty="0">
                  <a:solidFill>
                    <a:srgbClr val="FFFF00"/>
                  </a:solidFill>
                </a:rPr>
                <a:t>o</a:t>
              </a:r>
              <a:r>
                <a:rPr lang="fr-CA" sz="1400" b="1" dirty="0">
                  <a:solidFill>
                    <a:srgbClr val="FFFF00"/>
                  </a:solidFill>
                </a:rPr>
                <a:t>C</a:t>
              </a:r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02E7C44D-AF81-462E-854F-30C7F1F9B226}"/>
              </a:ext>
            </a:extLst>
          </p:cNvPr>
          <p:cNvSpPr txBox="1"/>
          <p:nvPr/>
        </p:nvSpPr>
        <p:spPr>
          <a:xfrm>
            <a:off x="2374703" y="4376962"/>
            <a:ext cx="1277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/>
              <a:t>S </a:t>
            </a:r>
            <a:r>
              <a:rPr lang="fr-CA" sz="1200" b="1" dirty="0">
                <a:sym typeface="Wingdings" panose="05000000000000000000" pitchFamily="2" charset="2"/>
              </a:rPr>
              <a:t> L</a:t>
            </a:r>
            <a:endParaRPr lang="fr-CA" sz="1200" b="1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75B4FD95-2985-4FB8-9145-BBDCC0CE2D33}"/>
              </a:ext>
            </a:extLst>
          </p:cNvPr>
          <p:cNvSpPr txBox="1"/>
          <p:nvPr/>
        </p:nvSpPr>
        <p:spPr>
          <a:xfrm>
            <a:off x="4629115" y="3297588"/>
            <a:ext cx="11505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ym typeface="Wingdings" panose="05000000000000000000" pitchFamily="2" charset="2"/>
              </a:rPr>
              <a:t>L</a:t>
            </a:r>
            <a:r>
              <a:rPr lang="fr-CA" sz="1200" b="1" dirty="0"/>
              <a:t> </a:t>
            </a:r>
            <a:r>
              <a:rPr lang="fr-CA" sz="1200" b="1" dirty="0">
                <a:sym typeface="Wingdings" panose="05000000000000000000" pitchFamily="2" charset="2"/>
              </a:rPr>
              <a:t> </a:t>
            </a:r>
            <a:r>
              <a:rPr lang="fr-CA" sz="1200" b="1" dirty="0"/>
              <a:t>G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C6817B3-AFF7-4646-A8A8-95885D823686}"/>
              </a:ext>
            </a:extLst>
          </p:cNvPr>
          <p:cNvGrpSpPr/>
          <p:nvPr/>
        </p:nvGrpSpPr>
        <p:grpSpPr>
          <a:xfrm>
            <a:off x="3050529" y="4679461"/>
            <a:ext cx="1892509" cy="887423"/>
            <a:chOff x="4885509" y="4945276"/>
            <a:chExt cx="2319372" cy="867260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AA4E3E31-72EB-49C3-A848-C01C8106F7CA}"/>
                </a:ext>
              </a:extLst>
            </p:cNvPr>
            <p:cNvCxnSpPr>
              <a:cxnSpLocks/>
            </p:cNvCxnSpPr>
            <p:nvPr/>
          </p:nvCxnSpPr>
          <p:spPr>
            <a:xfrm>
              <a:off x="4885509" y="4945276"/>
              <a:ext cx="872969" cy="5825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C922CA4-A3B0-4439-B0D8-4F33D85C2711}"/>
                </a:ext>
              </a:extLst>
            </p:cNvPr>
            <p:cNvSpPr txBox="1"/>
            <p:nvPr/>
          </p:nvSpPr>
          <p:spPr>
            <a:xfrm>
              <a:off x="5716546" y="5361361"/>
              <a:ext cx="1488335" cy="451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Température de fusion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92C00E2-E107-450D-A844-90B8C76A8EF5}"/>
              </a:ext>
            </a:extLst>
          </p:cNvPr>
          <p:cNvGrpSpPr/>
          <p:nvPr/>
        </p:nvGrpSpPr>
        <p:grpSpPr>
          <a:xfrm>
            <a:off x="5191594" y="3613994"/>
            <a:ext cx="1778109" cy="677279"/>
            <a:chOff x="7345923" y="3423476"/>
            <a:chExt cx="1778109" cy="677279"/>
          </a:xfrm>
        </p:grpSpPr>
        <p:cxnSp>
          <p:nvCxnSpPr>
            <p:cNvPr id="37" name="Connecteur droit avec flèche 36">
              <a:extLst>
                <a:ext uri="{FF2B5EF4-FFF2-40B4-BE49-F238E27FC236}">
                  <a16:creationId xmlns:a16="http://schemas.microsoft.com/office/drawing/2014/main" id="{4A365F79-2722-4CFE-9CC6-5310A1B72DEB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7345923" y="3423476"/>
              <a:ext cx="560662" cy="4464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105F06FF-1A56-40FB-885F-A3ECC8D253A2}"/>
                </a:ext>
              </a:extLst>
            </p:cNvPr>
            <p:cNvSpPr txBox="1"/>
            <p:nvPr/>
          </p:nvSpPr>
          <p:spPr>
            <a:xfrm>
              <a:off x="7906585" y="3639090"/>
              <a:ext cx="1217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/>
                <a:t>Température d’ébullition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F802EFD-AD9B-4497-AA1C-DEC2C11FAA4B}"/>
              </a:ext>
            </a:extLst>
          </p:cNvPr>
          <p:cNvGrpSpPr/>
          <p:nvPr/>
        </p:nvGrpSpPr>
        <p:grpSpPr>
          <a:xfrm>
            <a:off x="1358799" y="2795772"/>
            <a:ext cx="5198978" cy="2814398"/>
            <a:chOff x="2468844" y="2265314"/>
            <a:chExt cx="7475698" cy="4046870"/>
          </a:xfrm>
        </p:grpSpPr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50828650-30DC-4873-9643-63062D610D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8844" y="4950666"/>
              <a:ext cx="1557274" cy="136151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17FB32B3-E63A-407E-AE3A-54224CE623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118" y="4945276"/>
              <a:ext cx="1750588" cy="53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9494FFED-8006-4CB2-BA84-A1C3A393C1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6706" y="3426594"/>
              <a:ext cx="1349924" cy="152137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F1BF7168-C903-4C8F-936B-4E719287D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4934" y="3423899"/>
              <a:ext cx="1750588" cy="539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D87B9347-485F-4D57-896A-FDB7FD954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41011" y="2265314"/>
              <a:ext cx="1103531" cy="117991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C77E58C7-0F25-4353-869D-90DF5D161DE2}"/>
              </a:ext>
            </a:extLst>
          </p:cNvPr>
          <p:cNvSpPr txBox="1"/>
          <p:nvPr/>
        </p:nvSpPr>
        <p:spPr>
          <a:xfrm>
            <a:off x="7629257" y="2123408"/>
            <a:ext cx="4356497" cy="156966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r>
              <a:rPr lang="fr-CA" sz="2400" dirty="0"/>
              <a:t>Si on a des quantités d’eau lors de l’augmentation (les pentes), on peut calculer </a:t>
            </a:r>
          </a:p>
          <a:p>
            <a:r>
              <a:rPr lang="fr-CA" sz="2400" dirty="0"/>
              <a:t>Q = mc</a:t>
            </a:r>
            <a:r>
              <a:rPr lang="el-GR" sz="2400" dirty="0"/>
              <a:t>Δ</a:t>
            </a:r>
            <a:r>
              <a:rPr lang="fr-CA" sz="2400" dirty="0"/>
              <a:t>T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E6BD477-BCF9-4733-88E9-11F21CBA97CF}"/>
              </a:ext>
            </a:extLst>
          </p:cNvPr>
          <p:cNvCxnSpPr>
            <a:cxnSpLocks/>
          </p:cNvCxnSpPr>
          <p:nvPr/>
        </p:nvCxnSpPr>
        <p:spPr>
          <a:xfrm flipV="1">
            <a:off x="1358799" y="4660903"/>
            <a:ext cx="1075606" cy="949268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68B24E57-CB66-4034-A348-D0BE1A9FF938}"/>
              </a:ext>
            </a:extLst>
          </p:cNvPr>
          <p:cNvCxnSpPr>
            <a:cxnSpLocks/>
          </p:cNvCxnSpPr>
          <p:nvPr/>
        </p:nvCxnSpPr>
        <p:spPr>
          <a:xfrm flipV="1">
            <a:off x="3632050" y="3599637"/>
            <a:ext cx="929962" cy="1077954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6C9F6A68-44A2-46EF-B509-CCD37551B45E}"/>
              </a:ext>
            </a:extLst>
          </p:cNvPr>
          <p:cNvCxnSpPr>
            <a:cxnSpLocks/>
          </p:cNvCxnSpPr>
          <p:nvPr/>
        </p:nvCxnSpPr>
        <p:spPr>
          <a:xfrm flipV="1">
            <a:off x="5856798" y="2782715"/>
            <a:ext cx="700979" cy="775486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>
            <a:extLst>
              <a:ext uri="{FF2B5EF4-FFF2-40B4-BE49-F238E27FC236}">
                <a16:creationId xmlns:a16="http://schemas.microsoft.com/office/drawing/2014/main" id="{25C24D6D-46DB-420C-81CB-2E69FF73F2A9}"/>
              </a:ext>
            </a:extLst>
          </p:cNvPr>
          <p:cNvSpPr txBox="1"/>
          <p:nvPr/>
        </p:nvSpPr>
        <p:spPr>
          <a:xfrm>
            <a:off x="7629257" y="3936737"/>
            <a:ext cx="4356497" cy="267765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r>
              <a:rPr lang="fr-CA" sz="2400" dirty="0"/>
              <a:t>L’énergie des changements de phases est équivalente à l’enthalpie (</a:t>
            </a:r>
            <a:r>
              <a:rPr lang="el-GR" sz="2400" dirty="0"/>
              <a:t>Δ</a:t>
            </a:r>
            <a:r>
              <a:rPr lang="fr-CA" sz="2400" dirty="0"/>
              <a:t>H) de la réaction. </a:t>
            </a:r>
          </a:p>
          <a:p>
            <a:endParaRPr lang="fr-CA" sz="2400" dirty="0"/>
          </a:p>
          <a:p>
            <a:r>
              <a:rPr lang="fr-CA" sz="2400" dirty="0"/>
              <a:t>On ne peut pas </a:t>
            </a:r>
            <a:r>
              <a:rPr lang="fr-CA" sz="2400"/>
              <a:t>utiliser </a:t>
            </a:r>
          </a:p>
          <a:p>
            <a:r>
              <a:rPr lang="fr-CA" sz="2400"/>
              <a:t>Q </a:t>
            </a:r>
            <a:r>
              <a:rPr lang="fr-CA" sz="2400" dirty="0"/>
              <a:t>= mc</a:t>
            </a:r>
            <a:r>
              <a:rPr lang="el-GR" sz="2400" dirty="0"/>
              <a:t>Δ</a:t>
            </a:r>
            <a:r>
              <a:rPr lang="fr-CA" sz="2400" dirty="0"/>
              <a:t>T.</a:t>
            </a:r>
          </a:p>
        </p:txBody>
      </p: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E505E738-5C6D-4766-A9A1-AD9527E7BC68}"/>
              </a:ext>
            </a:extLst>
          </p:cNvPr>
          <p:cNvCxnSpPr>
            <a:cxnSpLocks/>
          </p:cNvCxnSpPr>
          <p:nvPr/>
        </p:nvCxnSpPr>
        <p:spPr>
          <a:xfrm>
            <a:off x="2434405" y="4677591"/>
            <a:ext cx="1224848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68CC7CE7-28A7-4013-8765-5296C3310B9B}"/>
              </a:ext>
            </a:extLst>
          </p:cNvPr>
          <p:cNvCxnSpPr>
            <a:cxnSpLocks/>
          </p:cNvCxnSpPr>
          <p:nvPr/>
        </p:nvCxnSpPr>
        <p:spPr>
          <a:xfrm>
            <a:off x="4629115" y="3599637"/>
            <a:ext cx="1171302" cy="0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647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1295</Words>
  <Application>Microsoft Office PowerPoint</Application>
  <PresentationFormat>Grand écran</PresentationFormat>
  <Paragraphs>342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Trebuchet MS</vt:lpstr>
      <vt:lpstr>Berlin</vt:lpstr>
      <vt:lpstr>Analyse graphique d’une courbe de chauffage et d’enthalpie</vt:lpstr>
      <vt:lpstr>Rappel</vt:lpstr>
      <vt:lpstr>Et le froid? </vt:lpstr>
      <vt:lpstr>Présentation PowerPoint</vt:lpstr>
      <vt:lpstr>Les phases de la matière</vt:lpstr>
      <vt:lpstr>Les phases de la matière (enrichissement)</vt:lpstr>
      <vt:lpstr>Analyse graphique</vt:lpstr>
      <vt:lpstr>Qu’est-ce qui se produit?</vt:lpstr>
      <vt:lpstr>Courbe de chauffage</vt:lpstr>
      <vt:lpstr>Courbe de chauffage</vt:lpstr>
      <vt:lpstr>Rappel des notions</vt:lpstr>
      <vt:lpstr>Exercice (p.168)</vt:lpstr>
      <vt:lpstr>Enthalpie de réaction</vt:lpstr>
      <vt:lpstr>Enthalpie de réaction</vt:lpstr>
      <vt:lpstr>Analyse d’un graphique</vt:lpstr>
      <vt:lpstr>Analyse d’un graphique</vt:lpstr>
      <vt:lpstr>Devoir</vt:lpstr>
      <vt:lpstr>Mise à jour de la liste de concepts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chaleur et la calorimétrie</dc:title>
  <dc:creator>Bacchi Jonathan</dc:creator>
  <cp:lastModifiedBy>Bacchi Jonathan</cp:lastModifiedBy>
  <cp:revision>241</cp:revision>
  <dcterms:created xsi:type="dcterms:W3CDTF">2020-11-03T17:55:48Z</dcterms:created>
  <dcterms:modified xsi:type="dcterms:W3CDTF">2020-11-25T11:46:28Z</dcterms:modified>
</cp:coreProperties>
</file>