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87" r:id="rId2"/>
    <p:sldId id="318" r:id="rId3"/>
    <p:sldId id="319" r:id="rId4"/>
    <p:sldId id="320" r:id="rId5"/>
    <p:sldId id="317" r:id="rId6"/>
    <p:sldId id="321" r:id="rId7"/>
    <p:sldId id="315" r:id="rId8"/>
    <p:sldId id="32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81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07ED9-022C-456E-8414-8EF400D8CB31}" type="datetimeFigureOut">
              <a:rPr lang="fr-CA" smtClean="0"/>
              <a:t>2021-01-26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9ADCC-FB4A-4C2B-994C-730511F7D6C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38974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EC49CCFC-A175-490D-A8F3-60794D64D822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EC49CCFC-A175-490D-A8F3-60794D64D822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C49CCFC-A175-490D-A8F3-60794D64D822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/>
              <a:t>L’équilibre qualificatif</a:t>
            </a:r>
            <a:endParaRPr lang="fr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Synthèse</a:t>
            </a:r>
            <a:r>
              <a:rPr lang="en-US" dirty="0"/>
              <a:t> de </a:t>
            </a:r>
            <a:r>
              <a:rPr lang="en-US" dirty="0" err="1"/>
              <a:t>chapitre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296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Comment analyser un problème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CA" dirty="0"/>
              <a:t>Identifie la perturbation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Identifie ce que le système va tenter de faire pour résister le changement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Identifie si la réaction directe ou inverse sera favorisée pour que le changement désiré (étape 2) a lieu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Analyse le changement de concentration des réactifs et des produits</a:t>
            </a:r>
          </a:p>
          <a:p>
            <a:pPr marL="514350" indent="-514350">
              <a:buFont typeface="+mj-lt"/>
              <a:buAutoNum type="arabicPeriod"/>
            </a:pPr>
            <a:endParaRPr lang="fr-CA" dirty="0"/>
          </a:p>
          <a:p>
            <a:r>
              <a:rPr lang="fr-CA" dirty="0"/>
              <a:t>N.B. : le truc de la bascule te permet de prédire l’impact de la perturbation sur les concentrations (étape 4), mais ne permet pas de le justifier (étape 2 et 3).</a:t>
            </a:r>
          </a:p>
        </p:txBody>
      </p:sp>
    </p:spTree>
    <p:extLst>
      <p:ext uri="{BB962C8B-B14F-4D97-AF65-F5344CB8AC3E}">
        <p14:creationId xmlns:p14="http://schemas.microsoft.com/office/powerpoint/2010/main" val="753181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Concentration – équilibre hétérogène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1" y="1219200"/>
            <a:ext cx="5747174" cy="5105400"/>
          </a:xfrm>
        </p:spPr>
        <p:txBody>
          <a:bodyPr/>
          <a:lstStyle/>
          <a:p>
            <a:r>
              <a:rPr lang="fr-CA" dirty="0"/>
              <a:t>Subtilité dans le manuel (p. 312)</a:t>
            </a:r>
          </a:p>
          <a:p>
            <a:endParaRPr lang="fr-CA" dirty="0"/>
          </a:p>
          <a:p>
            <a:endParaRPr lang="fr-CA" dirty="0"/>
          </a:p>
          <a:p>
            <a:r>
              <a:rPr lang="fr-CA" dirty="0"/>
              <a:t>La quantité de CO</a:t>
            </a:r>
            <a:r>
              <a:rPr lang="fr-CA" baseline="-25000" dirty="0"/>
              <a:t>2(g)</a:t>
            </a:r>
            <a:r>
              <a:rPr lang="fr-CA" dirty="0"/>
              <a:t> à l’équilibre ne dépend pas de la quantité de CaCO</a:t>
            </a:r>
            <a:r>
              <a:rPr lang="fr-CA" baseline="-25000" dirty="0"/>
              <a:t>3(s)</a:t>
            </a:r>
            <a:r>
              <a:rPr lang="fr-CA" dirty="0"/>
              <a:t> et de </a:t>
            </a:r>
            <a:r>
              <a:rPr lang="fr-CA" dirty="0" err="1"/>
              <a:t>CaO</a:t>
            </a:r>
            <a:r>
              <a:rPr lang="fr-CA" baseline="-25000" dirty="0"/>
              <a:t>(s)</a:t>
            </a:r>
            <a:endParaRPr lang="fr-C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752600"/>
            <a:ext cx="4464923" cy="593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79" y="1143000"/>
            <a:ext cx="4377902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0918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Concentration – équilibre hétérogène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5105400"/>
          </a:xfrm>
        </p:spPr>
        <p:txBody>
          <a:bodyPr/>
          <a:lstStyle/>
          <a:p>
            <a:r>
              <a:rPr lang="fr-CA" dirty="0"/>
              <a:t>Mais si on augmente la quantité de gaz, la réaction inverse sera favorisée </a:t>
            </a:r>
            <a:r>
              <a:rPr lang="fr-CA" dirty="0">
                <a:sym typeface="Wingdings" pitchFamily="2" charset="2"/>
              </a:rPr>
              <a:t> diminution du </a:t>
            </a:r>
            <a:r>
              <a:rPr lang="fr-CA" dirty="0" err="1">
                <a:sym typeface="Wingdings" pitchFamily="2" charset="2"/>
              </a:rPr>
              <a:t>CaO</a:t>
            </a:r>
            <a:endParaRPr lang="fr-C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212" y="2245011"/>
            <a:ext cx="4464923" cy="593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951" y="2914735"/>
            <a:ext cx="7972097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6883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Attention!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La </a:t>
            </a:r>
            <a:r>
              <a:rPr lang="fr-CA" b="1" dirty="0"/>
              <a:t>concentration</a:t>
            </a:r>
            <a:r>
              <a:rPr lang="fr-CA" dirty="0"/>
              <a:t> est une mesure de la </a:t>
            </a:r>
            <a:r>
              <a:rPr lang="fr-CA" b="1" dirty="0"/>
              <a:t>quantité</a:t>
            </a:r>
            <a:r>
              <a:rPr lang="fr-CA" dirty="0"/>
              <a:t> d’un réactif ou un produit</a:t>
            </a:r>
          </a:p>
          <a:p>
            <a:endParaRPr lang="fr-CA" dirty="0"/>
          </a:p>
          <a:p>
            <a:r>
              <a:rPr lang="fr-CA" dirty="0"/>
              <a:t>On utilise les deux termes de façon synonyme et interchangeable d’habitude. Ça fonctionne toujours pour une substance gazeuse ou aqueuse.</a:t>
            </a:r>
          </a:p>
          <a:p>
            <a:endParaRPr lang="fr-CA" dirty="0"/>
          </a:p>
          <a:p>
            <a:r>
              <a:rPr lang="fr-CA" dirty="0"/>
              <a:t>Cependant, tu peux augmenter la </a:t>
            </a:r>
            <a:r>
              <a:rPr lang="fr-CA" b="1" dirty="0"/>
              <a:t>quantité</a:t>
            </a:r>
            <a:r>
              <a:rPr lang="fr-CA" dirty="0"/>
              <a:t> d’un solide ou liquide mais tu ne peux pas augmenter la </a:t>
            </a:r>
            <a:r>
              <a:rPr lang="fr-CA" b="1" dirty="0"/>
              <a:t>concentration</a:t>
            </a:r>
          </a:p>
        </p:txBody>
      </p:sp>
    </p:spTree>
    <p:extLst>
      <p:ext uri="{BB962C8B-B14F-4D97-AF65-F5344CB8AC3E}">
        <p14:creationId xmlns:p14="http://schemas.microsoft.com/office/powerpoint/2010/main" val="3454624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Cas spécial – les catalyseurs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L’ajout d’un catalyseur ne fera pas varier l’équilibre.</a:t>
            </a:r>
          </a:p>
          <a:p>
            <a:r>
              <a:rPr lang="fr-CA" dirty="0"/>
              <a:t>Le catalyseur va augmenter la vitesse de réaction, donc le point d’équilibre va être atteint plus rapidement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667000"/>
            <a:ext cx="77724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1159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Le système suivant est à l’équilibre:</a:t>
            </a:r>
          </a:p>
          <a:p>
            <a:endParaRPr lang="fr-CA" dirty="0"/>
          </a:p>
          <a:p>
            <a:endParaRPr lang="fr-CA" dirty="0"/>
          </a:p>
          <a:p>
            <a:r>
              <a:rPr lang="fr-CA" dirty="0"/>
              <a:t>Nomme trois façons d’augmenter la concentration de </a:t>
            </a:r>
            <a:r>
              <a:rPr lang="fr-CA" dirty="0" err="1"/>
              <a:t>MgCl</a:t>
            </a:r>
            <a:r>
              <a:rPr lang="fr-CA" baseline="-25000" dirty="0"/>
              <a:t>(</a:t>
            </a:r>
            <a:r>
              <a:rPr lang="fr-CA" baseline="-25000" dirty="0" err="1"/>
              <a:t>aq</a:t>
            </a:r>
            <a:r>
              <a:rPr lang="fr-CA" baseline="-25000" dirty="0"/>
              <a:t>) </a:t>
            </a:r>
            <a:r>
              <a:rPr lang="fr-CA" dirty="0"/>
              <a:t>et justifie pourquoi ça augmente (quelle réaction est favorisée?)</a:t>
            </a:r>
          </a:p>
          <a:p>
            <a:endParaRPr lang="fr-C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1" y="1752601"/>
            <a:ext cx="6756087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5801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 (p. 318)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4572000" cy="4937760"/>
          </a:xfrm>
        </p:spPr>
        <p:txBody>
          <a:bodyPr/>
          <a:lstStyle/>
          <a:p>
            <a:r>
              <a:rPr lang="fr-CA" dirty="0">
                <a:highlight>
                  <a:srgbClr val="FF0000"/>
                </a:highlight>
              </a:rPr>
              <a:t>Retard: </a:t>
            </a:r>
            <a:r>
              <a:rPr lang="fr-CA" dirty="0"/>
              <a:t>p. 303 #1, 5, 6, 8 à 10</a:t>
            </a:r>
          </a:p>
          <a:p>
            <a:r>
              <a:rPr lang="fr-CA" dirty="0"/>
              <a:t>p. 318 #1 à 10 </a:t>
            </a:r>
          </a:p>
          <a:p>
            <a:r>
              <a:rPr lang="fr-CA" dirty="0">
                <a:highlight>
                  <a:srgbClr val="FFFF00"/>
                </a:highlight>
              </a:rPr>
              <a:t>Dernier cours: </a:t>
            </a:r>
            <a:r>
              <a:rPr lang="fr-CA" dirty="0"/>
              <a:t>p. 324 #1 à 4</a:t>
            </a:r>
          </a:p>
          <a:p>
            <a:r>
              <a:rPr lang="fr-CA" dirty="0">
                <a:highlight>
                  <a:srgbClr val="00FF00"/>
                </a:highlight>
              </a:rPr>
              <a:t>Aujourd’hui</a:t>
            </a:r>
            <a:r>
              <a:rPr lang="fr-CA" dirty="0"/>
              <a:t>: p. 327 #1 à 14 </a:t>
            </a:r>
          </a:p>
          <a:p>
            <a:r>
              <a:rPr lang="fr-CA"/>
              <a:t>ATC15 et ATC16 disponible</a:t>
            </a:r>
          </a:p>
          <a:p>
            <a:endParaRPr lang="fr-CA" dirty="0"/>
          </a:p>
          <a:p>
            <a:r>
              <a:rPr lang="fr-CA" dirty="0"/>
              <a:t>Après la relâche</a:t>
            </a:r>
          </a:p>
          <a:p>
            <a:pPr lvl="1"/>
            <a:r>
              <a:rPr lang="fr-CA" dirty="0"/>
              <a:t>p. 332 #1 à 7 </a:t>
            </a:r>
            <a:r>
              <a:rPr lang="fr-CA" dirty="0">
                <a:sym typeface="Wingdings" pitchFamily="2" charset="2"/>
              </a:rPr>
              <a:t>(étude test)</a:t>
            </a:r>
          </a:p>
          <a:p>
            <a:pPr lvl="1"/>
            <a:r>
              <a:rPr lang="fr-CA" dirty="0">
                <a:sym typeface="Wingdings" pitchFamily="2" charset="2"/>
              </a:rPr>
              <a:t>Moodle (après la relâche)</a:t>
            </a:r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</p:txBody>
      </p:sp>
      <p:pic>
        <p:nvPicPr>
          <p:cNvPr id="4" name="Picture 2" descr="C:\Users\Dave\Dropbox\CSA\Classification exercices V-B-N-NN\M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268186"/>
            <a:ext cx="6979014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98828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794</TotalTime>
  <Words>343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Bookman Old Style</vt:lpstr>
      <vt:lpstr>Calibri</vt:lpstr>
      <vt:lpstr>Gill Sans MT</vt:lpstr>
      <vt:lpstr>Wingdings</vt:lpstr>
      <vt:lpstr>Wingdings 3</vt:lpstr>
      <vt:lpstr>Origin</vt:lpstr>
      <vt:lpstr>L’équilibre qualificatif</vt:lpstr>
      <vt:lpstr>Comment analyser un problème</vt:lpstr>
      <vt:lpstr>Concentration – équilibre hétérogène</vt:lpstr>
      <vt:lpstr>Concentration – équilibre hétérogène</vt:lpstr>
      <vt:lpstr>Attention!</vt:lpstr>
      <vt:lpstr>Cas spécial – les catalyseurs</vt:lpstr>
      <vt:lpstr>Exemple</vt:lpstr>
      <vt:lpstr>Exercices (p. 318)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Levan</dc:creator>
  <cp:lastModifiedBy>Levan David</cp:lastModifiedBy>
  <cp:revision>65</cp:revision>
  <dcterms:created xsi:type="dcterms:W3CDTF">2017-08-25T03:11:09Z</dcterms:created>
  <dcterms:modified xsi:type="dcterms:W3CDTF">2021-01-27T03:42:40Z</dcterms:modified>
</cp:coreProperties>
</file>