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2"/>
  </p:notesMasterIdLst>
  <p:sldIdLst>
    <p:sldId id="256" r:id="rId2"/>
    <p:sldId id="276" r:id="rId3"/>
    <p:sldId id="278" r:id="rId4"/>
    <p:sldId id="291" r:id="rId5"/>
    <p:sldId id="292" r:id="rId6"/>
    <p:sldId id="293" r:id="rId7"/>
    <p:sldId id="279" r:id="rId8"/>
    <p:sldId id="294" r:id="rId9"/>
    <p:sldId id="295" r:id="rId10"/>
    <p:sldId id="297" r:id="rId11"/>
    <p:sldId id="296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8" r:id="rId20"/>
    <p:sldId id="28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704" autoAdjust="0"/>
  </p:normalViewPr>
  <p:slideViewPr>
    <p:cSldViewPr>
      <p:cViewPr varScale="1">
        <p:scale>
          <a:sx n="60" d="100"/>
          <a:sy n="60" d="100"/>
        </p:scale>
        <p:origin x="84" y="11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54" y="165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3C714-3B88-4F04-B0CA-5F0E40CF0C12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99D2E-728F-4D49-9CBE-264A0B04270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6450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85C6B61A-05DA-442F-9C23-9CDF02E0E810}" type="datetime1">
              <a:rPr lang="en-US" smtClean="0"/>
              <a:t>11/10/2020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3759-087A-4FFB-B708-53A9162CE225}" type="datetime1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72B3-0613-4541-82CC-5EE13DE55698}" type="datetime1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6920-3A90-4F4C-8D1E-748A213C5AE8}" type="datetime1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FA9D18A1-7E8F-47FB-A2C8-909F172D85DC}" type="datetime1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C1431-73B4-44F0-B063-35C24EAC09DC}" type="datetime1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64841-5527-4DF5-8281-74A9FBF5FE2A}" type="datetime1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4203-37CB-427D-8123-10CA5DE366F5}" type="datetime1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844D-C576-4D21-A642-E0071039FD8E}" type="datetime1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4D13-ABF0-4B50-AA7C-28204975178D}" type="datetime1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7F60-30A0-40A6-B513-DA6D2CBE7A98}" type="datetime1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B5E548-5B0F-4337-B54A-BC8B25D016D6}" type="datetime1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alloprof.qc.ca/bv/pages/c1020.asp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fr.wikipedia.org/wiki/Changement_d'%C3%A9ta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asciencepourtous.cafe-sciences.org/articles/lesetatsdelamatier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slideplayer.fr/slide/1578996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chimie.net/index.php?page=5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Analyse graphique – </a:t>
            </a:r>
            <a:br>
              <a:rPr lang="fr-CA" dirty="0"/>
            </a:br>
            <a:r>
              <a:rPr lang="fr-CA" dirty="0"/>
              <a:t>courbe de chauffage et enthalpie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4.1 et 4.2</a:t>
            </a:r>
          </a:p>
        </p:txBody>
      </p:sp>
    </p:spTree>
    <p:extLst>
      <p:ext uri="{BB962C8B-B14F-4D97-AF65-F5344CB8AC3E}">
        <p14:creationId xmlns:p14="http://schemas.microsoft.com/office/powerpoint/2010/main" val="1909827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Courbe de chauffage (p.155-156)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Numéro en exercice: p.157 #4</a:t>
            </a:r>
          </a:p>
          <a:p>
            <a:r>
              <a:rPr lang="fr-CA" dirty="0"/>
              <a:t>Vous devez êtes capables d’analyser une courbe de chauffage au test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966"/>
          <a:stretch/>
        </p:blipFill>
        <p:spPr bwMode="auto">
          <a:xfrm>
            <a:off x="239227" y="2057400"/>
            <a:ext cx="5382931" cy="4143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7009" y="2105201"/>
            <a:ext cx="6324600" cy="4143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6740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Expliquez en vos mots - rappel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La définition </a:t>
            </a:r>
            <a:r>
              <a:rPr lang="fr-CA" b="1" u="sng" dirty="0"/>
              <a:t>d’enthalpie</a:t>
            </a:r>
            <a:r>
              <a:rPr lang="fr-CA" b="1" dirty="0"/>
              <a:t> (∆H)</a:t>
            </a:r>
          </a:p>
          <a:p>
            <a:endParaRPr lang="fr-CA" b="1" dirty="0"/>
          </a:p>
          <a:p>
            <a:endParaRPr lang="fr-CA" b="1" dirty="0"/>
          </a:p>
          <a:p>
            <a:r>
              <a:rPr lang="fr-CA" dirty="0"/>
              <a:t>Qu’est ce qui se produit quand on met le feu à de la dynamite? (TNT)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7" y="3276600"/>
            <a:ext cx="2752725" cy="208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7176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Réponses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La définition </a:t>
            </a:r>
            <a:r>
              <a:rPr lang="fr-CA" b="1" u="sng" dirty="0"/>
              <a:t>d’enthalpie</a:t>
            </a:r>
            <a:r>
              <a:rPr lang="fr-CA" b="1" dirty="0"/>
              <a:t> (∆H) (p.167)</a:t>
            </a:r>
          </a:p>
          <a:p>
            <a:pPr lvl="1"/>
            <a:r>
              <a:rPr lang="fr-CA" dirty="0"/>
              <a:t>C’est une mesure de </a:t>
            </a:r>
            <a:r>
              <a:rPr lang="fr-CA" b="1" dirty="0"/>
              <a:t>l’énergie interne </a:t>
            </a:r>
            <a:r>
              <a:rPr lang="fr-CA" dirty="0"/>
              <a:t>d’une réaction. Elle prend en considération l’enthalpie des réactifs (</a:t>
            </a:r>
            <a:r>
              <a:rPr lang="fr-CA" dirty="0" err="1"/>
              <a:t>H</a:t>
            </a:r>
            <a:r>
              <a:rPr lang="fr-CA" baseline="-25000" dirty="0" err="1"/>
              <a:t>r</a:t>
            </a:r>
            <a:r>
              <a:rPr lang="fr-CA" dirty="0"/>
              <a:t>) et des produits (</a:t>
            </a:r>
            <a:r>
              <a:rPr lang="fr-CA" dirty="0" err="1"/>
              <a:t>H</a:t>
            </a:r>
            <a:r>
              <a:rPr lang="fr-CA" baseline="-25000" dirty="0" err="1"/>
              <a:t>p</a:t>
            </a:r>
            <a:r>
              <a:rPr lang="fr-CA" dirty="0"/>
              <a:t>)</a:t>
            </a:r>
          </a:p>
          <a:p>
            <a:pPr lvl="1"/>
            <a:endParaRPr lang="fr-CA" dirty="0"/>
          </a:p>
          <a:p>
            <a:r>
              <a:rPr lang="fr-CA" dirty="0"/>
              <a:t>Plus précisément:</a:t>
            </a:r>
          </a:p>
          <a:p>
            <a:endParaRPr lang="fr-CA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8464" y="3048000"/>
            <a:ext cx="6648450" cy="2451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8989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Réponses (p.168)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Qu’est ce qui se produit quand on met le feu à de la dynamite? (TNT)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0"/>
            <a:ext cx="1587750" cy="1203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98548"/>
            <a:ext cx="9144000" cy="4458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4381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Enthalpie de réaction - graphique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943601" y="6400800"/>
            <a:ext cx="4534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dirty="0">
                <a:hlinkClick r:id="rId2"/>
              </a:rPr>
              <a:t>http://www.alloprof.qc.ca/bv/pages/c1020.aspx</a:t>
            </a:r>
            <a:r>
              <a:rPr lang="fr-CA" dirty="0"/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772738"/>
              </p:ext>
            </p:extLst>
          </p:nvPr>
        </p:nvGraphicFramePr>
        <p:xfrm>
          <a:off x="7543800" y="2513680"/>
          <a:ext cx="4343400" cy="1830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0213">
                <a:tc>
                  <a:txBody>
                    <a:bodyPr/>
                    <a:lstStyle/>
                    <a:p>
                      <a:r>
                        <a:rPr lang="fr-CA" dirty="0"/>
                        <a:t>Réaction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Enthalpie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∆H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0213">
                <a:tc>
                  <a:txBody>
                    <a:bodyPr/>
                    <a:lstStyle/>
                    <a:p>
                      <a:r>
                        <a:rPr lang="fr-CA" dirty="0"/>
                        <a:t>Endothermique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/>
                        <a:t>H</a:t>
                      </a:r>
                      <a:r>
                        <a:rPr lang="fr-CA" baseline="-25000" dirty="0" err="1"/>
                        <a:t>r</a:t>
                      </a:r>
                      <a:r>
                        <a:rPr lang="fr-CA" baseline="0" dirty="0"/>
                        <a:t> &lt; </a:t>
                      </a:r>
                      <a:r>
                        <a:rPr lang="fr-CA" baseline="0" dirty="0" err="1"/>
                        <a:t>H</a:t>
                      </a:r>
                      <a:r>
                        <a:rPr lang="fr-CA" baseline="-25000" dirty="0" err="1"/>
                        <a:t>p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Positif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0213">
                <a:tc>
                  <a:txBody>
                    <a:bodyPr/>
                    <a:lstStyle/>
                    <a:p>
                      <a:pPr algn="l"/>
                      <a:r>
                        <a:rPr lang="fr-CA" dirty="0"/>
                        <a:t>Exothermique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 err="1"/>
                        <a:t>H</a:t>
                      </a:r>
                      <a:r>
                        <a:rPr lang="fr-CA" baseline="-25000" dirty="0" err="1"/>
                        <a:t>r</a:t>
                      </a:r>
                      <a:r>
                        <a:rPr lang="fr-CA" baseline="0"/>
                        <a:t> &gt; </a:t>
                      </a:r>
                      <a:r>
                        <a:rPr lang="fr-CA" baseline="0" dirty="0" err="1"/>
                        <a:t>H</a:t>
                      </a:r>
                      <a:r>
                        <a:rPr lang="fr-CA" baseline="-25000" dirty="0" err="1"/>
                        <a:t>p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Négatif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8" name="Picture 2">
            <a:extLst>
              <a:ext uri="{FF2B5EF4-FFF2-40B4-BE49-F238E27FC236}">
                <a16:creationId xmlns:a16="http://schemas.microsoft.com/office/drawing/2014/main" id="{D1D670FE-24DD-426C-9AF1-F52AC499E539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1676400"/>
            <a:ext cx="6800850" cy="364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411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Analyse de graphique (p.170)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Quel est le ∆</a:t>
            </a:r>
            <a:r>
              <a:rPr lang="fr-CA" dirty="0" err="1"/>
              <a:t>H</a:t>
            </a:r>
            <a:r>
              <a:rPr lang="fr-CA" baseline="-25000" dirty="0" err="1"/>
              <a:t>réaction</a:t>
            </a:r>
            <a:r>
              <a:rPr lang="fr-CA" dirty="0"/>
              <a:t>?</a:t>
            </a:r>
          </a:p>
          <a:p>
            <a:r>
              <a:rPr lang="fr-CA" dirty="0"/>
              <a:t>Écris l’équation thermique de la réaction avec l’énergie</a:t>
            </a:r>
          </a:p>
          <a:p>
            <a:r>
              <a:rPr lang="fr-CA" dirty="0"/>
              <a:t>Quel quantité d’énergie sera absorbée ou dégagée si 24 g de O</a:t>
            </a:r>
            <a:r>
              <a:rPr lang="fr-CA" baseline="-25000" dirty="0"/>
              <a:t>2(g)</a:t>
            </a:r>
            <a:r>
              <a:rPr lang="fr-CA" dirty="0"/>
              <a:t> est consommé?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667000" y="2756535"/>
            <a:ext cx="7924800" cy="3400425"/>
            <a:chOff x="609600" y="1728788"/>
            <a:chExt cx="7924800" cy="3400425"/>
          </a:xfrm>
        </p:grpSpPr>
        <p:pic>
          <p:nvPicPr>
            <p:cNvPr id="1126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" y="1728788"/>
              <a:ext cx="7924800" cy="3400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5867400" y="1905000"/>
              <a:ext cx="2209800" cy="1066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</p:spTree>
    <p:extLst>
      <p:ext uri="{BB962C8B-B14F-4D97-AF65-F5344CB8AC3E}">
        <p14:creationId xmlns:p14="http://schemas.microsoft.com/office/powerpoint/2010/main" val="2914387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0"/>
            <a:ext cx="11049000" cy="1981200"/>
          </a:xfrm>
        </p:spPr>
        <p:txBody>
          <a:bodyPr/>
          <a:lstStyle/>
          <a:p>
            <a:r>
              <a:rPr lang="fr-CA" dirty="0"/>
              <a:t>Quel quantité d’énergie sera absorbée ou dégagée si 24 g de O</a:t>
            </a:r>
            <a:r>
              <a:rPr lang="fr-CA" baseline="-25000" dirty="0"/>
              <a:t>2(g)</a:t>
            </a:r>
            <a:r>
              <a:rPr lang="fr-CA" dirty="0"/>
              <a:t> est consommé?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426" y="1219200"/>
            <a:ext cx="7157347" cy="479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2589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Digestion – carte mentale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 numCol="3">
            <a:normAutofit fontScale="92500"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fr-CA" sz="2400" dirty="0"/>
              <a:t>Énergie thermique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/>
              <a:t>Chaleur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b="1" dirty="0">
                <a:solidFill>
                  <a:srgbClr val="FF0000"/>
                </a:solidFill>
              </a:rPr>
              <a:t>Réaction endothermique</a:t>
            </a:r>
            <a:endParaRPr lang="en-US" sz="2400" b="1" dirty="0">
              <a:solidFill>
                <a:srgbClr val="FF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r-CA" sz="2400" b="1" dirty="0">
                <a:solidFill>
                  <a:srgbClr val="FF0000"/>
                </a:solidFill>
              </a:rPr>
              <a:t>Réaction exothermique</a:t>
            </a:r>
            <a:endParaRPr lang="en-US" sz="2400" b="1" dirty="0">
              <a:solidFill>
                <a:srgbClr val="FF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r-CA" sz="2400" b="1" dirty="0">
                <a:solidFill>
                  <a:srgbClr val="FF0000"/>
                </a:solidFill>
              </a:rPr>
              <a:t>Énergie dégagée</a:t>
            </a:r>
            <a:endParaRPr lang="en-US" sz="2400" b="1" dirty="0">
              <a:solidFill>
                <a:srgbClr val="FF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r-CA" sz="2400" b="1" dirty="0">
                <a:solidFill>
                  <a:srgbClr val="FF0000"/>
                </a:solidFill>
              </a:rPr>
              <a:t>Énergie absorbée</a:t>
            </a:r>
            <a:endParaRPr lang="en-US" sz="2400" b="1" dirty="0">
              <a:solidFill>
                <a:srgbClr val="FF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/>
              <a:t>Système isolé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/>
              <a:t>Milieu environnant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/>
              <a:t>Système ouvert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/>
              <a:t>Système fermé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/>
              <a:t>Variation de température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/>
              <a:t>Température finale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/>
              <a:t>Température initiale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/>
              <a:t>Degré Celsius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/>
              <a:t>J / g °C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/>
              <a:t>Joules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/>
              <a:t>Réchauffe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/>
              <a:t>Refroidi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b="1" dirty="0">
                <a:solidFill>
                  <a:srgbClr val="FF0000"/>
                </a:solidFill>
              </a:rPr>
              <a:t>Chaleur dégagée </a:t>
            </a:r>
            <a:endParaRPr lang="en-US" sz="2400" b="1" dirty="0">
              <a:solidFill>
                <a:srgbClr val="FF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r-CA" sz="2400" b="1" dirty="0">
                <a:solidFill>
                  <a:srgbClr val="FF0000"/>
                </a:solidFill>
              </a:rPr>
              <a:t>Chaleur absorbée</a:t>
            </a:r>
            <a:endParaRPr lang="en-US" sz="2400" b="1" dirty="0">
              <a:solidFill>
                <a:srgbClr val="FF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 err="1"/>
              <a:t>Q</a:t>
            </a:r>
            <a:r>
              <a:rPr lang="fr-CA" sz="2400" baseline="-25000" dirty="0" err="1"/>
              <a:t>réaction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 err="1"/>
              <a:t>Q</a:t>
            </a:r>
            <a:r>
              <a:rPr lang="fr-CA" sz="2400" baseline="-25000" dirty="0" err="1"/>
              <a:t>milieu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 err="1"/>
              <a:t>Q</a:t>
            </a:r>
            <a:r>
              <a:rPr lang="fr-CA" sz="2400" baseline="-25000" dirty="0" err="1"/>
              <a:t>calorimètre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/>
              <a:t>Calorimètre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/>
              <a:t>Eau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/>
              <a:t>Capacité thermique massique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 err="1"/>
              <a:t>Q</a:t>
            </a:r>
            <a:r>
              <a:rPr lang="fr-CA" sz="2400" baseline="-25000" dirty="0" err="1"/>
              <a:t>réaction</a:t>
            </a:r>
            <a:r>
              <a:rPr lang="fr-CA" sz="2400" dirty="0"/>
              <a:t> positif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 err="1"/>
              <a:t>Q</a:t>
            </a:r>
            <a:r>
              <a:rPr lang="fr-CA" sz="2400" baseline="-25000" dirty="0" err="1"/>
              <a:t>réaction</a:t>
            </a:r>
            <a:r>
              <a:rPr lang="fr-CA" sz="2400" dirty="0"/>
              <a:t> négatif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 err="1"/>
              <a:t>Q</a:t>
            </a:r>
            <a:r>
              <a:rPr lang="fr-CA" sz="2400" baseline="-25000" dirty="0" err="1"/>
              <a:t>calorimètre</a:t>
            </a:r>
            <a:r>
              <a:rPr lang="fr-CA" sz="2400" dirty="0"/>
              <a:t> négatif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 err="1"/>
              <a:t>Q</a:t>
            </a:r>
            <a:r>
              <a:rPr lang="fr-CA" sz="2400" baseline="-25000" dirty="0" err="1"/>
              <a:t>calorimètre</a:t>
            </a:r>
            <a:r>
              <a:rPr lang="fr-CA" sz="2400" dirty="0"/>
              <a:t> positif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/>
              <a:t>ΔT négatif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/>
              <a:t>ΔT positif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400" dirty="0"/>
              <a:t>Q=</a:t>
            </a:r>
            <a:r>
              <a:rPr lang="fr-CA" sz="2400" dirty="0" err="1"/>
              <a:t>mcΔT</a:t>
            </a:r>
            <a:br>
              <a:rPr lang="fr-CA" sz="1800" dirty="0"/>
            </a:br>
            <a:endParaRPr lang="fr-CA" sz="1800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757840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Fourni à l’examen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fr-CA" i="1">
                        <a:latin typeface="Cambria Math"/>
                      </a:rPr>
                      <m:t>𝑄</m:t>
                    </m:r>
                    <m:r>
                      <a:rPr lang="fr-CA" i="1">
                        <a:latin typeface="Cambria Math"/>
                      </a:rPr>
                      <m:t>=</m:t>
                    </m:r>
                    <m:r>
                      <a:rPr lang="fr-CA" i="1">
                        <a:latin typeface="Cambria Math"/>
                      </a:rPr>
                      <m:t>𝑚𝑐</m:t>
                    </m:r>
                    <m:r>
                      <a:rPr lang="fr-CA" i="1">
                        <a:latin typeface="Cambria Math"/>
                      </a:rPr>
                      <m:t>∆</m:t>
                    </m:r>
                    <m:r>
                      <a:rPr lang="fr-CA" i="1">
                        <a:latin typeface="Cambria Math"/>
                      </a:rPr>
                      <m:t>𝑇</m:t>
                    </m:r>
                  </m:oMath>
                </a14:m>
                <a:endParaRPr lang="fr-CA" i="1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𝑒𝑎𝑢</m:t>
                        </m:r>
                      </m:sub>
                    </m:sSub>
                    <m:r>
                      <a:rPr lang="fr-CA" i="1">
                        <a:latin typeface="Cambria Math"/>
                      </a:rPr>
                      <m:t>=4,19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i="1">
                            <a:latin typeface="Cambria Math"/>
                          </a:rPr>
                          <m:t>𝐽</m:t>
                        </m:r>
                      </m:num>
                      <m:den>
                        <m:r>
                          <a:rPr lang="fr-CA" i="1">
                            <a:latin typeface="Cambria Math"/>
                          </a:rPr>
                          <m:t>𝑔</m:t>
                        </m:r>
                        <m:r>
                          <a:rPr lang="fr-CA" i="1" smtClean="0">
                            <a:latin typeface="Cambria Math"/>
                          </a:rPr>
                          <m:t>∙</m:t>
                        </m:r>
                        <m:r>
                          <a:rPr lang="fr-CA" i="1">
                            <a:latin typeface="Cambria Math"/>
                          </a:rPr>
                          <m:t>°</m:t>
                        </m:r>
                        <m:r>
                          <a:rPr lang="fr-CA" i="1">
                            <a:latin typeface="Cambria Math"/>
                          </a:rPr>
                          <m:t>𝐶</m:t>
                        </m:r>
                      </m:den>
                    </m:f>
                  </m:oMath>
                </a14:m>
                <a:endParaRPr lang="en-US" i="1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𝜌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𝑒𝑎𝑢</m:t>
                        </m:r>
                      </m:sub>
                    </m:sSub>
                    <m:r>
                      <a:rPr lang="fr-CA" i="1">
                        <a:latin typeface="Cambria Math"/>
                      </a:rPr>
                      <m:t>=1,0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i="1">
                            <a:latin typeface="Cambria Math"/>
                          </a:rPr>
                          <m:t>𝑔</m:t>
                        </m:r>
                      </m:num>
                      <m:den>
                        <m:r>
                          <a:rPr lang="fr-CA" i="1">
                            <a:latin typeface="Cambria Math"/>
                          </a:rPr>
                          <m:t>𝑚𝑙</m:t>
                        </m:r>
                      </m:den>
                    </m:f>
                  </m:oMath>
                </a14:m>
                <a:endParaRPr lang="en-US" i="1" dirty="0"/>
              </a:p>
              <a:p>
                <a:endParaRPr lang="fr-C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t="-1111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939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84D24-9015-4340-918C-31F13AF70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4D723-AA5F-4B3B-A8AD-DB55F170379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599" y="1219199"/>
            <a:ext cx="10820401" cy="990600"/>
          </a:xfrm>
        </p:spPr>
        <p:txBody>
          <a:bodyPr numCol="2">
            <a:normAutofit/>
          </a:bodyPr>
          <a:lstStyle/>
          <a:p>
            <a:r>
              <a:rPr lang="fr-CA" b="1" dirty="0">
                <a:highlight>
                  <a:srgbClr val="FF0000"/>
                </a:highlight>
              </a:rPr>
              <a:t>Retard grave: </a:t>
            </a:r>
            <a:r>
              <a:rPr lang="fr-CA" dirty="0"/>
              <a:t>p. 157 #1, 3 à 10</a:t>
            </a:r>
          </a:p>
          <a:p>
            <a:r>
              <a:rPr lang="fr-CA" dirty="0"/>
              <a:t>p.211 #1, 3 à 10</a:t>
            </a:r>
          </a:p>
          <a:p>
            <a:r>
              <a:rPr lang="fr-CA" dirty="0">
                <a:highlight>
                  <a:srgbClr val="FFFF00"/>
                </a:highlight>
              </a:rPr>
              <a:t>Dernier cours: </a:t>
            </a:r>
            <a:r>
              <a:rPr lang="fr-CA" dirty="0"/>
              <a:t>p. 171 #5, 7 à 13</a:t>
            </a:r>
          </a:p>
          <a:p>
            <a:endParaRPr lang="en-CA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B800DC7-43D3-4018-87B7-2B5E5F0A401A}"/>
              </a:ext>
            </a:extLst>
          </p:cNvPr>
          <p:cNvSpPr txBox="1">
            <a:spLocks/>
          </p:cNvSpPr>
          <p:nvPr/>
        </p:nvSpPr>
        <p:spPr>
          <a:xfrm>
            <a:off x="609600" y="2209798"/>
            <a:ext cx="4724400" cy="2057401"/>
          </a:xfrm>
          <a:prstGeom prst="rect">
            <a:avLst/>
          </a:prstGeom>
        </p:spPr>
        <p:txBody>
          <a:bodyPr vert="horz" numCol="1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>
                <a:highlight>
                  <a:srgbClr val="00FF00"/>
                </a:highlight>
              </a:rPr>
              <a:t>Aujourd’hui</a:t>
            </a:r>
            <a:r>
              <a:rPr lang="fr-CA" dirty="0"/>
              <a:t>: p. 171 #15 à 22, 25</a:t>
            </a:r>
          </a:p>
          <a:p>
            <a:r>
              <a:rPr lang="fr-CA" dirty="0"/>
              <a:t>Quiz Moodle</a:t>
            </a:r>
          </a:p>
          <a:p>
            <a:pPr lvl="1"/>
            <a:r>
              <a:rPr lang="fr-CA" dirty="0"/>
              <a:t>limite 27 </a:t>
            </a:r>
            <a:r>
              <a:rPr lang="fr-CA" dirty="0" err="1"/>
              <a:t>nov</a:t>
            </a:r>
            <a:r>
              <a:rPr lang="fr-CA" dirty="0"/>
              <a:t> 23h59</a:t>
            </a:r>
          </a:p>
          <a:p>
            <a:r>
              <a:rPr lang="en-CA" dirty="0"/>
              <a:t>ATC07, ATC08, ATC09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875501C-0DA3-4773-B2C0-D18EDFB892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314252"/>
            <a:ext cx="6403306" cy="1628113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79B2A49-C1B0-4285-9742-FB4DA35DA08E}"/>
              </a:ext>
            </a:extLst>
          </p:cNvPr>
          <p:cNvSpPr txBox="1">
            <a:spLocks/>
          </p:cNvSpPr>
          <p:nvPr/>
        </p:nvSpPr>
        <p:spPr>
          <a:xfrm>
            <a:off x="609600" y="4267200"/>
            <a:ext cx="10972800" cy="188976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b="1" u="sng" dirty="0"/>
              <a:t>Ces exercices </a:t>
            </a:r>
            <a:r>
              <a:rPr lang="fr-CA" dirty="0"/>
              <a:t>sont d’excellents numéros représentatifs de problèmes possibles pour le test #1</a:t>
            </a:r>
          </a:p>
          <a:p>
            <a:r>
              <a:rPr lang="fr-CA" dirty="0"/>
              <a:t>Cible les exercices qui concernent les sujets dont tu as le plus de difficulté</a:t>
            </a:r>
          </a:p>
          <a:p>
            <a:r>
              <a:rPr lang="fr-CA" dirty="0"/>
              <a:t>p. 194 #4, 6, </a:t>
            </a:r>
            <a:r>
              <a:rPr lang="fr-CA" b="1" u="sng" dirty="0"/>
              <a:t>7</a:t>
            </a:r>
            <a:r>
              <a:rPr lang="fr-CA" b="1" dirty="0"/>
              <a:t>, </a:t>
            </a:r>
            <a:r>
              <a:rPr lang="fr-CA" dirty="0"/>
              <a:t>9, 10, </a:t>
            </a:r>
            <a:r>
              <a:rPr lang="fr-CA" b="1" u="sng" dirty="0"/>
              <a:t>12, 13</a:t>
            </a:r>
          </a:p>
          <a:p>
            <a:r>
              <a:rPr lang="fr-CA" dirty="0"/>
              <a:t>p. 199 #</a:t>
            </a:r>
            <a:r>
              <a:rPr lang="fr-CA" b="1" u="sng" dirty="0"/>
              <a:t>1, 2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95296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Expliquez…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Le froid n’existe pas – un rappel</a:t>
            </a:r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Quelles sont les phases de la matière?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047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Enrichissement (pas évalué) (contenu CÉGEP/université)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D’où vient l’enthalpie?</a:t>
            </a:r>
          </a:p>
          <a:p>
            <a:r>
              <a:rPr lang="fr-CA" dirty="0"/>
              <a:t>C’est une fonction d’état d’un système thermodynamique</a:t>
            </a:r>
          </a:p>
          <a:p>
            <a:pPr lvl="1"/>
            <a:r>
              <a:rPr lang="fr-CA" dirty="0"/>
              <a:t>Ça décrit ce qui se produit dans un système selon certaines variables</a:t>
            </a:r>
          </a:p>
          <a:p>
            <a:r>
              <a:rPr lang="fr-CA" dirty="0"/>
              <a:t>Dépendant des variables de l’état de la matière (T, p et V) on peut parler d’autres mesures d’énergies comme:</a:t>
            </a:r>
          </a:p>
          <a:p>
            <a:r>
              <a:rPr lang="fr-CA" dirty="0"/>
              <a:t>∆S : variation d’entropie</a:t>
            </a:r>
          </a:p>
          <a:p>
            <a:r>
              <a:rPr lang="fr-CA" dirty="0"/>
              <a:t>∆G : variation d’énergie Gibbs </a:t>
            </a:r>
          </a:p>
          <a:p>
            <a:r>
              <a:rPr lang="fr-CA" dirty="0"/>
              <a:t>Et ces types d’énergies sont reliées mathématiquement par:</a:t>
            </a:r>
          </a:p>
          <a:p>
            <a:r>
              <a:rPr lang="fr-CA" dirty="0"/>
              <a:t>∆G = ∆H - T∆S</a:t>
            </a:r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48215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Réponse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Le froid est plutôt une absence de chaleur. On parle d’équilibre thermique. Il y a toujours un transfert de milieu chaud à milieu moins chaud (froid) jusqu’à ce qu’il ait une équivalence</a:t>
            </a:r>
          </a:p>
        </p:txBody>
      </p:sp>
    </p:spTree>
    <p:extLst>
      <p:ext uri="{BB962C8B-B14F-4D97-AF65-F5344CB8AC3E}">
        <p14:creationId xmlns:p14="http://schemas.microsoft.com/office/powerpoint/2010/main" val="2339469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phases: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57625" y="6400800"/>
            <a:ext cx="670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dirty="0">
                <a:hlinkClick r:id="rId2"/>
              </a:rPr>
              <a:t>https://fr.wikipedia.org/wiki/Changement_d%27%C3%A9tat</a:t>
            </a:r>
            <a:r>
              <a:rPr lang="fr-CA" dirty="0"/>
              <a:t> </a:t>
            </a:r>
          </a:p>
        </p:txBody>
      </p:sp>
      <p:pic>
        <p:nvPicPr>
          <p:cNvPr id="7" name="Picture 2" descr="C:\Users\Dave\Downloads\500px-Etats_matiere-fr.svg.png">
            <a:extLst>
              <a:ext uri="{FF2B5EF4-FFF2-40B4-BE49-F238E27FC236}">
                <a16:creationId xmlns:a16="http://schemas.microsoft.com/office/drawing/2014/main" id="{E446BEDC-0DE2-4C27-A16E-348EABF9E169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1401762"/>
            <a:ext cx="47625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548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Phases (enrichissement)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La réalité est plus compliqué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1981200"/>
            <a:ext cx="6934200" cy="3926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714750" y="6400800"/>
            <a:ext cx="6781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dirty="0">
                <a:hlinkClick r:id="rId3"/>
              </a:rPr>
              <a:t>http://lasciencepourtous.cafe-sciences.org/articles/lesetatsdelamatiere/</a:t>
            </a:r>
            <a:r>
              <a:rPr lang="fr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8833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Phases (enrichissement)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La réalité est plus compliqué</a:t>
            </a:r>
          </a:p>
        </p:txBody>
      </p:sp>
      <p:sp>
        <p:nvSpPr>
          <p:cNvPr id="5" name="Rectangle 4"/>
          <p:cNvSpPr/>
          <p:nvPr/>
        </p:nvSpPr>
        <p:spPr>
          <a:xfrm>
            <a:off x="3714750" y="6400800"/>
            <a:ext cx="6781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dirty="0">
                <a:hlinkClick r:id="rId2"/>
              </a:rPr>
              <a:t>http://slideplayer.fr/slide/1578996/</a:t>
            </a:r>
            <a:r>
              <a:rPr lang="fr-CA" dirty="0"/>
              <a:t> </a:t>
            </a:r>
          </a:p>
        </p:txBody>
      </p:sp>
      <p:pic>
        <p:nvPicPr>
          <p:cNvPr id="3074" name="Picture 2" descr="http://slideplayer.fr/slide/1578996/4/images/6/Diagramme+de+phase+de+la+mati%C3%A8re+nucl%C3%A9air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633933"/>
            <a:ext cx="6339839" cy="475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917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Expliquez…indice: c’est de l’eau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811" y="1295401"/>
            <a:ext cx="7610475" cy="498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19325" y="3180795"/>
            <a:ext cx="10668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/>
          <p:cNvSpPr/>
          <p:nvPr/>
        </p:nvSpPr>
        <p:spPr>
          <a:xfrm>
            <a:off x="4800600" y="3695700"/>
            <a:ext cx="1066800" cy="800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/>
          <p:cNvSpPr/>
          <p:nvPr/>
        </p:nvSpPr>
        <p:spPr>
          <a:xfrm>
            <a:off x="8001000" y="2209800"/>
            <a:ext cx="838200" cy="1257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/>
          <p:cNvSpPr/>
          <p:nvPr/>
        </p:nvSpPr>
        <p:spPr>
          <a:xfrm>
            <a:off x="4800600" y="4572000"/>
            <a:ext cx="10668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Rectangle 11"/>
          <p:cNvSpPr/>
          <p:nvPr/>
        </p:nvSpPr>
        <p:spPr>
          <a:xfrm>
            <a:off x="3947160" y="5257800"/>
            <a:ext cx="685800" cy="476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 12"/>
          <p:cNvSpPr/>
          <p:nvPr/>
        </p:nvSpPr>
        <p:spPr>
          <a:xfrm>
            <a:off x="7262811" y="3980895"/>
            <a:ext cx="609600" cy="733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Rectangle 13"/>
          <p:cNvSpPr/>
          <p:nvPr/>
        </p:nvSpPr>
        <p:spPr>
          <a:xfrm>
            <a:off x="8153400" y="3595688"/>
            <a:ext cx="609600" cy="733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Rectangle 14"/>
          <p:cNvSpPr/>
          <p:nvPr/>
        </p:nvSpPr>
        <p:spPr>
          <a:xfrm>
            <a:off x="9310685" y="2733676"/>
            <a:ext cx="609600" cy="733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3943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Expliquez…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811" y="1295401"/>
            <a:ext cx="7610475" cy="498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943600" y="6400800"/>
            <a:ext cx="4274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dirty="0">
                <a:hlinkClick r:id="rId3"/>
              </a:rPr>
              <a:t>https://www.lachimie.net/index.php?page=5</a:t>
            </a:r>
            <a:r>
              <a:rPr lang="fr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72399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Courbe de chauffage (p.155-156)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Si on a des quantités d’eau lors de l’augmentation (les pentes), on peut calculer Q=</a:t>
            </a:r>
            <a:r>
              <a:rPr lang="fr-CA" dirty="0" err="1"/>
              <a:t>mc∆T</a:t>
            </a:r>
            <a:r>
              <a:rPr lang="fr-CA" dirty="0"/>
              <a:t> </a:t>
            </a:r>
          </a:p>
          <a:p>
            <a:r>
              <a:rPr lang="fr-CA" dirty="0"/>
              <a:t>L’énergie des changements de phase est équivalent à l’enthalpie (∆H) de la réaction. On ne peut pas calculer avec Q=</a:t>
            </a:r>
            <a:r>
              <a:rPr lang="fr-CA" dirty="0" err="1"/>
              <a:t>mc∆T</a:t>
            </a:r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Voir vidéo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203" y="3048000"/>
            <a:ext cx="4341593" cy="3008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7179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356</TotalTime>
  <Words>725</Words>
  <Application>Microsoft Office PowerPoint</Application>
  <PresentationFormat>Widescreen</PresentationFormat>
  <Paragraphs>134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Bookman Old Style</vt:lpstr>
      <vt:lpstr>Calibri</vt:lpstr>
      <vt:lpstr>Cambria Math</vt:lpstr>
      <vt:lpstr>Gill Sans MT</vt:lpstr>
      <vt:lpstr>Wingdings</vt:lpstr>
      <vt:lpstr>Wingdings 3</vt:lpstr>
      <vt:lpstr>Origin</vt:lpstr>
      <vt:lpstr>Analyse graphique –  courbe de chauffage et enthalpie</vt:lpstr>
      <vt:lpstr>Expliquez…</vt:lpstr>
      <vt:lpstr>Réponse</vt:lpstr>
      <vt:lpstr>Les phases:</vt:lpstr>
      <vt:lpstr>Phases (enrichissement)</vt:lpstr>
      <vt:lpstr>Phases (enrichissement)</vt:lpstr>
      <vt:lpstr>Expliquez…indice: c’est de l’eau</vt:lpstr>
      <vt:lpstr>Expliquez…</vt:lpstr>
      <vt:lpstr>Courbe de chauffage (p.155-156)</vt:lpstr>
      <vt:lpstr>Courbe de chauffage (p.155-156)</vt:lpstr>
      <vt:lpstr>Expliquez en vos mots - rappel</vt:lpstr>
      <vt:lpstr>Réponses</vt:lpstr>
      <vt:lpstr>Réponses (p.168)</vt:lpstr>
      <vt:lpstr>Enthalpie de réaction - graphique</vt:lpstr>
      <vt:lpstr>Analyse de graphique (p.170)</vt:lpstr>
      <vt:lpstr>PowerPoint Presentation</vt:lpstr>
      <vt:lpstr>Digestion – carte mentale</vt:lpstr>
      <vt:lpstr>Fourni à l’examen</vt:lpstr>
      <vt:lpstr>Exercices</vt:lpstr>
      <vt:lpstr>Enrichissement (pas évalué) (contenu CÉGEP/université)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chaleur + calorimétrie</dc:title>
  <dc:creator/>
  <cp:lastModifiedBy>Levan David</cp:lastModifiedBy>
  <cp:revision>70</cp:revision>
  <dcterms:created xsi:type="dcterms:W3CDTF">2006-08-16T00:00:00Z</dcterms:created>
  <dcterms:modified xsi:type="dcterms:W3CDTF">2020-11-10T17:37:45Z</dcterms:modified>
</cp:coreProperties>
</file>