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65" r:id="rId3"/>
    <p:sldId id="337" r:id="rId4"/>
    <p:sldId id="289" r:id="rId5"/>
    <p:sldId id="257" r:id="rId6"/>
    <p:sldId id="290" r:id="rId7"/>
    <p:sldId id="260" r:id="rId8"/>
    <p:sldId id="259" r:id="rId9"/>
    <p:sldId id="288" r:id="rId10"/>
    <p:sldId id="261" r:id="rId11"/>
    <p:sldId id="262" r:id="rId12"/>
    <p:sldId id="264" r:id="rId13"/>
    <p:sldId id="265" r:id="rId14"/>
    <p:sldId id="26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7ED9-022C-456E-8414-8EF400D8CB31}" type="datetimeFigureOut">
              <a:rPr lang="fr-CA" smtClean="0"/>
              <a:t>2021-02-10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9ADCC-FB4A-4C2B-994C-730511F7D6C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897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49CCFC-A175-490D-A8F3-60794D64D82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08DE9F-1425-4130-99ED-29B34700C63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lloprof.qc.ca/fr/eleves/bv/chimie/la-constante-d-equilibre-c104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Constante d’équilibre – l’équilibre quantitatif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Chapitre</a:t>
            </a:r>
            <a:r>
              <a:rPr lang="en-US" dirty="0"/>
              <a:t> 8.1</a:t>
            </a:r>
          </a:p>
        </p:txBody>
      </p:sp>
    </p:spTree>
    <p:extLst>
      <p:ext uri="{BB962C8B-B14F-4D97-AF65-F5344CB8AC3E}">
        <p14:creationId xmlns:p14="http://schemas.microsoft.com/office/powerpoint/2010/main" val="109351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Exemple (p.347 1a et 1b)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2078"/>
            <a:ext cx="4105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9203"/>
            <a:ext cx="4924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6133"/>
            <a:ext cx="8401050" cy="6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62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K</a:t>
            </a:r>
            <a:r>
              <a:rPr lang="fr-CA" baseline="-25000" dirty="0" err="1"/>
              <a:t>c</a:t>
            </a:r>
            <a:r>
              <a:rPr lang="fr-CA" dirty="0"/>
              <a:t> pour équilibre hétérogènes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48600" y="1295400"/>
            <a:ext cx="3733800" cy="5029200"/>
          </a:xfrm>
        </p:spPr>
        <p:txBody>
          <a:bodyPr>
            <a:normAutofit/>
          </a:bodyPr>
          <a:lstStyle/>
          <a:p>
            <a:r>
              <a:rPr lang="fr-CA" dirty="0"/>
              <a:t>En d’autres mots:</a:t>
            </a:r>
          </a:p>
          <a:p>
            <a:pPr lvl="1"/>
            <a:r>
              <a:rPr lang="fr-CA" dirty="0"/>
              <a:t>Seul les substances ayant une concentration (donc aqueuses et gazeuses) vont contribuer au </a:t>
            </a:r>
            <a:r>
              <a:rPr lang="fr-CA" dirty="0" err="1"/>
              <a:t>K</a:t>
            </a:r>
            <a:r>
              <a:rPr lang="fr-CA" baseline="-25000" dirty="0" err="1"/>
              <a:t>c</a:t>
            </a:r>
            <a:endParaRPr lang="fr-CA" baseline="-25000" dirty="0"/>
          </a:p>
          <a:p>
            <a:pPr lvl="1"/>
            <a:endParaRPr lang="fr-CA" dirty="0"/>
          </a:p>
          <a:p>
            <a:pPr lvl="1"/>
            <a:r>
              <a:rPr lang="fr-CA" dirty="0"/>
              <a:t>Les liquides et les solides ne contribuent pas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6867"/>
            <a:ext cx="7191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7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K</a:t>
            </a:r>
            <a:r>
              <a:rPr lang="fr-CA" baseline="-25000" dirty="0" err="1"/>
              <a:t>p</a:t>
            </a:r>
            <a:r>
              <a:rPr lang="fr-CA" dirty="0"/>
              <a:t> : constante en fonction des pressions partielles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38393"/>
            <a:ext cx="10033000" cy="259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42846" r="76428" b="28577"/>
          <a:stretch/>
        </p:blipFill>
        <p:spPr bwMode="auto">
          <a:xfrm>
            <a:off x="4838700" y="3962400"/>
            <a:ext cx="2514600" cy="13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8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Exemples p.347 – Trouve </a:t>
            </a:r>
            <a:r>
              <a:rPr lang="fr-CA" dirty="0" err="1"/>
              <a:t>K</a:t>
            </a:r>
            <a:r>
              <a:rPr lang="fr-CA" baseline="-25000" dirty="0" err="1"/>
              <a:t>c</a:t>
            </a:r>
            <a:r>
              <a:rPr lang="fr-CA" dirty="0"/>
              <a:t> et </a:t>
            </a:r>
            <a:r>
              <a:rPr lang="fr-CA" dirty="0" err="1"/>
              <a:t>K</a:t>
            </a:r>
            <a:r>
              <a:rPr lang="fr-CA" baseline="-25000" dirty="0" err="1"/>
              <a:t>p</a:t>
            </a:r>
            <a:r>
              <a:rPr lang="fr-CA" baseline="-25000" dirty="0"/>
              <a:t> </a:t>
            </a:r>
            <a:br>
              <a:rPr lang="fr-CA" baseline="-25000" dirty="0"/>
            </a:br>
            <a:r>
              <a:rPr lang="fr-CA" dirty="0"/>
              <a:t>(si possible)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3800"/>
            <a:ext cx="4924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038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31900"/>
            <a:ext cx="24955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34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En résumé (p.339)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5" y="1295400"/>
            <a:ext cx="95818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5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ighlight>
                  <a:srgbClr val="00FF00"/>
                </a:highlight>
              </a:rPr>
              <a:t>Aujourd’hui</a:t>
            </a:r>
            <a:r>
              <a:rPr lang="fr-CA" dirty="0"/>
              <a:t>: p. 347 #1 à 5</a:t>
            </a:r>
          </a:p>
          <a:p>
            <a:pPr lvl="1"/>
            <a:r>
              <a:rPr lang="fr-CA" dirty="0"/>
              <a:t>Terminer pour le prochain cours théorique – ça prend moins de 30 minutes si </a:t>
            </a:r>
            <a:r>
              <a:rPr lang="fr-CA"/>
              <a:t>tu travailles bien!</a:t>
            </a:r>
            <a:endParaRPr lang="fr-CA" dirty="0"/>
          </a:p>
          <a:p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DB47B-BBAF-477E-8DA0-138D65CC6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52373"/>
            <a:ext cx="9144000" cy="17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trike="sngStrike" dirty="0"/>
              <a:t>Pondération de l’étape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strike="sngStrike" dirty="0"/>
              <a:t>C1 Labo (40%)</a:t>
            </a:r>
          </a:p>
          <a:p>
            <a:pPr lvl="1"/>
            <a:r>
              <a:rPr lang="fr-CA" strike="sngStrike" dirty="0"/>
              <a:t>Labo 1 (Le Chatelier) – 10%</a:t>
            </a:r>
          </a:p>
          <a:p>
            <a:pPr lvl="1"/>
            <a:r>
              <a:rPr lang="fr-CA" strike="sngStrike" dirty="0"/>
              <a:t>Labo 2 (</a:t>
            </a:r>
            <a:r>
              <a:rPr lang="fr-CA" strike="sngStrike" dirty="0" err="1"/>
              <a:t>Kc</a:t>
            </a:r>
            <a:r>
              <a:rPr lang="fr-CA" strike="sngStrike" dirty="0"/>
              <a:t>) – 15%</a:t>
            </a:r>
          </a:p>
          <a:p>
            <a:pPr lvl="1"/>
            <a:r>
              <a:rPr lang="fr-CA" strike="sngStrike" dirty="0"/>
              <a:t>Labo 3 (titration) – 5% - si le temps permet</a:t>
            </a:r>
          </a:p>
          <a:p>
            <a:pPr lvl="1"/>
            <a:r>
              <a:rPr lang="fr-CA" strike="sngStrike" dirty="0"/>
              <a:t>Labo 4 (Ka) – 20%</a:t>
            </a:r>
          </a:p>
          <a:p>
            <a:pPr lvl="1"/>
            <a:endParaRPr lang="fr-CA" strike="sngStrike" dirty="0"/>
          </a:p>
          <a:p>
            <a:pPr lvl="1"/>
            <a:r>
              <a:rPr lang="fr-CA" strike="sngStrike" dirty="0"/>
              <a:t>Examen de labo – 35%</a:t>
            </a:r>
          </a:p>
          <a:p>
            <a:pPr lvl="1"/>
            <a:endParaRPr lang="fr-CA" strike="sngStrike" dirty="0"/>
          </a:p>
          <a:p>
            <a:pPr lvl="1"/>
            <a:r>
              <a:rPr lang="fr-CA" strike="sngStrike" dirty="0" err="1"/>
              <a:t>Prélab</a:t>
            </a:r>
            <a:r>
              <a:rPr lang="fr-CA" strike="sngStrike" dirty="0"/>
              <a:t> Moodle – 10%</a:t>
            </a:r>
          </a:p>
          <a:p>
            <a:pPr lvl="1"/>
            <a:r>
              <a:rPr lang="fr-CA" strike="sngStrike" dirty="0"/>
              <a:t>Technique en labo – 5%</a:t>
            </a:r>
          </a:p>
        </p:txBody>
      </p:sp>
    </p:spTree>
    <p:extLst>
      <p:ext uri="{BB962C8B-B14F-4D97-AF65-F5344CB8AC3E}">
        <p14:creationId xmlns:p14="http://schemas.microsoft.com/office/powerpoint/2010/main" val="88316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trike="sngStrike" dirty="0"/>
              <a:t>Pondération de l’étape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b="1" strike="sngStrike" dirty="0"/>
              <a:t>C2 théorie (60%)</a:t>
            </a:r>
          </a:p>
          <a:p>
            <a:pPr lvl="1"/>
            <a:r>
              <a:rPr lang="fr-CA" strike="sngStrike" dirty="0"/>
              <a:t>Test 1 (15%) – Le Chatelier</a:t>
            </a:r>
          </a:p>
          <a:p>
            <a:pPr lvl="1"/>
            <a:r>
              <a:rPr lang="fr-CA" strike="sngStrike" dirty="0"/>
              <a:t>Test 2 (20%) – Équilibre chimique</a:t>
            </a:r>
          </a:p>
          <a:p>
            <a:pPr lvl="1"/>
            <a:r>
              <a:rPr lang="fr-CA" strike="sngStrike" dirty="0"/>
              <a:t>Test 3 (15%) – Acides et bases</a:t>
            </a:r>
            <a:endParaRPr lang="fr-CA" b="1" strike="sngStrike" dirty="0">
              <a:solidFill>
                <a:srgbClr val="FF0000"/>
              </a:solidFill>
            </a:endParaRPr>
          </a:p>
          <a:p>
            <a:pPr lvl="1"/>
            <a:r>
              <a:rPr lang="fr-CA" strike="sngStrike" dirty="0"/>
              <a:t>Quiz Moodle (10%)</a:t>
            </a:r>
          </a:p>
          <a:p>
            <a:pPr lvl="1"/>
            <a:r>
              <a:rPr lang="fr-CA" strike="sngStrike" dirty="0"/>
              <a:t>Examen sommatif fin d’année (40%)</a:t>
            </a:r>
          </a:p>
          <a:p>
            <a:pPr lvl="1"/>
            <a:endParaRPr lang="fr-CA" strike="sngStrike" dirty="0"/>
          </a:p>
          <a:p>
            <a:r>
              <a:rPr lang="fr-CA" strike="sngStrike" dirty="0"/>
              <a:t>Mais, si ta note d’examen sommatif est supérieur à ta note de C2 de l’étape 3, elle va venir remplacer le tout</a:t>
            </a:r>
          </a:p>
          <a:p>
            <a:pPr lvl="1"/>
            <a:r>
              <a:rPr lang="fr-CA" strike="sngStrike" dirty="0"/>
              <a:t>Donc l’examen sommatif peut compter pour 100% de ta C2</a:t>
            </a:r>
          </a:p>
          <a:p>
            <a:pPr lvl="1"/>
            <a:r>
              <a:rPr lang="fr-CA" strike="sngStrike" dirty="0"/>
              <a:t>Attention de ne pas tomber dans le piège…</a:t>
            </a:r>
          </a:p>
        </p:txBody>
      </p:sp>
    </p:spTree>
    <p:extLst>
      <p:ext uri="{BB962C8B-B14F-4D97-AF65-F5344CB8AC3E}">
        <p14:creationId xmlns:p14="http://schemas.microsoft.com/office/powerpoint/2010/main" val="401645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RAPPEL: Concentration molaire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CA" dirty="0"/>
                  <a:t>La notation avec parenthèses en crochet signifie concentration molaire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HCl</a:t>
                </a:r>
                <a:r>
                  <a:rPr lang="en-US" dirty="0"/>
                  <a:t>] = 12 </a:t>
                </a:r>
                <a:r>
                  <a:rPr lang="en-US" dirty="0" err="1"/>
                  <a:t>mol</a:t>
                </a:r>
                <a:r>
                  <a:rPr lang="en-US" dirty="0"/>
                  <a:t> / L = 12 </a:t>
                </a:r>
                <a:r>
                  <a:rPr lang="en-US" u="sng" dirty="0"/>
                  <a:t>M</a:t>
                </a:r>
              </a:p>
              <a:p>
                <a:r>
                  <a:rPr lang="fr-CA" dirty="0"/>
                  <a:t>La concentration molaire (molarité) d’une substance est égal au nombre de moles par L de solvant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𝑛</m:t>
                        </m:r>
                        <m:r>
                          <a:rPr lang="fr-CA" i="1">
                            <a:latin typeface="Cambria Math"/>
                          </a:rPr>
                          <m:t> [</m:t>
                        </m:r>
                        <m:r>
                          <a:rPr lang="en-US" i="1">
                            <a:latin typeface="Cambria Math"/>
                          </a:rPr>
                          <m:t>𝑚𝑜𝑙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 [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fr-CA" dirty="0"/>
                  <a:t>La masse (m) peut être transformée en mole selon la masse molaire ou n = m * M</a:t>
                </a:r>
              </a:p>
              <a:p>
                <a:pPr lvl="1"/>
                <a:r>
                  <a:rPr lang="en-US" u="sng" dirty="0"/>
                  <a:t>M</a:t>
                </a:r>
                <a:r>
                  <a:rPr lang="en-US" dirty="0"/>
                  <a:t> : </a:t>
                </a:r>
                <a:r>
                  <a:rPr lang="en-US" dirty="0" err="1"/>
                  <a:t>mol</a:t>
                </a:r>
                <a:r>
                  <a:rPr lang="en-US" dirty="0"/>
                  <a:t> / L</a:t>
                </a:r>
              </a:p>
              <a:p>
                <a:pPr lvl="2"/>
                <a:r>
                  <a:rPr lang="en-US" dirty="0"/>
                  <a:t>Un </a:t>
                </a:r>
                <a:r>
                  <a:rPr lang="en-US" u="sng" dirty="0"/>
                  <a:t>M</a:t>
                </a:r>
                <a:r>
                  <a:rPr lang="en-US" dirty="0"/>
                  <a:t> :  ‘m’ majuscule </a:t>
                </a:r>
                <a:r>
                  <a:rPr lang="en-US" dirty="0" err="1"/>
                  <a:t>souslign</a:t>
                </a:r>
                <a:r>
                  <a:rPr lang="fr-CA" dirty="0"/>
                  <a:t>é est une abréviation pour mol/L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59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Équilibre quantitatif (P. 336)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77914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38625"/>
            <a:ext cx="7800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0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Équilibre quantitative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P. 336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1"/>
            <a:ext cx="77914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28123"/>
            <a:ext cx="7254238" cy="3108959"/>
          </a:xfrm>
          <a:prstGeom prst="rect">
            <a:avLst/>
          </a:prstGeom>
        </p:spPr>
      </p:pic>
      <p:pic>
        <p:nvPicPr>
          <p:cNvPr id="5" name="Picture 2" descr="Image result for math calculating meme">
            <a:extLst>
              <a:ext uri="{FF2B5EF4-FFF2-40B4-BE49-F238E27FC236}">
                <a16:creationId xmlns:a16="http://schemas.microsoft.com/office/drawing/2014/main" id="{8A97D76C-0553-40E5-AB29-D59FD368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94" y="3144741"/>
            <a:ext cx="449751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5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Équilibre quantitative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P. 336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16689"/>
            <a:ext cx="77914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0"/>
            <a:ext cx="9067800" cy="256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29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Constante d’équilibre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https://www.alloprof.qc.ca/fr/eleves/bv/chimie/la-constante-d-equilibre-c1043</a:t>
            </a:r>
            <a:endParaRPr lang="fr-CA" dirty="0"/>
          </a:p>
          <a:p>
            <a:r>
              <a:rPr lang="fr-CA" dirty="0"/>
              <a:t>ou p. 337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09800"/>
            <a:ext cx="9029700" cy="370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2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Constante d’équilibre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Pour un système en équilibre, à une température fixe, il y a une constante d’équilibre (</a:t>
            </a:r>
            <a:r>
              <a:rPr lang="fr-CA" dirty="0" err="1"/>
              <a:t>K</a:t>
            </a:r>
            <a:r>
              <a:rPr lang="fr-CA" baseline="-25000" dirty="0" err="1"/>
              <a:t>c</a:t>
            </a:r>
            <a:r>
              <a:rPr lang="fr-CA" dirty="0"/>
              <a:t>)</a:t>
            </a:r>
          </a:p>
          <a:p>
            <a:endParaRPr lang="fr-CA" dirty="0"/>
          </a:p>
          <a:p>
            <a:r>
              <a:rPr lang="fr-CA" dirty="0"/>
              <a:t>Par convention, </a:t>
            </a:r>
            <a:r>
              <a:rPr lang="fr-CA" dirty="0" err="1"/>
              <a:t>K</a:t>
            </a:r>
            <a:r>
              <a:rPr lang="fr-CA" baseline="-25000" dirty="0" err="1"/>
              <a:t>c</a:t>
            </a:r>
            <a:r>
              <a:rPr lang="fr-CA" dirty="0"/>
              <a:t> n’as pas d’unités</a:t>
            </a:r>
          </a:p>
          <a:p>
            <a:endParaRPr lang="fr-CA" dirty="0"/>
          </a:p>
          <a:p>
            <a:r>
              <a:rPr lang="fr-CA" dirty="0"/>
              <a:t>Certains livres utilisent </a:t>
            </a:r>
            <a:r>
              <a:rPr lang="fr-CA" dirty="0" err="1"/>
              <a:t>K</a:t>
            </a:r>
            <a:r>
              <a:rPr lang="fr-CA" baseline="-25000" dirty="0" err="1"/>
              <a:t>eq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96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872</TotalTime>
  <Words>423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Constante d’équilibre – l’équilibre quantitatif</vt:lpstr>
      <vt:lpstr>Pondération de l’étape 3</vt:lpstr>
      <vt:lpstr>Pondération de l’étape 3</vt:lpstr>
      <vt:lpstr>RAPPEL: Concentration molaire</vt:lpstr>
      <vt:lpstr>Équilibre quantitatif (P. 336)</vt:lpstr>
      <vt:lpstr>Équilibre quantitative</vt:lpstr>
      <vt:lpstr>Équilibre quantitative</vt:lpstr>
      <vt:lpstr>Constante d’équilibre</vt:lpstr>
      <vt:lpstr>Constante d’équilibre</vt:lpstr>
      <vt:lpstr>Exemple (p.347 1a et 1b)</vt:lpstr>
      <vt:lpstr>Kc pour équilibre hétérogènes</vt:lpstr>
      <vt:lpstr>Kp : constante en fonction des pressions partielles</vt:lpstr>
      <vt:lpstr>Exemples p.347 – Trouve Kc et Kp  (si possible)</vt:lpstr>
      <vt:lpstr>En résumé (p.339)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Levan</dc:creator>
  <cp:lastModifiedBy>Levan David</cp:lastModifiedBy>
  <cp:revision>76</cp:revision>
  <dcterms:created xsi:type="dcterms:W3CDTF">2017-08-25T03:11:09Z</dcterms:created>
  <dcterms:modified xsi:type="dcterms:W3CDTF">2021-02-11T01:51:08Z</dcterms:modified>
</cp:coreProperties>
</file>