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26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6" r:id="rId11"/>
    <p:sldId id="422" r:id="rId12"/>
    <p:sldId id="423" r:id="rId13"/>
    <p:sldId id="424" r:id="rId14"/>
    <p:sldId id="425" r:id="rId15"/>
    <p:sldId id="427" r:id="rId16"/>
    <p:sldId id="428" r:id="rId17"/>
    <p:sldId id="429" r:id="rId18"/>
    <p:sldId id="430" r:id="rId19"/>
    <p:sldId id="431" r:id="rId20"/>
    <p:sldId id="432" r:id="rId21"/>
    <p:sldId id="434" r:id="rId22"/>
    <p:sldId id="435" r:id="rId23"/>
    <p:sldId id="437" r:id="rId24"/>
    <p:sldId id="414" r:id="rId25"/>
    <p:sldId id="43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8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46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9612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22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43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668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94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82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077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03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21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81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5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30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30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92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83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2020-09-28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298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4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10.png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3" Type="http://schemas.openxmlformats.org/officeDocument/2006/relationships/tags" Target="../tags/tag137.xml"/><Relationship Id="rId21" Type="http://schemas.openxmlformats.org/officeDocument/2006/relationships/image" Target="../media/image4.png"/><Relationship Id="rId7" Type="http://schemas.openxmlformats.org/officeDocument/2006/relationships/tags" Target="../tags/tag141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tags" Target="../tags/tag145.xml"/><Relationship Id="rId5" Type="http://schemas.openxmlformats.org/officeDocument/2006/relationships/tags" Target="../tags/tag139.xml"/><Relationship Id="rId15" Type="http://schemas.openxmlformats.org/officeDocument/2006/relationships/tags" Target="../tags/tag149.xml"/><Relationship Id="rId10" Type="http://schemas.openxmlformats.org/officeDocument/2006/relationships/tags" Target="../tags/tag144.xml"/><Relationship Id="rId19" Type="http://schemas.openxmlformats.org/officeDocument/2006/relationships/tags" Target="../tags/tag153.xml"/><Relationship Id="rId4" Type="http://schemas.openxmlformats.org/officeDocument/2006/relationships/tags" Target="../tags/tag138.xml"/><Relationship Id="rId9" Type="http://schemas.openxmlformats.org/officeDocument/2006/relationships/tags" Target="../tags/tag143.xml"/><Relationship Id="rId14" Type="http://schemas.openxmlformats.org/officeDocument/2006/relationships/tags" Target="../tags/tag14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slideLayout" Target="../slideLayouts/slideLayout5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10" Type="http://schemas.openxmlformats.org/officeDocument/2006/relationships/tags" Target="../tags/tag163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8" Type="http://schemas.openxmlformats.org/officeDocument/2006/relationships/image" Target="../media/image4.png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3.png"/><Relationship Id="rId2" Type="http://schemas.openxmlformats.org/officeDocument/2006/relationships/tags" Target="../tags/tag172.xml"/><Relationship Id="rId16" Type="http://schemas.openxmlformats.org/officeDocument/2006/relationships/image" Target="../media/image12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image" Target="../media/image11.png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image" Target="../media/image4.png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image" Target="../media/image14.png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slideLayout" Target="../slideLayouts/slideLayout14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05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image" Target="../media/image4.pn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1.xml"/><Relationship Id="rId10" Type="http://schemas.openxmlformats.org/officeDocument/2006/relationships/tags" Target="../tags/tag226.xml"/><Relationship Id="rId4" Type="http://schemas.openxmlformats.org/officeDocument/2006/relationships/tags" Target="../tags/tag220.xml"/><Relationship Id="rId9" Type="http://schemas.openxmlformats.org/officeDocument/2006/relationships/tags" Target="../tags/tag2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.png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image" Target="../media/image18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image" Target="../media/image17.png"/><Relationship Id="rId5" Type="http://schemas.openxmlformats.org/officeDocument/2006/relationships/tags" Target="../tags/tag237.xml"/><Relationship Id="rId10" Type="http://schemas.openxmlformats.org/officeDocument/2006/relationships/image" Target="../media/image16.png"/><Relationship Id="rId4" Type="http://schemas.openxmlformats.org/officeDocument/2006/relationships/tags" Target="../tags/tag236.xml"/><Relationship Id="rId9" Type="http://schemas.openxmlformats.org/officeDocument/2006/relationships/tags" Target="../tags/tag23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tags" Target="../tags/tag265.xml"/><Relationship Id="rId39" Type="http://schemas.openxmlformats.org/officeDocument/2006/relationships/tags" Target="../tags/tag278.xml"/><Relationship Id="rId21" Type="http://schemas.openxmlformats.org/officeDocument/2006/relationships/tags" Target="../tags/tag260.xml"/><Relationship Id="rId34" Type="http://schemas.openxmlformats.org/officeDocument/2006/relationships/tags" Target="../tags/tag273.xml"/><Relationship Id="rId42" Type="http://schemas.openxmlformats.org/officeDocument/2006/relationships/tags" Target="../tags/tag281.xml"/><Relationship Id="rId47" Type="http://schemas.openxmlformats.org/officeDocument/2006/relationships/tags" Target="../tags/tag286.xml"/><Relationship Id="rId50" Type="http://schemas.openxmlformats.org/officeDocument/2006/relationships/image" Target="../media/image8.png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9" Type="http://schemas.openxmlformats.org/officeDocument/2006/relationships/tags" Target="../tags/tag268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32" Type="http://schemas.openxmlformats.org/officeDocument/2006/relationships/tags" Target="../tags/tag271.xml"/><Relationship Id="rId37" Type="http://schemas.openxmlformats.org/officeDocument/2006/relationships/tags" Target="../tags/tag276.xml"/><Relationship Id="rId40" Type="http://schemas.openxmlformats.org/officeDocument/2006/relationships/tags" Target="../tags/tag279.xml"/><Relationship Id="rId45" Type="http://schemas.openxmlformats.org/officeDocument/2006/relationships/tags" Target="../tags/tag284.xml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tags" Target="../tags/tag267.xml"/><Relationship Id="rId36" Type="http://schemas.openxmlformats.org/officeDocument/2006/relationships/tags" Target="../tags/tag275.xml"/><Relationship Id="rId49" Type="http://schemas.openxmlformats.org/officeDocument/2006/relationships/image" Target="../media/image19.png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tags" Target="../tags/tag270.xml"/><Relationship Id="rId44" Type="http://schemas.openxmlformats.org/officeDocument/2006/relationships/tags" Target="../tags/tag283.xml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30" Type="http://schemas.openxmlformats.org/officeDocument/2006/relationships/tags" Target="../tags/tag269.xml"/><Relationship Id="rId35" Type="http://schemas.openxmlformats.org/officeDocument/2006/relationships/tags" Target="../tags/tag274.xml"/><Relationship Id="rId43" Type="http://schemas.openxmlformats.org/officeDocument/2006/relationships/tags" Target="../tags/tag282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47.xml"/><Relationship Id="rId3" Type="http://schemas.openxmlformats.org/officeDocument/2006/relationships/tags" Target="../tags/tag242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tags" Target="../tags/tag272.xml"/><Relationship Id="rId38" Type="http://schemas.openxmlformats.org/officeDocument/2006/relationships/tags" Target="../tags/tag277.xml"/><Relationship Id="rId46" Type="http://schemas.openxmlformats.org/officeDocument/2006/relationships/tags" Target="../tags/tag285.xml"/><Relationship Id="rId20" Type="http://schemas.openxmlformats.org/officeDocument/2006/relationships/tags" Target="../tags/tag259.xml"/><Relationship Id="rId41" Type="http://schemas.openxmlformats.org/officeDocument/2006/relationships/tags" Target="../tags/tag280.xml"/><Relationship Id="rId1" Type="http://schemas.openxmlformats.org/officeDocument/2006/relationships/tags" Target="../tags/tag240.xml"/><Relationship Id="rId6" Type="http://schemas.openxmlformats.org/officeDocument/2006/relationships/tags" Target="../tags/tag2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7" Type="http://schemas.openxmlformats.org/officeDocument/2006/relationships/image" Target="../media/image4.pn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3" Type="http://schemas.openxmlformats.org/officeDocument/2006/relationships/tags" Target="../tags/tag15.xml"/><Relationship Id="rId21" Type="http://schemas.microsoft.com/office/2007/relationships/hdphoto" Target="../media/hdphoto1.wdp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image" Target="../media/image7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image" Target="../media/image4.png"/><Relationship Id="rId10" Type="http://schemas.openxmlformats.org/officeDocument/2006/relationships/tags" Target="../tags/tag2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image" Target="../media/image4.png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image" Target="../media/image8.png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slideLayout" Target="../slideLayouts/slideLayout14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microsoft.com/office/2007/relationships/hdphoto" Target="../media/hdphoto1.wdp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image" Target="../media/image8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85.xml"/><Relationship Id="rId18" Type="http://schemas.openxmlformats.org/officeDocument/2006/relationships/tags" Target="../tags/tag90.xml"/><Relationship Id="rId26" Type="http://schemas.openxmlformats.org/officeDocument/2006/relationships/tags" Target="../tags/tag98.xml"/><Relationship Id="rId39" Type="http://schemas.openxmlformats.org/officeDocument/2006/relationships/tags" Target="../tags/tag111.xml"/><Relationship Id="rId21" Type="http://schemas.openxmlformats.org/officeDocument/2006/relationships/tags" Target="../tags/tag93.xml"/><Relationship Id="rId34" Type="http://schemas.openxmlformats.org/officeDocument/2006/relationships/tags" Target="../tags/tag106.xml"/><Relationship Id="rId42" Type="http://schemas.openxmlformats.org/officeDocument/2006/relationships/tags" Target="../tags/tag114.xml"/><Relationship Id="rId47" Type="http://schemas.openxmlformats.org/officeDocument/2006/relationships/tags" Target="../tags/tag119.xml"/><Relationship Id="rId50" Type="http://schemas.openxmlformats.org/officeDocument/2006/relationships/image" Target="../media/image8.png"/><Relationship Id="rId7" Type="http://schemas.openxmlformats.org/officeDocument/2006/relationships/tags" Target="../tags/tag79.xml"/><Relationship Id="rId2" Type="http://schemas.openxmlformats.org/officeDocument/2006/relationships/tags" Target="../tags/tag74.xml"/><Relationship Id="rId16" Type="http://schemas.openxmlformats.org/officeDocument/2006/relationships/tags" Target="../tags/tag88.xml"/><Relationship Id="rId29" Type="http://schemas.openxmlformats.org/officeDocument/2006/relationships/tags" Target="../tags/tag101.xml"/><Relationship Id="rId11" Type="http://schemas.openxmlformats.org/officeDocument/2006/relationships/tags" Target="../tags/tag83.xml"/><Relationship Id="rId24" Type="http://schemas.openxmlformats.org/officeDocument/2006/relationships/tags" Target="../tags/tag96.xml"/><Relationship Id="rId32" Type="http://schemas.openxmlformats.org/officeDocument/2006/relationships/tags" Target="../tags/tag104.xml"/><Relationship Id="rId37" Type="http://schemas.openxmlformats.org/officeDocument/2006/relationships/tags" Target="../tags/tag109.xml"/><Relationship Id="rId40" Type="http://schemas.openxmlformats.org/officeDocument/2006/relationships/tags" Target="../tags/tag112.xml"/><Relationship Id="rId45" Type="http://schemas.openxmlformats.org/officeDocument/2006/relationships/tags" Target="../tags/tag117.xml"/><Relationship Id="rId5" Type="http://schemas.openxmlformats.org/officeDocument/2006/relationships/tags" Target="../tags/tag77.xml"/><Relationship Id="rId15" Type="http://schemas.openxmlformats.org/officeDocument/2006/relationships/tags" Target="../tags/tag87.xml"/><Relationship Id="rId23" Type="http://schemas.openxmlformats.org/officeDocument/2006/relationships/tags" Target="../tags/tag95.xml"/><Relationship Id="rId28" Type="http://schemas.openxmlformats.org/officeDocument/2006/relationships/tags" Target="../tags/tag100.xml"/><Relationship Id="rId36" Type="http://schemas.openxmlformats.org/officeDocument/2006/relationships/tags" Target="../tags/tag108.xml"/><Relationship Id="rId49" Type="http://schemas.openxmlformats.org/officeDocument/2006/relationships/slideLayout" Target="../slideLayouts/slideLayout14.xml"/><Relationship Id="rId10" Type="http://schemas.openxmlformats.org/officeDocument/2006/relationships/tags" Target="../tags/tag82.xml"/><Relationship Id="rId19" Type="http://schemas.openxmlformats.org/officeDocument/2006/relationships/tags" Target="../tags/tag91.xml"/><Relationship Id="rId31" Type="http://schemas.openxmlformats.org/officeDocument/2006/relationships/tags" Target="../tags/tag103.xml"/><Relationship Id="rId44" Type="http://schemas.openxmlformats.org/officeDocument/2006/relationships/tags" Target="../tags/tag116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tags" Target="../tags/tag86.xml"/><Relationship Id="rId22" Type="http://schemas.openxmlformats.org/officeDocument/2006/relationships/tags" Target="../tags/tag94.xml"/><Relationship Id="rId27" Type="http://schemas.openxmlformats.org/officeDocument/2006/relationships/tags" Target="../tags/tag99.xml"/><Relationship Id="rId30" Type="http://schemas.openxmlformats.org/officeDocument/2006/relationships/tags" Target="../tags/tag102.xml"/><Relationship Id="rId35" Type="http://schemas.openxmlformats.org/officeDocument/2006/relationships/tags" Target="../tags/tag107.xml"/><Relationship Id="rId43" Type="http://schemas.openxmlformats.org/officeDocument/2006/relationships/tags" Target="../tags/tag115.xml"/><Relationship Id="rId48" Type="http://schemas.openxmlformats.org/officeDocument/2006/relationships/tags" Target="../tags/tag120.xml"/><Relationship Id="rId8" Type="http://schemas.openxmlformats.org/officeDocument/2006/relationships/tags" Target="../tags/tag80.xml"/><Relationship Id="rId3" Type="http://schemas.openxmlformats.org/officeDocument/2006/relationships/tags" Target="../tags/tag75.xml"/><Relationship Id="rId12" Type="http://schemas.openxmlformats.org/officeDocument/2006/relationships/tags" Target="../tags/tag84.xml"/><Relationship Id="rId17" Type="http://schemas.openxmlformats.org/officeDocument/2006/relationships/tags" Target="../tags/tag89.xml"/><Relationship Id="rId25" Type="http://schemas.openxmlformats.org/officeDocument/2006/relationships/tags" Target="../tags/tag97.xml"/><Relationship Id="rId33" Type="http://schemas.openxmlformats.org/officeDocument/2006/relationships/tags" Target="../tags/tag105.xml"/><Relationship Id="rId38" Type="http://schemas.openxmlformats.org/officeDocument/2006/relationships/tags" Target="../tags/tag110.xml"/><Relationship Id="rId46" Type="http://schemas.openxmlformats.org/officeDocument/2006/relationships/tags" Target="../tags/tag118.xml"/><Relationship Id="rId20" Type="http://schemas.openxmlformats.org/officeDocument/2006/relationships/tags" Target="../tags/tag92.xml"/><Relationship Id="rId41" Type="http://schemas.openxmlformats.org/officeDocument/2006/relationships/tags" Target="../tags/tag113.xml"/><Relationship Id="rId1" Type="http://schemas.openxmlformats.org/officeDocument/2006/relationships/tags" Target="../tags/tag73.xml"/><Relationship Id="rId6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4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77C18945-F8B8-4955-B7DB-1318ACDA81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Lois simples des gaz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3E6D3AB-9E84-4EAF-8431-C61B8DCF41A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1 et 2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50F33DCA-D322-4C69-AE78-2CA6F143C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La pression (P) d’un gaz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327F8B6-86E3-410A-93D7-0FCB1EC19AB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1 </a:t>
            </a:r>
            <a:r>
              <a:rPr lang="fr-CA" sz="2400" b="1" dirty="0">
                <a:solidFill>
                  <a:schemeClr val="bg1"/>
                </a:solidFill>
              </a:rPr>
              <a:t>p.50 à 52</a:t>
            </a:r>
          </a:p>
        </p:txBody>
      </p:sp>
    </p:spTree>
    <p:extLst>
      <p:ext uri="{BB962C8B-B14F-4D97-AF65-F5344CB8AC3E}">
        <p14:creationId xmlns:p14="http://schemas.microsoft.com/office/powerpoint/2010/main" val="1244082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ce réservé du contenu 10">
                <a:extLst>
                  <a:ext uri="{FF2B5EF4-FFF2-40B4-BE49-F238E27FC236}">
                    <a16:creationId xmlns:a16="http://schemas.microsoft.com/office/drawing/2014/main" id="{1D6F4768-5F00-44F6-9FE0-7850FB789FCA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80321" y="1990722"/>
                <a:ext cx="9613861" cy="4787383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sz="2600" dirty="0"/>
                  <a:t>Défini comme étant la force exercée sur une surface: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39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fr-CA" sz="39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A" sz="3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3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fr-CA" sz="39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fr-CA" sz="28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sz="2600" dirty="0"/>
                  <a:t>C’est une définition de la physique.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sz="2600" dirty="0"/>
                  <a:t>En chimie, on va se servir de P comme descriptif d’un gaz.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fr-CA" sz="2600" dirty="0"/>
                  <a:t>La pression atmosphérique ambiante est de: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fr-CA" sz="3200" b="1" dirty="0"/>
                  <a:t>101,3 kPa = 1 </a:t>
                </a:r>
                <a:r>
                  <a:rPr lang="fr-CA" sz="3200" b="1" dirty="0" err="1"/>
                  <a:t>atm</a:t>
                </a:r>
                <a:r>
                  <a:rPr lang="fr-CA" sz="3200" b="1" dirty="0"/>
                  <a:t> = 760 mm Hg</a:t>
                </a:r>
                <a:endParaRPr lang="fr-CA" sz="2800" dirty="0"/>
              </a:p>
            </p:txBody>
          </p:sp>
        </mc:Choice>
        <mc:Fallback xmlns="">
          <p:sp>
            <p:nvSpPr>
              <p:cNvPr id="11" name="Espace réservé du contenu 10">
                <a:extLst>
                  <a:ext uri="{FF2B5EF4-FFF2-40B4-BE49-F238E27FC236}">
                    <a16:creationId xmlns:a16="http://schemas.microsoft.com/office/drawing/2014/main" id="{1D6F4768-5F00-44F6-9FE0-7850FB789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1990722"/>
                <a:ext cx="9613861" cy="4787383"/>
              </a:xfrm>
              <a:blipFill>
                <a:blip r:embed="rId11"/>
                <a:stretch>
                  <a:fillRect l="-114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/>
              <a:t>La pression (P) d’un gaz</a:t>
            </a:r>
            <a:endParaRPr lang="fr-CA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9E65D9A-09D2-45DD-9C6E-1AC00CFB83FA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498305" y="3033452"/>
            <a:ext cx="2464606" cy="461665"/>
            <a:chOff x="4848533" y="3647793"/>
            <a:chExt cx="2464606" cy="461665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872667F8-77D4-4B2D-B882-F4F3B3132055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848533" y="3878626"/>
              <a:ext cx="53779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11025B2-DF66-4FEE-BD3B-0FB71EB12EB9}"/>
                </a:ext>
              </a:extLst>
            </p:cNvPr>
            <p:cNvSpPr txBox="1"/>
            <p:nvPr/>
          </p:nvSpPr>
          <p:spPr>
            <a:xfrm>
              <a:off x="5386323" y="3647793"/>
              <a:ext cx="1926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1"/>
                  </a:solidFill>
                </a:rPr>
                <a:t>Force en N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02D778E1-E041-4310-B10F-10A8FECB531A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498305" y="3670877"/>
            <a:ext cx="2464606" cy="461665"/>
            <a:chOff x="4848533" y="3745275"/>
            <a:chExt cx="2464606" cy="461665"/>
          </a:xfrm>
        </p:grpSpPr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AC9B7B01-A646-4667-B218-B0AD2597E5E6}"/>
                </a:ext>
              </a:extLst>
            </p:cNvPr>
            <p:cNvCxnSpPr>
              <a:cxnSpLocks/>
              <a:endCxn id="25" idx="1"/>
            </p:cNvCxnSpPr>
            <p:nvPr/>
          </p:nvCxnSpPr>
          <p:spPr>
            <a:xfrm>
              <a:off x="4848533" y="3976107"/>
              <a:ext cx="537790" cy="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64FE353-91FD-49A6-8D65-B541E595088F}"/>
                </a:ext>
              </a:extLst>
            </p:cNvPr>
            <p:cNvSpPr txBox="1"/>
            <p:nvPr/>
          </p:nvSpPr>
          <p:spPr>
            <a:xfrm>
              <a:off x="5386323" y="3745275"/>
              <a:ext cx="1926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FF00"/>
                  </a:solidFill>
                </a:rPr>
                <a:t>Aire en m</a:t>
              </a:r>
              <a:r>
                <a:rPr lang="fr-CA" sz="2400" b="1" baseline="30000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704DD2D-6C7F-44DC-BC44-2ED6CD904BE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632934" y="3342438"/>
            <a:ext cx="3055094" cy="461665"/>
            <a:chOff x="4974641" y="3647793"/>
            <a:chExt cx="3055094" cy="461665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6A25AF57-39BB-4AE7-8A32-40F4C652951A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 flipH="1">
              <a:off x="7313139" y="3878626"/>
              <a:ext cx="716596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6F623B81-C3C0-4023-AFB1-6DCFAFF3CB3F}"/>
                </a:ext>
              </a:extLst>
            </p:cNvPr>
            <p:cNvSpPr txBox="1"/>
            <p:nvPr/>
          </p:nvSpPr>
          <p:spPr>
            <a:xfrm>
              <a:off x="4974641" y="3647793"/>
              <a:ext cx="23384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chemeClr val="accent6"/>
                  </a:solidFill>
                </a:rPr>
                <a:t>Pression en Pa</a:t>
              </a:r>
              <a:endParaRPr lang="fr-CA" sz="2400" b="1" baseline="300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9AA098B-3870-4891-8CE2-F84C3F4A493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85975" y="5819775"/>
            <a:ext cx="6619875" cy="704845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3F0E380A-8C3C-4D8E-8E11-079C24F16A2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814154" y="5566288"/>
            <a:ext cx="1758555" cy="1211817"/>
          </a:xfrm>
          <a:prstGeom prst="leftArrow">
            <a:avLst/>
          </a:prstGeom>
          <a:noFill/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Apprendre par cœur</a:t>
            </a:r>
          </a:p>
        </p:txBody>
      </p:sp>
      <p:pic>
        <p:nvPicPr>
          <p:cNvPr id="18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EEC876A0-0803-4B9C-8A29-1B870E657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B5365EB8-AEEE-4023-AA08-AA42A31FD123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50 à 52</a:t>
            </a:r>
          </a:p>
        </p:txBody>
      </p:sp>
    </p:spTree>
    <p:extLst>
      <p:ext uri="{BB962C8B-B14F-4D97-AF65-F5344CB8AC3E}">
        <p14:creationId xmlns:p14="http://schemas.microsoft.com/office/powerpoint/2010/main" val="2449438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3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E24462B-29F8-463E-8312-9AC7D451CEA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53124" y="5607795"/>
            <a:ext cx="3924299" cy="22801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/>
              <a:t>Fonctionnement du baromètre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FD86BC-19E0-47B0-9F14-D028DC82E28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1990723"/>
            <a:ext cx="5163091" cy="4791078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fr-CA" dirty="0"/>
              <a:t>On remplit complètement un tube gradué avec du mercure (Hg).</a:t>
            </a:r>
          </a:p>
          <a:p>
            <a:pPr>
              <a:lnSpc>
                <a:spcPct val="110000"/>
              </a:lnSpc>
            </a:pPr>
            <a:r>
              <a:rPr lang="fr-CA" dirty="0"/>
              <a:t>On remplit un récipient avec la du mercure aussi.</a:t>
            </a:r>
          </a:p>
          <a:p>
            <a:pPr>
              <a:lnSpc>
                <a:spcPct val="110000"/>
              </a:lnSpc>
            </a:pPr>
            <a:r>
              <a:rPr lang="fr-CA" dirty="0"/>
              <a:t>On place le tube inversé dans le récipient. </a:t>
            </a:r>
          </a:p>
          <a:p>
            <a:pPr>
              <a:lnSpc>
                <a:spcPct val="110000"/>
              </a:lnSpc>
            </a:pPr>
            <a:r>
              <a:rPr lang="fr-CA" dirty="0"/>
              <a:t>À cet instant, le mercure descend dans le tube et migre vers le récipient. Il laisse derrière lui un vide.</a:t>
            </a:r>
          </a:p>
          <a:p>
            <a:pPr>
              <a:lnSpc>
                <a:spcPct val="110000"/>
              </a:lnSpc>
            </a:pPr>
            <a:r>
              <a:rPr lang="fr-CA" dirty="0"/>
              <a:t>Le tube cesse de se vider lorsque le liquide du récipient atteint la même pression que le gaz dans la pièce.</a:t>
            </a:r>
          </a:p>
          <a:p>
            <a:pPr>
              <a:lnSpc>
                <a:spcPct val="110000"/>
              </a:lnSpc>
            </a:pPr>
            <a:r>
              <a:rPr lang="fr-CA" dirty="0"/>
              <a:t>Ainsi, cette hauteur représente la pression du gaz dans la pièce en mm de Hg.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AA931BA-1FF8-47E7-90BB-6900B5F91A9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953125" y="5829299"/>
            <a:ext cx="3924300" cy="513184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9DA139F-7257-4FFC-BD82-D30764B0B3E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953125" y="5238749"/>
            <a:ext cx="3924300" cy="1181101"/>
            <a:chOff x="6029325" y="4640672"/>
            <a:chExt cx="2705100" cy="933451"/>
          </a:xfrm>
        </p:grpSpPr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B3788E65-BE78-404D-85C8-167E4F9E7309}"/>
                </a:ext>
              </a:extLst>
            </p:cNvPr>
            <p:cNvCxnSpPr>
              <a:cxnSpLocks/>
            </p:cNvCxnSpPr>
            <p:nvPr/>
          </p:nvCxnSpPr>
          <p:spPr>
            <a:xfrm>
              <a:off x="6029325" y="5543550"/>
              <a:ext cx="2705100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352D84FB-336B-415A-854A-D6FE9C52EA17}"/>
                </a:ext>
              </a:extLst>
            </p:cNvPr>
            <p:cNvCxnSpPr>
              <a:cxnSpLocks/>
            </p:cNvCxnSpPr>
            <p:nvPr/>
          </p:nvCxnSpPr>
          <p:spPr>
            <a:xfrm>
              <a:off x="6029325" y="4640672"/>
              <a:ext cx="0" cy="93345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2482A236-3110-428C-87A1-116FB6F6A907}"/>
                </a:ext>
              </a:extLst>
            </p:cNvPr>
            <p:cNvCxnSpPr>
              <a:cxnSpLocks/>
            </p:cNvCxnSpPr>
            <p:nvPr/>
          </p:nvCxnSpPr>
          <p:spPr>
            <a:xfrm>
              <a:off x="8734425" y="4640673"/>
              <a:ext cx="0" cy="93345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8F32076-0B8F-4115-9FC9-4D5F319F5D5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686674" y="3155519"/>
            <a:ext cx="457197" cy="2873053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21399B-D333-4B6B-8034-2BE3EA801EA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V="1">
            <a:off x="7686674" y="2582280"/>
            <a:ext cx="457196" cy="61071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B1CC507-8372-42A8-9CA8-281D7B389998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681873" y="2506694"/>
            <a:ext cx="457200" cy="3502828"/>
            <a:chOff x="7715250" y="2657475"/>
            <a:chExt cx="457200" cy="2660156"/>
          </a:xfrm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9A6D0E23-207C-4AB2-99FB-0212C0DB7A2E}"/>
                </a:ext>
              </a:extLst>
            </p:cNvPr>
            <p:cNvCxnSpPr>
              <a:cxnSpLocks/>
            </p:cNvCxnSpPr>
            <p:nvPr/>
          </p:nvCxnSpPr>
          <p:spPr>
            <a:xfrm>
              <a:off x="7715250" y="2657475"/>
              <a:ext cx="0" cy="2660156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3927C78C-D928-4973-8498-08CCEADB5B94}"/>
                </a:ext>
              </a:extLst>
            </p:cNvPr>
            <p:cNvCxnSpPr>
              <a:cxnSpLocks/>
            </p:cNvCxnSpPr>
            <p:nvPr/>
          </p:nvCxnSpPr>
          <p:spPr>
            <a:xfrm>
              <a:off x="8172450" y="2657475"/>
              <a:ext cx="0" cy="2660156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6D887763-F7C0-400F-AF75-7CDF765D46C2}"/>
                </a:ext>
              </a:extLst>
            </p:cNvPr>
            <p:cNvCxnSpPr>
              <a:cxnSpLocks/>
            </p:cNvCxnSpPr>
            <p:nvPr/>
          </p:nvCxnSpPr>
          <p:spPr>
            <a:xfrm>
              <a:off x="7715250" y="2687264"/>
              <a:ext cx="457200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lèche : bas 53">
            <a:extLst>
              <a:ext uri="{FF2B5EF4-FFF2-40B4-BE49-F238E27FC236}">
                <a16:creationId xmlns:a16="http://schemas.microsoft.com/office/drawing/2014/main" id="{C6BB70E9-F9BC-4C39-A89F-207635D93E9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744321" y="4151608"/>
            <a:ext cx="314324" cy="632972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Flèche : bas 58">
            <a:extLst>
              <a:ext uri="{FF2B5EF4-FFF2-40B4-BE49-F238E27FC236}">
                <a16:creationId xmlns:a16="http://schemas.microsoft.com/office/drawing/2014/main" id="{C7B25367-1734-4403-8A36-C560149810E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62157" y="4860742"/>
            <a:ext cx="314324" cy="6329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0" name="Flèche : bas 59">
            <a:extLst>
              <a:ext uri="{FF2B5EF4-FFF2-40B4-BE49-F238E27FC236}">
                <a16:creationId xmlns:a16="http://schemas.microsoft.com/office/drawing/2014/main" id="{0967A125-818C-4B09-87A6-AF5BD01DECB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545223" y="4843790"/>
            <a:ext cx="314324" cy="6329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1" name="Flèche : bas 60">
            <a:extLst>
              <a:ext uri="{FF2B5EF4-FFF2-40B4-BE49-F238E27FC236}">
                <a16:creationId xmlns:a16="http://schemas.microsoft.com/office/drawing/2014/main" id="{051391FC-81F3-4151-907A-DC4E4D3B7AE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flipV="1">
            <a:off x="7739412" y="4805070"/>
            <a:ext cx="314324" cy="63297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5" name="Flèche : angle droit 54">
            <a:extLst>
              <a:ext uri="{FF2B5EF4-FFF2-40B4-BE49-F238E27FC236}">
                <a16:creationId xmlns:a16="http://schemas.microsoft.com/office/drawing/2014/main" id="{8EEB6BB5-00C2-4166-80D6-4F64A0B3584E}"/>
              </a:ext>
            </a:extLst>
          </p:cNvPr>
          <p:cNvSpPr/>
          <p:nvPr/>
        </p:nvSpPr>
        <p:spPr>
          <a:xfrm rot="5400000">
            <a:off x="6726583" y="5540542"/>
            <a:ext cx="695260" cy="918400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3" name="Flèche : angle droit 62">
            <a:extLst>
              <a:ext uri="{FF2B5EF4-FFF2-40B4-BE49-F238E27FC236}">
                <a16:creationId xmlns:a16="http://schemas.microsoft.com/office/drawing/2014/main" id="{43583396-C517-4BAA-8395-265393F6C226}"/>
              </a:ext>
            </a:extLst>
          </p:cNvPr>
          <p:cNvSpPr/>
          <p:nvPr/>
        </p:nvSpPr>
        <p:spPr>
          <a:xfrm rot="16200000" flipH="1">
            <a:off x="8503753" y="5535653"/>
            <a:ext cx="695260" cy="918400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0B0141D1-1088-49B0-B660-452ED690F048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 flipH="1">
            <a:off x="8366873" y="3192998"/>
            <a:ext cx="1" cy="232124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16012BC3-2424-42FB-A3BA-8447D38CC81A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8510522" y="3550330"/>
            <a:ext cx="184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1"/>
                </a:solidFill>
              </a:rPr>
              <a:t>h = pression du gaz en mm Hg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E71A8B1A-1626-40B4-920F-D80F80B92A0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248238" y="3039290"/>
            <a:ext cx="227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2"/>
                </a:solidFill>
              </a:rPr>
              <a:t>Pression du gaz dans la pièce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1356F8C-389E-4C38-85EE-A648144B829A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248238" y="2286126"/>
            <a:ext cx="2276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6"/>
                </a:solidFill>
              </a:rPr>
              <a:t>Pression du liquide dans l’éprouvette</a:t>
            </a:r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D3F60CD3-CC25-4507-A557-5E700DACA65F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7839079" y="2536699"/>
            <a:ext cx="2510626" cy="461665"/>
            <a:chOff x="7839079" y="2536699"/>
            <a:chExt cx="2510626" cy="461665"/>
          </a:xfrm>
        </p:grpSpPr>
        <p:cxnSp>
          <p:nvCxnSpPr>
            <p:cNvPr id="72" name="Connecteur droit avec flèche 71">
              <a:extLst>
                <a:ext uri="{FF2B5EF4-FFF2-40B4-BE49-F238E27FC236}">
                  <a16:creationId xmlns:a16="http://schemas.microsoft.com/office/drawing/2014/main" id="{B621B8DE-1A37-482A-A5BF-A2FD24BF963D}"/>
                </a:ext>
              </a:extLst>
            </p:cNvPr>
            <p:cNvCxnSpPr>
              <a:cxnSpLocks/>
              <a:stCxn id="73" idx="1"/>
            </p:cNvCxnSpPr>
            <p:nvPr/>
          </p:nvCxnSpPr>
          <p:spPr>
            <a:xfrm flipH="1" flipV="1">
              <a:off x="7839079" y="2764908"/>
              <a:ext cx="1366855" cy="262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99F28323-2C99-41F8-BEE6-00D927738778}"/>
                </a:ext>
              </a:extLst>
            </p:cNvPr>
            <p:cNvSpPr txBox="1"/>
            <p:nvPr/>
          </p:nvSpPr>
          <p:spPr>
            <a:xfrm>
              <a:off x="9205934" y="2536699"/>
              <a:ext cx="1143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FF00"/>
                  </a:solidFill>
                </a:rPr>
                <a:t>Vide</a:t>
              </a:r>
            </a:p>
          </p:txBody>
        </p:sp>
      </p:grpSp>
      <p:pic>
        <p:nvPicPr>
          <p:cNvPr id="36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6CEB5DCF-F6B4-4AED-AAB8-1FD7D599E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re 1">
            <a:extLst>
              <a:ext uri="{FF2B5EF4-FFF2-40B4-BE49-F238E27FC236}">
                <a16:creationId xmlns:a16="http://schemas.microsoft.com/office/drawing/2014/main" id="{A6E010D4-0DE3-4644-A09A-FB20C5AE65AC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50 à 52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17618CA-31AB-4AF3-8839-82D02C84AD59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7792939" y="600066"/>
            <a:ext cx="4395884" cy="137160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/>
              <a:t>Pourquoi utilise-t-on du mercure?</a:t>
            </a:r>
          </a:p>
          <a:p>
            <a:r>
              <a:rPr lang="fr-CA" dirty="0"/>
              <a:t>Le mercure est utilisé puisque sa masse volumique est plus élevée et assure une meilleure lecture.</a:t>
            </a:r>
          </a:p>
        </p:txBody>
      </p:sp>
    </p:spTree>
    <p:extLst>
      <p:ext uri="{BB962C8B-B14F-4D97-AF65-F5344CB8AC3E}">
        <p14:creationId xmlns:p14="http://schemas.microsoft.com/office/powerpoint/2010/main" val="690271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" grpId="0" uiExpand="1" build="p"/>
      <p:bldP spid="47" grpId="0" animBg="1"/>
      <p:bldP spid="45" grpId="0" animBg="1"/>
      <p:bldP spid="46" grpId="0" animBg="1"/>
      <p:bldP spid="46" grpId="1" animBg="1"/>
      <p:bldP spid="54" grpId="0" animBg="1"/>
      <p:bldP spid="59" grpId="0" animBg="1"/>
      <p:bldP spid="60" grpId="0" animBg="1"/>
      <p:bldP spid="61" grpId="0" animBg="1"/>
      <p:bldP spid="55" grpId="0" animBg="1"/>
      <p:bldP spid="63" grpId="0" animBg="1"/>
      <p:bldP spid="67" grpId="0"/>
      <p:bldP spid="68" grpId="0"/>
      <p:bldP spid="69" grpId="0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252BEAFD-3129-480A-BD5E-0A6F59ED371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82867" y="3394157"/>
            <a:ext cx="2348428" cy="3272104"/>
            <a:chOff x="582867" y="3394157"/>
            <a:chExt cx="2348428" cy="3272104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71730D80-439D-42F0-B9C4-8E261EDED71C}"/>
                </a:ext>
              </a:extLst>
            </p:cNvPr>
            <p:cNvGrpSpPr/>
            <p:nvPr/>
          </p:nvGrpSpPr>
          <p:grpSpPr>
            <a:xfrm>
              <a:off x="582867" y="3394157"/>
              <a:ext cx="2348428" cy="3272104"/>
              <a:chOff x="272126" y="3443553"/>
              <a:chExt cx="2348428" cy="3272104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C03003C1-FE9B-4CD6-8681-68A3DB9B062C}"/>
                  </a:ext>
                </a:extLst>
              </p:cNvPr>
              <p:cNvGrpSpPr/>
              <p:nvPr/>
            </p:nvGrpSpPr>
            <p:grpSpPr>
              <a:xfrm>
                <a:off x="339469" y="4073805"/>
                <a:ext cx="2271958" cy="2630159"/>
                <a:chOff x="339469" y="4073805"/>
                <a:chExt cx="2271958" cy="2630159"/>
              </a:xfrm>
            </p:grpSpPr>
            <p:sp>
              <p:nvSpPr>
                <p:cNvPr id="21" name="Ellipse 20">
                  <a:extLst>
                    <a:ext uri="{FF2B5EF4-FFF2-40B4-BE49-F238E27FC236}">
                      <a16:creationId xmlns:a16="http://schemas.microsoft.com/office/drawing/2014/main" id="{9EC0A223-1FE7-47E2-B546-6CFF9FEFD245}"/>
                    </a:ext>
                  </a:extLst>
                </p:cNvPr>
                <p:cNvSpPr/>
                <p:nvPr/>
              </p:nvSpPr>
              <p:spPr>
                <a:xfrm>
                  <a:off x="339469" y="5086643"/>
                  <a:ext cx="990628" cy="9660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A4F48D89-A300-48B4-8DBD-54E0780A6A82}"/>
                    </a:ext>
                  </a:extLst>
                </p:cNvPr>
                <p:cNvSpPr/>
                <p:nvPr/>
              </p:nvSpPr>
              <p:spPr>
                <a:xfrm>
                  <a:off x="736310" y="4542737"/>
                  <a:ext cx="218239" cy="562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23" name="Arc plein 22">
                  <a:extLst>
                    <a:ext uri="{FF2B5EF4-FFF2-40B4-BE49-F238E27FC236}">
                      <a16:creationId xmlns:a16="http://schemas.microsoft.com/office/drawing/2014/main" id="{3A4F64DD-2D6C-4CD9-8B23-ED6EBD9073EF}"/>
                    </a:ext>
                  </a:extLst>
                </p:cNvPr>
                <p:cNvSpPr/>
                <p:nvPr/>
              </p:nvSpPr>
              <p:spPr>
                <a:xfrm>
                  <a:off x="745834" y="4073805"/>
                  <a:ext cx="1008829" cy="956404"/>
                </a:xfrm>
                <a:prstGeom prst="blockArc">
                  <a:avLst>
                    <a:gd name="adj1" fmla="val 10440505"/>
                    <a:gd name="adj2" fmla="val 0"/>
                    <a:gd name="adj3" fmla="val 29269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EED6F967-4274-4651-BA9D-053E958C7C8C}"/>
                    </a:ext>
                  </a:extLst>
                </p:cNvPr>
                <p:cNvSpPr/>
                <p:nvPr/>
              </p:nvSpPr>
              <p:spPr>
                <a:xfrm>
                  <a:off x="1547447" y="4791715"/>
                  <a:ext cx="244584" cy="1537159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17" name="Arc plein 116">
                  <a:extLst>
                    <a:ext uri="{FF2B5EF4-FFF2-40B4-BE49-F238E27FC236}">
                      <a16:creationId xmlns:a16="http://schemas.microsoft.com/office/drawing/2014/main" id="{3B8FF326-0967-4FB2-B4CF-E1A1CC260690}"/>
                    </a:ext>
                  </a:extLst>
                </p:cNvPr>
                <p:cNvSpPr/>
                <p:nvPr/>
              </p:nvSpPr>
              <p:spPr>
                <a:xfrm flipV="1">
                  <a:off x="1532551" y="5747098"/>
                  <a:ext cx="1078876" cy="956866"/>
                </a:xfrm>
                <a:prstGeom prst="blockArc">
                  <a:avLst>
                    <a:gd name="adj1" fmla="val 10866431"/>
                    <a:gd name="adj2" fmla="val 0"/>
                    <a:gd name="adj3" fmla="val 29269"/>
                  </a:avLst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A195A71-CD80-432E-BFCA-754C81E9EEDD}"/>
                    </a:ext>
                  </a:extLst>
                </p:cNvPr>
                <p:cNvSpPr/>
                <p:nvPr/>
              </p:nvSpPr>
              <p:spPr>
                <a:xfrm>
                  <a:off x="2377215" y="5735404"/>
                  <a:ext cx="218909" cy="593469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A92CC558-F8FC-4189-8332-0F94DFA14C6E}"/>
                    </a:ext>
                  </a:extLst>
                </p:cNvPr>
                <p:cNvSpPr/>
                <p:nvPr/>
              </p:nvSpPr>
              <p:spPr>
                <a:xfrm>
                  <a:off x="1556438" y="4532222"/>
                  <a:ext cx="208792" cy="259494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459A05A5-2CB5-4944-A8A7-22643DD67BB8}"/>
                  </a:ext>
                </a:extLst>
              </p:cNvPr>
              <p:cNvGrpSpPr/>
              <p:nvPr/>
            </p:nvGrpSpPr>
            <p:grpSpPr>
              <a:xfrm>
                <a:off x="272126" y="3443553"/>
                <a:ext cx="2348428" cy="3272104"/>
                <a:chOff x="104775" y="2098011"/>
                <a:chExt cx="2831996" cy="3945868"/>
              </a:xfrm>
            </p:grpSpPr>
            <p:grpSp>
              <p:nvGrpSpPr>
                <p:cNvPr id="29" name="Groupe 28">
                  <a:extLst>
                    <a:ext uri="{FF2B5EF4-FFF2-40B4-BE49-F238E27FC236}">
                      <a16:creationId xmlns:a16="http://schemas.microsoft.com/office/drawing/2014/main" id="{62908DFB-2074-4C50-A798-015C0E437247}"/>
                    </a:ext>
                  </a:extLst>
                </p:cNvPr>
                <p:cNvGrpSpPr/>
                <p:nvPr/>
              </p:nvGrpSpPr>
              <p:grpSpPr>
                <a:xfrm>
                  <a:off x="104775" y="2098011"/>
                  <a:ext cx="2831908" cy="3267731"/>
                  <a:chOff x="658958" y="607454"/>
                  <a:chExt cx="4618030" cy="5328737"/>
                </a:xfrm>
              </p:grpSpPr>
              <p:sp>
                <p:nvSpPr>
                  <p:cNvPr id="7" name="Arc plein 6">
                    <a:extLst>
                      <a:ext uri="{FF2B5EF4-FFF2-40B4-BE49-F238E27FC236}">
                        <a16:creationId xmlns:a16="http://schemas.microsoft.com/office/drawing/2014/main" id="{903370F1-DA7E-4E87-9111-60653A9A0F56}"/>
                      </a:ext>
                    </a:extLst>
                  </p:cNvPr>
                  <p:cNvSpPr/>
                  <p:nvPr/>
                </p:nvSpPr>
                <p:spPr>
                  <a:xfrm>
                    <a:off x="658958" y="3727614"/>
                    <a:ext cx="2121605" cy="2121605"/>
                  </a:xfrm>
                  <a:prstGeom prst="blockArc">
                    <a:avLst>
                      <a:gd name="adj1" fmla="val 17193072"/>
                      <a:gd name="adj2" fmla="val 15655709"/>
                      <a:gd name="adj3" fmla="val 4770"/>
                    </a:avLst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3" name="Groupe 12">
                    <a:extLst>
                      <a:ext uri="{FF2B5EF4-FFF2-40B4-BE49-F238E27FC236}">
                        <a16:creationId xmlns:a16="http://schemas.microsoft.com/office/drawing/2014/main" id="{D7A175F4-721A-46AA-9E11-485EBD076465}"/>
                      </a:ext>
                    </a:extLst>
                  </p:cNvPr>
                  <p:cNvGrpSpPr/>
                  <p:nvPr/>
                </p:nvGrpSpPr>
                <p:grpSpPr>
                  <a:xfrm>
                    <a:off x="1530684" y="2913370"/>
                    <a:ext cx="518083" cy="960864"/>
                    <a:chOff x="7738905" y="2657475"/>
                    <a:chExt cx="433545" cy="2706946"/>
                  </a:xfrm>
                </p:grpSpPr>
                <p:cxnSp>
                  <p:nvCxnSpPr>
                    <p:cNvPr id="14" name="Connecteur droit 13">
                      <a:extLst>
                        <a:ext uri="{FF2B5EF4-FFF2-40B4-BE49-F238E27FC236}">
                          <a16:creationId xmlns:a16="http://schemas.microsoft.com/office/drawing/2014/main" id="{E1530241-B81C-4CA4-89D2-1F66DBC625E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38905" y="270426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Connecteur droit 14">
                      <a:extLst>
                        <a:ext uri="{FF2B5EF4-FFF2-40B4-BE49-F238E27FC236}">
                          <a16:creationId xmlns:a16="http://schemas.microsoft.com/office/drawing/2014/main" id="{CD252386-F162-4868-AFFE-EA8466869F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72450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Groupe 17">
                    <a:extLst>
                      <a:ext uri="{FF2B5EF4-FFF2-40B4-BE49-F238E27FC236}">
                        <a16:creationId xmlns:a16="http://schemas.microsoft.com/office/drawing/2014/main" id="{856AD4C0-542A-4E60-984B-304B2AAE0809}"/>
                      </a:ext>
                    </a:extLst>
                  </p:cNvPr>
                  <p:cNvGrpSpPr/>
                  <p:nvPr/>
                </p:nvGrpSpPr>
                <p:grpSpPr>
                  <a:xfrm>
                    <a:off x="3137643" y="2913370"/>
                    <a:ext cx="514648" cy="3022819"/>
                    <a:chOff x="7755344" y="2657475"/>
                    <a:chExt cx="430671" cy="2660156"/>
                  </a:xfrm>
                </p:grpSpPr>
                <p:cxnSp>
                  <p:nvCxnSpPr>
                    <p:cNvPr id="19" name="Connecteur droit 18">
                      <a:extLst>
                        <a:ext uri="{FF2B5EF4-FFF2-40B4-BE49-F238E27FC236}">
                          <a16:creationId xmlns:a16="http://schemas.microsoft.com/office/drawing/2014/main" id="{11337A35-7618-4A5E-8D80-B7E3DD837D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55344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Connecteur droit 19">
                      <a:extLst>
                        <a:ext uri="{FF2B5EF4-FFF2-40B4-BE49-F238E27FC236}">
                          <a16:creationId xmlns:a16="http://schemas.microsoft.com/office/drawing/2014/main" id="{9D235EAF-8804-4FF5-AE97-3EBAA90EBE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86015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" name="Groupe 25">
                    <a:extLst>
                      <a:ext uri="{FF2B5EF4-FFF2-40B4-BE49-F238E27FC236}">
                        <a16:creationId xmlns:a16="http://schemas.microsoft.com/office/drawing/2014/main" id="{86964A18-DD52-4814-B8CC-42218716F07A}"/>
                      </a:ext>
                    </a:extLst>
                  </p:cNvPr>
                  <p:cNvGrpSpPr/>
                  <p:nvPr/>
                </p:nvGrpSpPr>
                <p:grpSpPr>
                  <a:xfrm>
                    <a:off x="4760029" y="607454"/>
                    <a:ext cx="516959" cy="5328737"/>
                    <a:chOff x="7771361" y="2656403"/>
                    <a:chExt cx="432605" cy="2661228"/>
                  </a:xfrm>
                </p:grpSpPr>
                <p:cxnSp>
                  <p:nvCxnSpPr>
                    <p:cNvPr id="27" name="Connecteur droit 26">
                      <a:extLst>
                        <a:ext uri="{FF2B5EF4-FFF2-40B4-BE49-F238E27FC236}">
                          <a16:creationId xmlns:a16="http://schemas.microsoft.com/office/drawing/2014/main" id="{C06B8665-DE51-4D7C-AE22-2A7A1EF0182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71361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Connecteur droit 27">
                      <a:extLst>
                        <a:ext uri="{FF2B5EF4-FFF2-40B4-BE49-F238E27FC236}">
                          <a16:creationId xmlns:a16="http://schemas.microsoft.com/office/drawing/2014/main" id="{A09E9633-FE74-4B80-A525-AB082FD344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203966" y="2656403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F7606905-8332-4DFC-9637-EC789AADCB27}"/>
                    </a:ext>
                  </a:extLst>
                </p:cNvPr>
                <p:cNvGrpSpPr/>
                <p:nvPr/>
              </p:nvGrpSpPr>
              <p:grpSpPr>
                <a:xfrm>
                  <a:off x="637972" y="2836274"/>
                  <a:ext cx="1305128" cy="1462940"/>
                  <a:chOff x="732674" y="2999643"/>
                  <a:chExt cx="1521054" cy="1704975"/>
                </a:xfrm>
              </p:grpSpPr>
              <p:sp>
                <p:nvSpPr>
                  <p:cNvPr id="10" name="Arc 9">
                    <a:extLst>
                      <a:ext uri="{FF2B5EF4-FFF2-40B4-BE49-F238E27FC236}">
                        <a16:creationId xmlns:a16="http://schemas.microsoft.com/office/drawing/2014/main" id="{607D8AE5-B7E8-4CC5-B6DB-05F22ECE047A}"/>
                      </a:ext>
                    </a:extLst>
                  </p:cNvPr>
                  <p:cNvSpPr/>
                  <p:nvPr/>
                </p:nvSpPr>
                <p:spPr>
                  <a:xfrm>
                    <a:off x="732674" y="2999643"/>
                    <a:ext cx="1521054" cy="1704975"/>
                  </a:xfrm>
                  <a:prstGeom prst="arc">
                    <a:avLst>
                      <a:gd name="adj1" fmla="val 10839951"/>
                      <a:gd name="adj2" fmla="val 21367337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  <p:sp>
                <p:nvSpPr>
                  <p:cNvPr id="55" name="Arc 54">
                    <a:extLst>
                      <a:ext uri="{FF2B5EF4-FFF2-40B4-BE49-F238E27FC236}">
                        <a16:creationId xmlns:a16="http://schemas.microsoft.com/office/drawing/2014/main" id="{981530CB-2644-4978-A8EC-A943AC90A7AC}"/>
                      </a:ext>
                    </a:extLst>
                  </p:cNvPr>
                  <p:cNvSpPr/>
                  <p:nvPr/>
                </p:nvSpPr>
                <p:spPr>
                  <a:xfrm>
                    <a:off x="1100506" y="3449065"/>
                    <a:ext cx="790236" cy="735423"/>
                  </a:xfrm>
                  <a:prstGeom prst="arc">
                    <a:avLst>
                      <a:gd name="adj1" fmla="val 10839951"/>
                      <a:gd name="adj2" fmla="val 350299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  <p:grpSp>
              <p:nvGrpSpPr>
                <p:cNvPr id="59" name="Groupe 58">
                  <a:extLst>
                    <a:ext uri="{FF2B5EF4-FFF2-40B4-BE49-F238E27FC236}">
                      <a16:creationId xmlns:a16="http://schemas.microsoft.com/office/drawing/2014/main" id="{ADAB20CF-B733-44F6-A518-985FD717D7BB}"/>
                    </a:ext>
                  </a:extLst>
                </p:cNvPr>
                <p:cNvGrpSpPr/>
                <p:nvPr/>
              </p:nvGrpSpPr>
              <p:grpSpPr>
                <a:xfrm rot="10800000">
                  <a:off x="1631643" y="4580939"/>
                  <a:ext cx="1305128" cy="1462940"/>
                  <a:chOff x="732674" y="2999643"/>
                  <a:chExt cx="1521054" cy="1704975"/>
                </a:xfrm>
              </p:grpSpPr>
              <p:sp>
                <p:nvSpPr>
                  <p:cNvPr id="60" name="Arc 59">
                    <a:extLst>
                      <a:ext uri="{FF2B5EF4-FFF2-40B4-BE49-F238E27FC236}">
                        <a16:creationId xmlns:a16="http://schemas.microsoft.com/office/drawing/2014/main" id="{9B17E697-3EE0-4AB4-B6B1-D22600C87132}"/>
                      </a:ext>
                    </a:extLst>
                  </p:cNvPr>
                  <p:cNvSpPr/>
                  <p:nvPr/>
                </p:nvSpPr>
                <p:spPr>
                  <a:xfrm>
                    <a:off x="732674" y="2999643"/>
                    <a:ext cx="1521054" cy="1704975"/>
                  </a:xfrm>
                  <a:prstGeom prst="arc">
                    <a:avLst>
                      <a:gd name="adj1" fmla="val 10839951"/>
                      <a:gd name="adj2" fmla="val 21367337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  <p:sp>
                <p:nvSpPr>
                  <p:cNvPr id="61" name="Arc 60">
                    <a:extLst>
                      <a:ext uri="{FF2B5EF4-FFF2-40B4-BE49-F238E27FC236}">
                        <a16:creationId xmlns:a16="http://schemas.microsoft.com/office/drawing/2014/main" id="{410F8F06-4A74-4CFC-A4F8-A60C9544F5C4}"/>
                      </a:ext>
                    </a:extLst>
                  </p:cNvPr>
                  <p:cNvSpPr/>
                  <p:nvPr/>
                </p:nvSpPr>
                <p:spPr>
                  <a:xfrm>
                    <a:off x="1100506" y="3449065"/>
                    <a:ext cx="790236" cy="735423"/>
                  </a:xfrm>
                  <a:prstGeom prst="arc">
                    <a:avLst>
                      <a:gd name="adj1" fmla="val 10839951"/>
                      <a:gd name="adj2" fmla="val 350299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</p:grpSp>
        </p:grp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6D5AF25A-9F6F-4AE4-A595-4E208671C733}"/>
                </a:ext>
              </a:extLst>
            </p:cNvPr>
            <p:cNvSpPr txBox="1"/>
            <p:nvPr/>
          </p:nvSpPr>
          <p:spPr>
            <a:xfrm>
              <a:off x="809625" y="5295900"/>
              <a:ext cx="634223" cy="375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Gaz</a:t>
              </a:r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/>
              <a:t>Fonctionnement du manomètre</a:t>
            </a:r>
            <a:endParaRPr lang="fr-CA" dirty="0"/>
          </a:p>
        </p:txBody>
      </p:sp>
      <p:sp>
        <p:nvSpPr>
          <p:cNvPr id="145" name="Espace réservé du texte 144">
            <a:extLst>
              <a:ext uri="{FF2B5EF4-FFF2-40B4-BE49-F238E27FC236}">
                <a16:creationId xmlns:a16="http://schemas.microsoft.com/office/drawing/2014/main" id="{9FB9574E-9E18-4018-A6B0-CD7252F79C85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386210" y="2128895"/>
            <a:ext cx="4807174" cy="693135"/>
          </a:xfrm>
        </p:spPr>
        <p:txBody>
          <a:bodyPr anchor="ctr">
            <a:normAutofit/>
          </a:bodyPr>
          <a:lstStyle/>
          <a:p>
            <a:r>
              <a:rPr lang="fr-CA" u="sng" dirty="0"/>
              <a:t>Manomètre à extrémité ouverte</a:t>
            </a:r>
          </a:p>
        </p:txBody>
      </p:sp>
      <p:sp>
        <p:nvSpPr>
          <p:cNvPr id="147" name="Espace réservé du texte 146">
            <a:extLst>
              <a:ext uri="{FF2B5EF4-FFF2-40B4-BE49-F238E27FC236}">
                <a16:creationId xmlns:a16="http://schemas.microsoft.com/office/drawing/2014/main" id="{C3B25375-8991-4EE1-879A-452D51531880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7438381" y="2144588"/>
            <a:ext cx="4700059" cy="692076"/>
          </a:xfrm>
        </p:spPr>
        <p:txBody>
          <a:bodyPr anchor="ctr">
            <a:normAutofit/>
          </a:bodyPr>
          <a:lstStyle/>
          <a:p>
            <a:r>
              <a:rPr lang="fr-CA" u="sng" dirty="0"/>
              <a:t>Manomètre à extrémité fermée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23E70107-6E35-46F7-9C69-C1AB4783DFB8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363205" y="1792355"/>
            <a:ext cx="0" cy="5105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 : bas 32">
            <a:extLst>
              <a:ext uri="{FF2B5EF4-FFF2-40B4-BE49-F238E27FC236}">
                <a16:creationId xmlns:a16="http://schemas.microsoft.com/office/drawing/2014/main" id="{184291B3-F551-4606-AE5F-998BE784A14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35865" y="2984382"/>
            <a:ext cx="477112" cy="621443"/>
          </a:xfrm>
          <a:prstGeom prst="downArrow">
            <a:avLst/>
          </a:prstGeom>
          <a:noFill/>
          <a:ln w="57150">
            <a:solidFill>
              <a:schemeClr val="accent5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Flèche : haut 33">
            <a:extLst>
              <a:ext uri="{FF2B5EF4-FFF2-40B4-BE49-F238E27FC236}">
                <a16:creationId xmlns:a16="http://schemas.microsoft.com/office/drawing/2014/main" id="{E4D6EA2F-EC24-49C2-B874-10C8CB067F9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7924" y="3715252"/>
            <a:ext cx="798722" cy="1073053"/>
          </a:xfrm>
          <a:prstGeom prst="upArrow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1FB97B03-951C-40C6-9208-C884715D8EA9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3660832" y="2909811"/>
            <a:ext cx="0" cy="3955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lèche : bas 101">
            <a:extLst>
              <a:ext uri="{FF2B5EF4-FFF2-40B4-BE49-F238E27FC236}">
                <a16:creationId xmlns:a16="http://schemas.microsoft.com/office/drawing/2014/main" id="{0E104EA4-1EB8-4A63-BE74-6F95202733F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0800000">
            <a:off x="4227890" y="4182620"/>
            <a:ext cx="477112" cy="621443"/>
          </a:xfrm>
          <a:prstGeom prst="downArrow">
            <a:avLst/>
          </a:prstGeom>
          <a:noFill/>
          <a:ln w="57150">
            <a:solidFill>
              <a:schemeClr val="tx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3" name="Flèche : haut 102">
            <a:extLst>
              <a:ext uri="{FF2B5EF4-FFF2-40B4-BE49-F238E27FC236}">
                <a16:creationId xmlns:a16="http://schemas.microsoft.com/office/drawing/2014/main" id="{0176FB2C-08AC-49FD-9B3A-D49F42DD617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10800000">
            <a:off x="4060311" y="3022575"/>
            <a:ext cx="798722" cy="1073053"/>
          </a:xfrm>
          <a:prstGeom prst="upArrow">
            <a:avLst/>
          </a:prstGeom>
          <a:noFill/>
          <a:ln w="57150"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E39EAF3D-8B4F-4195-8FCB-D103826E47D7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2228850" y="4727828"/>
            <a:ext cx="0" cy="943689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avec flèche 105">
            <a:extLst>
              <a:ext uri="{FF2B5EF4-FFF2-40B4-BE49-F238E27FC236}">
                <a16:creationId xmlns:a16="http://schemas.microsoft.com/office/drawing/2014/main" id="{728523F0-A576-4718-8982-93E90C930FCA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>
          <a:xfrm>
            <a:off x="6277354" y="4070172"/>
            <a:ext cx="0" cy="166264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108">
            <a:extLst>
              <a:ext uri="{FF2B5EF4-FFF2-40B4-BE49-F238E27FC236}">
                <a16:creationId xmlns:a16="http://schemas.microsoft.com/office/drawing/2014/main" id="{22C2AFAD-11EE-4BFE-8B76-2D1D831485FE}"/>
              </a:ext>
            </a:extLst>
          </p:cNvPr>
          <p:cNvCxnSpPr>
            <a:cxnSpLocks/>
          </p:cNvCxnSpPr>
          <p:nvPr>
            <p:custDataLst>
              <p:tags r:id="rId13"/>
            </p:custDataLst>
          </p:nvPr>
        </p:nvCxnSpPr>
        <p:spPr>
          <a:xfrm>
            <a:off x="10203506" y="4024409"/>
            <a:ext cx="0" cy="166264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48827169-7D94-4DDA-92DC-771C3C30091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4410548" y="3370772"/>
            <a:ext cx="2348428" cy="3272104"/>
            <a:chOff x="4410548" y="3370772"/>
            <a:chExt cx="2348428" cy="3272104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50CB0707-9262-4FF8-BD71-46A05314B38F}"/>
                </a:ext>
              </a:extLst>
            </p:cNvPr>
            <p:cNvGrpSpPr/>
            <p:nvPr/>
          </p:nvGrpSpPr>
          <p:grpSpPr>
            <a:xfrm>
              <a:off x="4410548" y="3370772"/>
              <a:ext cx="2348428" cy="3272104"/>
              <a:chOff x="2902206" y="3467680"/>
              <a:chExt cx="2348428" cy="3272104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ACF79B90-0C03-4935-8407-94CE66AC2FB5}"/>
                  </a:ext>
                </a:extLst>
              </p:cNvPr>
              <p:cNvGrpSpPr/>
              <p:nvPr/>
            </p:nvGrpSpPr>
            <p:grpSpPr>
              <a:xfrm>
                <a:off x="2969549" y="4097932"/>
                <a:ext cx="2271958" cy="2630159"/>
                <a:chOff x="2969549" y="4097932"/>
                <a:chExt cx="2271958" cy="2630159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A6CA414C-3CCB-4583-8E99-8BF9A968B701}"/>
                    </a:ext>
                  </a:extLst>
                </p:cNvPr>
                <p:cNvSpPr/>
                <p:nvPr/>
              </p:nvSpPr>
              <p:spPr>
                <a:xfrm>
                  <a:off x="5007295" y="4140268"/>
                  <a:ext cx="234210" cy="2212733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id="{31DB6867-4AA5-4EF4-8971-BF0BBF18ECC7}"/>
                    </a:ext>
                  </a:extLst>
                </p:cNvPr>
                <p:cNvGrpSpPr/>
                <p:nvPr/>
              </p:nvGrpSpPr>
              <p:grpSpPr>
                <a:xfrm>
                  <a:off x="2969549" y="4097932"/>
                  <a:ext cx="2271958" cy="2630159"/>
                  <a:chOff x="2969549" y="4097932"/>
                  <a:chExt cx="2271958" cy="2630159"/>
                </a:xfrm>
              </p:grpSpPr>
              <p:sp>
                <p:nvSpPr>
                  <p:cNvPr id="120" name="Ellipse 119">
                    <a:extLst>
                      <a:ext uri="{FF2B5EF4-FFF2-40B4-BE49-F238E27FC236}">
                        <a16:creationId xmlns:a16="http://schemas.microsoft.com/office/drawing/2014/main" id="{1CAD5CF6-349D-4556-AF94-1056D17BBACE}"/>
                      </a:ext>
                    </a:extLst>
                  </p:cNvPr>
                  <p:cNvSpPr/>
                  <p:nvPr/>
                </p:nvSpPr>
                <p:spPr>
                  <a:xfrm>
                    <a:off x="2969549" y="5110770"/>
                    <a:ext cx="990628" cy="96600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3F328FD2-A001-4594-B8D8-41932ACED42C}"/>
                      </a:ext>
                    </a:extLst>
                  </p:cNvPr>
                  <p:cNvSpPr/>
                  <p:nvPr/>
                </p:nvSpPr>
                <p:spPr>
                  <a:xfrm>
                    <a:off x="3366390" y="4542738"/>
                    <a:ext cx="236250" cy="58616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122" name="Arc plein 121">
                    <a:extLst>
                      <a:ext uri="{FF2B5EF4-FFF2-40B4-BE49-F238E27FC236}">
                        <a16:creationId xmlns:a16="http://schemas.microsoft.com/office/drawing/2014/main" id="{CAB92737-EBB6-49D3-9C23-45F870D17439}"/>
                      </a:ext>
                    </a:extLst>
                  </p:cNvPr>
                  <p:cNvSpPr/>
                  <p:nvPr/>
                </p:nvSpPr>
                <p:spPr>
                  <a:xfrm>
                    <a:off x="3385439" y="4097932"/>
                    <a:ext cx="1010537" cy="956404"/>
                  </a:xfrm>
                  <a:prstGeom prst="blockArc">
                    <a:avLst>
                      <a:gd name="adj1" fmla="val 10866431"/>
                      <a:gd name="adj2" fmla="val 0"/>
                      <a:gd name="adj3" fmla="val 29269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571E907B-EDEA-48C5-9929-565724329681}"/>
                      </a:ext>
                    </a:extLst>
                  </p:cNvPr>
                  <p:cNvSpPr/>
                  <p:nvPr/>
                </p:nvSpPr>
                <p:spPr>
                  <a:xfrm>
                    <a:off x="4177527" y="5829725"/>
                    <a:ext cx="237653" cy="523276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124" name="Arc plein 123">
                    <a:extLst>
                      <a:ext uri="{FF2B5EF4-FFF2-40B4-BE49-F238E27FC236}">
                        <a16:creationId xmlns:a16="http://schemas.microsoft.com/office/drawing/2014/main" id="{FB6BF94A-FA72-4C95-B839-AC8B7004EEE7}"/>
                      </a:ext>
                    </a:extLst>
                  </p:cNvPr>
                  <p:cNvSpPr/>
                  <p:nvPr/>
                </p:nvSpPr>
                <p:spPr>
                  <a:xfrm flipV="1">
                    <a:off x="4162631" y="5771225"/>
                    <a:ext cx="1078876" cy="956866"/>
                  </a:xfrm>
                  <a:prstGeom prst="blockArc">
                    <a:avLst>
                      <a:gd name="adj1" fmla="val 10866431"/>
                      <a:gd name="adj2" fmla="val 0"/>
                      <a:gd name="adj3" fmla="val 29269"/>
                    </a:avLst>
                  </a:prstGeom>
                  <a:solidFill>
                    <a:schemeClr val="tx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17C30505-1FC4-4519-994F-BCCCC93F8890}"/>
                      </a:ext>
                    </a:extLst>
                  </p:cNvPr>
                  <p:cNvSpPr/>
                  <p:nvPr/>
                </p:nvSpPr>
                <p:spPr>
                  <a:xfrm>
                    <a:off x="4186517" y="4556349"/>
                    <a:ext cx="215769" cy="1273376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</p:grpSp>
          </p:grpSp>
          <p:grpSp>
            <p:nvGrpSpPr>
              <p:cNvPr id="127" name="Groupe 126">
                <a:extLst>
                  <a:ext uri="{FF2B5EF4-FFF2-40B4-BE49-F238E27FC236}">
                    <a16:creationId xmlns:a16="http://schemas.microsoft.com/office/drawing/2014/main" id="{73AE8C43-930F-461B-A6D9-4EA2C6F3F167}"/>
                  </a:ext>
                </a:extLst>
              </p:cNvPr>
              <p:cNvGrpSpPr/>
              <p:nvPr/>
            </p:nvGrpSpPr>
            <p:grpSpPr>
              <a:xfrm>
                <a:off x="2902206" y="3467680"/>
                <a:ext cx="2348428" cy="3272104"/>
                <a:chOff x="104775" y="2098011"/>
                <a:chExt cx="2831996" cy="3945868"/>
              </a:xfrm>
            </p:grpSpPr>
            <p:grpSp>
              <p:nvGrpSpPr>
                <p:cNvPr id="128" name="Groupe 127">
                  <a:extLst>
                    <a:ext uri="{FF2B5EF4-FFF2-40B4-BE49-F238E27FC236}">
                      <a16:creationId xmlns:a16="http://schemas.microsoft.com/office/drawing/2014/main" id="{641DE72B-1FA1-4E67-AFD7-6C8B9FDE331D}"/>
                    </a:ext>
                  </a:extLst>
                </p:cNvPr>
                <p:cNvGrpSpPr/>
                <p:nvPr/>
              </p:nvGrpSpPr>
              <p:grpSpPr>
                <a:xfrm>
                  <a:off x="104775" y="2098011"/>
                  <a:ext cx="2831908" cy="3267731"/>
                  <a:chOff x="658958" y="607454"/>
                  <a:chExt cx="4618030" cy="5328737"/>
                </a:xfrm>
              </p:grpSpPr>
              <p:sp>
                <p:nvSpPr>
                  <p:cNvPr id="135" name="Arc plein 134">
                    <a:extLst>
                      <a:ext uri="{FF2B5EF4-FFF2-40B4-BE49-F238E27FC236}">
                        <a16:creationId xmlns:a16="http://schemas.microsoft.com/office/drawing/2014/main" id="{D675931A-BBC5-45C1-860C-F4B3E53DF440}"/>
                      </a:ext>
                    </a:extLst>
                  </p:cNvPr>
                  <p:cNvSpPr/>
                  <p:nvPr/>
                </p:nvSpPr>
                <p:spPr>
                  <a:xfrm>
                    <a:off x="658958" y="3727614"/>
                    <a:ext cx="2121605" cy="2121605"/>
                  </a:xfrm>
                  <a:prstGeom prst="blockArc">
                    <a:avLst>
                      <a:gd name="adj1" fmla="val 17193072"/>
                      <a:gd name="adj2" fmla="val 15655709"/>
                      <a:gd name="adj3" fmla="val 4770"/>
                    </a:avLst>
                  </a:prstGeom>
                  <a:solidFill>
                    <a:schemeClr val="accent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36" name="Groupe 135">
                    <a:extLst>
                      <a:ext uri="{FF2B5EF4-FFF2-40B4-BE49-F238E27FC236}">
                        <a16:creationId xmlns:a16="http://schemas.microsoft.com/office/drawing/2014/main" id="{9EF52458-0157-473F-8248-ABFD5F0DBA67}"/>
                      </a:ext>
                    </a:extLst>
                  </p:cNvPr>
                  <p:cNvGrpSpPr/>
                  <p:nvPr/>
                </p:nvGrpSpPr>
                <p:grpSpPr>
                  <a:xfrm>
                    <a:off x="1530684" y="2913370"/>
                    <a:ext cx="518083" cy="960864"/>
                    <a:chOff x="7738905" y="2657475"/>
                    <a:chExt cx="433545" cy="2706946"/>
                  </a:xfrm>
                </p:grpSpPr>
                <p:cxnSp>
                  <p:nvCxnSpPr>
                    <p:cNvPr id="143" name="Connecteur droit 142">
                      <a:extLst>
                        <a:ext uri="{FF2B5EF4-FFF2-40B4-BE49-F238E27FC236}">
                          <a16:creationId xmlns:a16="http://schemas.microsoft.com/office/drawing/2014/main" id="{A90F778A-4461-47D7-83F3-1F36A20D1A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38905" y="270426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4" name="Connecteur droit 143">
                      <a:extLst>
                        <a:ext uri="{FF2B5EF4-FFF2-40B4-BE49-F238E27FC236}">
                          <a16:creationId xmlns:a16="http://schemas.microsoft.com/office/drawing/2014/main" id="{C58F67C5-D50C-4B9E-9E70-B24A7D8B9D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72450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7" name="Groupe 136">
                    <a:extLst>
                      <a:ext uri="{FF2B5EF4-FFF2-40B4-BE49-F238E27FC236}">
                        <a16:creationId xmlns:a16="http://schemas.microsoft.com/office/drawing/2014/main" id="{D4FCF507-E9D3-42B9-8B04-B832D62F2EA9}"/>
                      </a:ext>
                    </a:extLst>
                  </p:cNvPr>
                  <p:cNvGrpSpPr/>
                  <p:nvPr/>
                </p:nvGrpSpPr>
                <p:grpSpPr>
                  <a:xfrm>
                    <a:off x="3137643" y="2913370"/>
                    <a:ext cx="514648" cy="3022819"/>
                    <a:chOff x="7755344" y="2657475"/>
                    <a:chExt cx="430671" cy="2660156"/>
                  </a:xfrm>
                </p:grpSpPr>
                <p:cxnSp>
                  <p:nvCxnSpPr>
                    <p:cNvPr id="141" name="Connecteur droit 140">
                      <a:extLst>
                        <a:ext uri="{FF2B5EF4-FFF2-40B4-BE49-F238E27FC236}">
                          <a16:creationId xmlns:a16="http://schemas.microsoft.com/office/drawing/2014/main" id="{0BB4127F-9E2E-414D-8B5D-790D505108A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55344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Connecteur droit 141">
                      <a:extLst>
                        <a:ext uri="{FF2B5EF4-FFF2-40B4-BE49-F238E27FC236}">
                          <a16:creationId xmlns:a16="http://schemas.microsoft.com/office/drawing/2014/main" id="{E53BCC54-03FE-43CD-A63D-65C3CE70F8F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186015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38" name="Groupe 137">
                    <a:extLst>
                      <a:ext uri="{FF2B5EF4-FFF2-40B4-BE49-F238E27FC236}">
                        <a16:creationId xmlns:a16="http://schemas.microsoft.com/office/drawing/2014/main" id="{70CE6AF9-D87D-4183-8928-0AE3686CD423}"/>
                      </a:ext>
                    </a:extLst>
                  </p:cNvPr>
                  <p:cNvGrpSpPr/>
                  <p:nvPr/>
                </p:nvGrpSpPr>
                <p:grpSpPr>
                  <a:xfrm>
                    <a:off x="4760029" y="607454"/>
                    <a:ext cx="516959" cy="5328737"/>
                    <a:chOff x="7771361" y="2656403"/>
                    <a:chExt cx="432605" cy="2661228"/>
                  </a:xfrm>
                </p:grpSpPr>
                <p:cxnSp>
                  <p:nvCxnSpPr>
                    <p:cNvPr id="139" name="Connecteur droit 138">
                      <a:extLst>
                        <a:ext uri="{FF2B5EF4-FFF2-40B4-BE49-F238E27FC236}">
                          <a16:creationId xmlns:a16="http://schemas.microsoft.com/office/drawing/2014/main" id="{61C04110-6767-43FC-AC16-7425CEDD246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771361" y="2657475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Connecteur droit 139">
                      <a:extLst>
                        <a:ext uri="{FF2B5EF4-FFF2-40B4-BE49-F238E27FC236}">
                          <a16:creationId xmlns:a16="http://schemas.microsoft.com/office/drawing/2014/main" id="{4494D9AD-3120-436C-9377-0C2481A738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203966" y="2656403"/>
                      <a:ext cx="0" cy="2660156"/>
                    </a:xfrm>
                    <a:prstGeom prst="line">
                      <a:avLst/>
                    </a:prstGeom>
                    <a:ln w="571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29" name="Groupe 128">
                  <a:extLst>
                    <a:ext uri="{FF2B5EF4-FFF2-40B4-BE49-F238E27FC236}">
                      <a16:creationId xmlns:a16="http://schemas.microsoft.com/office/drawing/2014/main" id="{FDD20C49-318A-403B-B81C-66555BE150BF}"/>
                    </a:ext>
                  </a:extLst>
                </p:cNvPr>
                <p:cNvGrpSpPr/>
                <p:nvPr/>
              </p:nvGrpSpPr>
              <p:grpSpPr>
                <a:xfrm>
                  <a:off x="637972" y="2836274"/>
                  <a:ext cx="1305128" cy="1462940"/>
                  <a:chOff x="732674" y="2999643"/>
                  <a:chExt cx="1521054" cy="1704975"/>
                </a:xfrm>
              </p:grpSpPr>
              <p:sp>
                <p:nvSpPr>
                  <p:cNvPr id="133" name="Arc 132">
                    <a:extLst>
                      <a:ext uri="{FF2B5EF4-FFF2-40B4-BE49-F238E27FC236}">
                        <a16:creationId xmlns:a16="http://schemas.microsoft.com/office/drawing/2014/main" id="{6BACB389-AA7E-4211-B4B7-04982A784865}"/>
                      </a:ext>
                    </a:extLst>
                  </p:cNvPr>
                  <p:cNvSpPr/>
                  <p:nvPr/>
                </p:nvSpPr>
                <p:spPr>
                  <a:xfrm>
                    <a:off x="732674" y="2999643"/>
                    <a:ext cx="1521054" cy="1704975"/>
                  </a:xfrm>
                  <a:prstGeom prst="arc">
                    <a:avLst>
                      <a:gd name="adj1" fmla="val 10839951"/>
                      <a:gd name="adj2" fmla="val 21367337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  <p:sp>
                <p:nvSpPr>
                  <p:cNvPr id="134" name="Arc 133">
                    <a:extLst>
                      <a:ext uri="{FF2B5EF4-FFF2-40B4-BE49-F238E27FC236}">
                        <a16:creationId xmlns:a16="http://schemas.microsoft.com/office/drawing/2014/main" id="{0613D383-4265-4D56-92DE-780A8C3C5880}"/>
                      </a:ext>
                    </a:extLst>
                  </p:cNvPr>
                  <p:cNvSpPr/>
                  <p:nvPr/>
                </p:nvSpPr>
                <p:spPr>
                  <a:xfrm>
                    <a:off x="1100506" y="3449065"/>
                    <a:ext cx="790236" cy="735423"/>
                  </a:xfrm>
                  <a:prstGeom prst="arc">
                    <a:avLst>
                      <a:gd name="adj1" fmla="val 10839951"/>
                      <a:gd name="adj2" fmla="val 350299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  <p:grpSp>
              <p:nvGrpSpPr>
                <p:cNvPr id="130" name="Groupe 129">
                  <a:extLst>
                    <a:ext uri="{FF2B5EF4-FFF2-40B4-BE49-F238E27FC236}">
                      <a16:creationId xmlns:a16="http://schemas.microsoft.com/office/drawing/2014/main" id="{0AD2529F-B2A6-408D-899D-1C786C46962C}"/>
                    </a:ext>
                  </a:extLst>
                </p:cNvPr>
                <p:cNvGrpSpPr/>
                <p:nvPr/>
              </p:nvGrpSpPr>
              <p:grpSpPr>
                <a:xfrm rot="10800000">
                  <a:off x="1631643" y="4580939"/>
                  <a:ext cx="1305128" cy="1462940"/>
                  <a:chOff x="732674" y="2999643"/>
                  <a:chExt cx="1521054" cy="1704975"/>
                </a:xfrm>
              </p:grpSpPr>
              <p:sp>
                <p:nvSpPr>
                  <p:cNvPr id="131" name="Arc 130">
                    <a:extLst>
                      <a:ext uri="{FF2B5EF4-FFF2-40B4-BE49-F238E27FC236}">
                        <a16:creationId xmlns:a16="http://schemas.microsoft.com/office/drawing/2014/main" id="{75F98A0B-3DDA-4675-AFCF-C05CC591BDE0}"/>
                      </a:ext>
                    </a:extLst>
                  </p:cNvPr>
                  <p:cNvSpPr/>
                  <p:nvPr/>
                </p:nvSpPr>
                <p:spPr>
                  <a:xfrm>
                    <a:off x="732674" y="2999643"/>
                    <a:ext cx="1521054" cy="1704975"/>
                  </a:xfrm>
                  <a:prstGeom prst="arc">
                    <a:avLst>
                      <a:gd name="adj1" fmla="val 10839951"/>
                      <a:gd name="adj2" fmla="val 21367337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  <p:sp>
                <p:nvSpPr>
                  <p:cNvPr id="132" name="Arc 131">
                    <a:extLst>
                      <a:ext uri="{FF2B5EF4-FFF2-40B4-BE49-F238E27FC236}">
                        <a16:creationId xmlns:a16="http://schemas.microsoft.com/office/drawing/2014/main" id="{EE97457C-7F76-4EA5-85A4-85DA8FFB1EBF}"/>
                      </a:ext>
                    </a:extLst>
                  </p:cNvPr>
                  <p:cNvSpPr/>
                  <p:nvPr/>
                </p:nvSpPr>
                <p:spPr>
                  <a:xfrm>
                    <a:off x="1100506" y="3449065"/>
                    <a:ext cx="790236" cy="735423"/>
                  </a:xfrm>
                  <a:prstGeom prst="arc">
                    <a:avLst>
                      <a:gd name="adj1" fmla="val 10839951"/>
                      <a:gd name="adj2" fmla="val 350299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 dirty="0"/>
                  </a:p>
                </p:txBody>
              </p:sp>
            </p:grpSp>
          </p:grpSp>
        </p:grp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9AC81EDF-6080-4CF3-A6BF-1370517E846E}"/>
                </a:ext>
              </a:extLst>
            </p:cNvPr>
            <p:cNvSpPr txBox="1"/>
            <p:nvPr/>
          </p:nvSpPr>
          <p:spPr>
            <a:xfrm>
              <a:off x="4628848" y="5307036"/>
              <a:ext cx="634223" cy="375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Gaz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79BFA48-E22D-4012-B936-9F43EBBCBC99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8396216" y="3370771"/>
            <a:ext cx="2348428" cy="3272104"/>
            <a:chOff x="8396216" y="3370771"/>
            <a:chExt cx="2348428" cy="3272104"/>
          </a:xfrm>
        </p:grpSpPr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20380FFF-8E94-4F73-8DCE-712F49B4E2AA}"/>
                </a:ext>
              </a:extLst>
            </p:cNvPr>
            <p:cNvGrpSpPr/>
            <p:nvPr/>
          </p:nvGrpSpPr>
          <p:grpSpPr>
            <a:xfrm>
              <a:off x="8396216" y="3370771"/>
              <a:ext cx="2348428" cy="3272104"/>
              <a:chOff x="7670539" y="3443553"/>
              <a:chExt cx="2348428" cy="3272104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5C733130-A4B6-4C15-A027-5FF439E7AF56}"/>
                  </a:ext>
                </a:extLst>
              </p:cNvPr>
              <p:cNvGrpSpPr/>
              <p:nvPr/>
            </p:nvGrpSpPr>
            <p:grpSpPr>
              <a:xfrm>
                <a:off x="7737882" y="4073805"/>
                <a:ext cx="2271958" cy="2630159"/>
                <a:chOff x="7737882" y="4073805"/>
                <a:chExt cx="2271958" cy="2630159"/>
              </a:xfrm>
            </p:grpSpPr>
            <p:sp>
              <p:nvSpPr>
                <p:cNvPr id="58" name="Ellipse 57">
                  <a:extLst>
                    <a:ext uri="{FF2B5EF4-FFF2-40B4-BE49-F238E27FC236}">
                      <a16:creationId xmlns:a16="http://schemas.microsoft.com/office/drawing/2014/main" id="{926EBA1A-8FBD-4C1E-B561-308E683BE925}"/>
                    </a:ext>
                  </a:extLst>
                </p:cNvPr>
                <p:cNvSpPr/>
                <p:nvPr/>
              </p:nvSpPr>
              <p:spPr>
                <a:xfrm>
                  <a:off x="7737882" y="5086643"/>
                  <a:ext cx="990628" cy="9660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02008079-7D03-40C7-AAA7-B5CC9B1DC25C}"/>
                    </a:ext>
                  </a:extLst>
                </p:cNvPr>
                <p:cNvSpPr/>
                <p:nvPr/>
              </p:nvSpPr>
              <p:spPr>
                <a:xfrm>
                  <a:off x="8134723" y="4542737"/>
                  <a:ext cx="218239" cy="56203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3" name="Arc plein 62">
                  <a:extLst>
                    <a:ext uri="{FF2B5EF4-FFF2-40B4-BE49-F238E27FC236}">
                      <a16:creationId xmlns:a16="http://schemas.microsoft.com/office/drawing/2014/main" id="{9B1CFDAD-6185-4B95-8065-3BB1EE26DD02}"/>
                    </a:ext>
                  </a:extLst>
                </p:cNvPr>
                <p:cNvSpPr/>
                <p:nvPr/>
              </p:nvSpPr>
              <p:spPr>
                <a:xfrm>
                  <a:off x="8153772" y="4073805"/>
                  <a:ext cx="1010537" cy="956404"/>
                </a:xfrm>
                <a:prstGeom prst="blockArc">
                  <a:avLst>
                    <a:gd name="adj1" fmla="val 10866431"/>
                    <a:gd name="adj2" fmla="val 0"/>
                    <a:gd name="adj3" fmla="val 29269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7BA9D8E-5213-4F77-B3C8-A4070D7A60D4}"/>
                    </a:ext>
                  </a:extLst>
                </p:cNvPr>
                <p:cNvSpPr/>
                <p:nvPr/>
              </p:nvSpPr>
              <p:spPr>
                <a:xfrm>
                  <a:off x="8945860" y="5805598"/>
                  <a:ext cx="237653" cy="523276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5" name="Arc plein 64">
                  <a:extLst>
                    <a:ext uri="{FF2B5EF4-FFF2-40B4-BE49-F238E27FC236}">
                      <a16:creationId xmlns:a16="http://schemas.microsoft.com/office/drawing/2014/main" id="{23CF540E-AFE8-4F39-9613-100AAEABF16D}"/>
                    </a:ext>
                  </a:extLst>
                </p:cNvPr>
                <p:cNvSpPr/>
                <p:nvPr/>
              </p:nvSpPr>
              <p:spPr>
                <a:xfrm flipV="1">
                  <a:off x="8930964" y="5747098"/>
                  <a:ext cx="1078876" cy="956866"/>
                </a:xfrm>
                <a:prstGeom prst="blockArc">
                  <a:avLst>
                    <a:gd name="adj1" fmla="val 10866431"/>
                    <a:gd name="adj2" fmla="val 0"/>
                    <a:gd name="adj3" fmla="val 29269"/>
                  </a:avLst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B5680685-7B06-41D6-9952-5E49340BCD16}"/>
                    </a:ext>
                  </a:extLst>
                </p:cNvPr>
                <p:cNvSpPr/>
                <p:nvPr/>
              </p:nvSpPr>
              <p:spPr>
                <a:xfrm>
                  <a:off x="9775628" y="4116141"/>
                  <a:ext cx="234210" cy="2212733"/>
                </a:xfrm>
                <a:prstGeom prst="rect">
                  <a:avLst/>
                </a:prstGeom>
                <a:solidFill>
                  <a:schemeClr val="tx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14063C6-A824-490C-B9AE-5B06C9943859}"/>
                    </a:ext>
                  </a:extLst>
                </p:cNvPr>
                <p:cNvSpPr/>
                <p:nvPr/>
              </p:nvSpPr>
              <p:spPr>
                <a:xfrm>
                  <a:off x="8954850" y="4532222"/>
                  <a:ext cx="215769" cy="1273376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20019739-1AB5-46D1-A9A9-C64964F7A973}"/>
                  </a:ext>
                </a:extLst>
              </p:cNvPr>
              <p:cNvGrpSpPr/>
              <p:nvPr/>
            </p:nvGrpSpPr>
            <p:grpSpPr>
              <a:xfrm>
                <a:off x="7670539" y="3443553"/>
                <a:ext cx="2348428" cy="3272104"/>
                <a:chOff x="7670539" y="3443553"/>
                <a:chExt cx="2348428" cy="3272104"/>
              </a:xfrm>
            </p:grpSpPr>
            <p:grpSp>
              <p:nvGrpSpPr>
                <p:cNvPr id="68" name="Groupe 67">
                  <a:extLst>
                    <a:ext uri="{FF2B5EF4-FFF2-40B4-BE49-F238E27FC236}">
                      <a16:creationId xmlns:a16="http://schemas.microsoft.com/office/drawing/2014/main" id="{CB0FE0FB-1117-4013-BA51-E64113E0FDF1}"/>
                    </a:ext>
                  </a:extLst>
                </p:cNvPr>
                <p:cNvGrpSpPr/>
                <p:nvPr/>
              </p:nvGrpSpPr>
              <p:grpSpPr>
                <a:xfrm>
                  <a:off x="7670539" y="3443553"/>
                  <a:ext cx="2348428" cy="3272104"/>
                  <a:chOff x="104775" y="2098011"/>
                  <a:chExt cx="2831996" cy="3945868"/>
                </a:xfrm>
              </p:grpSpPr>
              <p:grpSp>
                <p:nvGrpSpPr>
                  <p:cNvPr id="69" name="Groupe 68">
                    <a:extLst>
                      <a:ext uri="{FF2B5EF4-FFF2-40B4-BE49-F238E27FC236}">
                        <a16:creationId xmlns:a16="http://schemas.microsoft.com/office/drawing/2014/main" id="{1ABE977D-EB6B-4CF4-9E9C-36D7E050DBBC}"/>
                      </a:ext>
                    </a:extLst>
                  </p:cNvPr>
                  <p:cNvGrpSpPr/>
                  <p:nvPr/>
                </p:nvGrpSpPr>
                <p:grpSpPr>
                  <a:xfrm>
                    <a:off x="104775" y="2098011"/>
                    <a:ext cx="2831908" cy="3267731"/>
                    <a:chOff x="658958" y="607454"/>
                    <a:chExt cx="4618030" cy="5328737"/>
                  </a:xfrm>
                </p:grpSpPr>
                <p:sp>
                  <p:nvSpPr>
                    <p:cNvPr id="76" name="Arc plein 75">
                      <a:extLst>
                        <a:ext uri="{FF2B5EF4-FFF2-40B4-BE49-F238E27FC236}">
                          <a16:creationId xmlns:a16="http://schemas.microsoft.com/office/drawing/2014/main" id="{890BAA48-D21F-4A42-B3DC-0A04EF9726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958" y="3727614"/>
                      <a:ext cx="2121605" cy="2121605"/>
                    </a:xfrm>
                    <a:prstGeom prst="blockArc">
                      <a:avLst>
                        <a:gd name="adj1" fmla="val 17193072"/>
                        <a:gd name="adj2" fmla="val 15655709"/>
                        <a:gd name="adj3" fmla="val 4770"/>
                      </a:avLst>
                    </a:prstGeom>
                    <a:solidFill>
                      <a:schemeClr val="accent1"/>
                    </a:solidFill>
                    <a:ln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77" name="Groupe 76">
                      <a:extLst>
                        <a:ext uri="{FF2B5EF4-FFF2-40B4-BE49-F238E27FC236}">
                          <a16:creationId xmlns:a16="http://schemas.microsoft.com/office/drawing/2014/main" id="{D907BAB3-D564-4F34-975B-3DAC18DB2E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30684" y="2913370"/>
                      <a:ext cx="518083" cy="960864"/>
                      <a:chOff x="7738905" y="2657475"/>
                      <a:chExt cx="433545" cy="2706946"/>
                    </a:xfrm>
                  </p:grpSpPr>
                  <p:cxnSp>
                    <p:nvCxnSpPr>
                      <p:cNvPr id="84" name="Connecteur droit 83">
                        <a:extLst>
                          <a:ext uri="{FF2B5EF4-FFF2-40B4-BE49-F238E27FC236}">
                            <a16:creationId xmlns:a16="http://schemas.microsoft.com/office/drawing/2014/main" id="{04BFB748-4CB5-47AA-97D1-67D8183DCA2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738905" y="270426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5" name="Connecteur droit 84">
                        <a:extLst>
                          <a:ext uri="{FF2B5EF4-FFF2-40B4-BE49-F238E27FC236}">
                            <a16:creationId xmlns:a16="http://schemas.microsoft.com/office/drawing/2014/main" id="{C6C427C4-9029-4757-9CED-4EA6E40571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172450" y="265747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8" name="Groupe 77">
                      <a:extLst>
                        <a:ext uri="{FF2B5EF4-FFF2-40B4-BE49-F238E27FC236}">
                          <a16:creationId xmlns:a16="http://schemas.microsoft.com/office/drawing/2014/main" id="{F363B691-70C8-4022-9237-181CBD2DD1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37643" y="2913370"/>
                      <a:ext cx="514648" cy="3022819"/>
                      <a:chOff x="7755344" y="2657475"/>
                      <a:chExt cx="430671" cy="2660156"/>
                    </a:xfrm>
                  </p:grpSpPr>
                  <p:cxnSp>
                    <p:nvCxnSpPr>
                      <p:cNvPr id="82" name="Connecteur droit 81">
                        <a:extLst>
                          <a:ext uri="{FF2B5EF4-FFF2-40B4-BE49-F238E27FC236}">
                            <a16:creationId xmlns:a16="http://schemas.microsoft.com/office/drawing/2014/main" id="{E7241D2D-AC94-47BA-848D-0B614B1F13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755344" y="265747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3" name="Connecteur droit 82">
                        <a:extLst>
                          <a:ext uri="{FF2B5EF4-FFF2-40B4-BE49-F238E27FC236}">
                            <a16:creationId xmlns:a16="http://schemas.microsoft.com/office/drawing/2014/main" id="{23AF100C-D3D6-4DB7-A519-FBDF782BD8F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186015" y="265747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79" name="Groupe 78">
                      <a:extLst>
                        <a:ext uri="{FF2B5EF4-FFF2-40B4-BE49-F238E27FC236}">
                          <a16:creationId xmlns:a16="http://schemas.microsoft.com/office/drawing/2014/main" id="{23334493-DA09-4D24-B511-E1F18824E0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60029" y="607454"/>
                      <a:ext cx="516959" cy="5328737"/>
                      <a:chOff x="7771361" y="2656403"/>
                      <a:chExt cx="432605" cy="2661228"/>
                    </a:xfrm>
                  </p:grpSpPr>
                  <p:cxnSp>
                    <p:nvCxnSpPr>
                      <p:cNvPr id="80" name="Connecteur droit 79">
                        <a:extLst>
                          <a:ext uri="{FF2B5EF4-FFF2-40B4-BE49-F238E27FC236}">
                            <a16:creationId xmlns:a16="http://schemas.microsoft.com/office/drawing/2014/main" id="{7EC7C635-59F3-45D6-82E5-259C64CA55C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7771361" y="2657475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Connecteur droit 80">
                        <a:extLst>
                          <a:ext uri="{FF2B5EF4-FFF2-40B4-BE49-F238E27FC236}">
                            <a16:creationId xmlns:a16="http://schemas.microsoft.com/office/drawing/2014/main" id="{ED1AAE9F-A6BD-4264-86D8-FC9DABE940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203966" y="2656403"/>
                        <a:ext cx="0" cy="2660156"/>
                      </a:xfrm>
                      <a:prstGeom prst="line">
                        <a:avLst/>
                      </a:prstGeom>
                      <a:ln w="5715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70" name="Groupe 69">
                    <a:extLst>
                      <a:ext uri="{FF2B5EF4-FFF2-40B4-BE49-F238E27FC236}">
                        <a16:creationId xmlns:a16="http://schemas.microsoft.com/office/drawing/2014/main" id="{BB75F173-496B-45E5-B08E-95E1E85FDDD8}"/>
                      </a:ext>
                    </a:extLst>
                  </p:cNvPr>
                  <p:cNvGrpSpPr/>
                  <p:nvPr/>
                </p:nvGrpSpPr>
                <p:grpSpPr>
                  <a:xfrm>
                    <a:off x="637972" y="2836274"/>
                    <a:ext cx="1305128" cy="1462940"/>
                    <a:chOff x="732674" y="2999643"/>
                    <a:chExt cx="1521054" cy="1704975"/>
                  </a:xfrm>
                </p:grpSpPr>
                <p:sp>
                  <p:nvSpPr>
                    <p:cNvPr id="74" name="Arc 73">
                      <a:extLst>
                        <a:ext uri="{FF2B5EF4-FFF2-40B4-BE49-F238E27FC236}">
                          <a16:creationId xmlns:a16="http://schemas.microsoft.com/office/drawing/2014/main" id="{DD3E34BD-77FE-4FE7-AD18-B3ED1280F1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2674" y="2999643"/>
                      <a:ext cx="1521054" cy="1704975"/>
                    </a:xfrm>
                    <a:prstGeom prst="arc">
                      <a:avLst>
                        <a:gd name="adj1" fmla="val 10839951"/>
                        <a:gd name="adj2" fmla="val 21367337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dirty="0"/>
                    </a:p>
                  </p:txBody>
                </p:sp>
                <p:sp>
                  <p:nvSpPr>
                    <p:cNvPr id="75" name="Arc 74">
                      <a:extLst>
                        <a:ext uri="{FF2B5EF4-FFF2-40B4-BE49-F238E27FC236}">
                          <a16:creationId xmlns:a16="http://schemas.microsoft.com/office/drawing/2014/main" id="{91599D76-19E5-415C-912C-3E43488F30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0506" y="3449065"/>
                      <a:ext cx="790236" cy="735423"/>
                    </a:xfrm>
                    <a:prstGeom prst="arc">
                      <a:avLst>
                        <a:gd name="adj1" fmla="val 10839951"/>
                        <a:gd name="adj2" fmla="val 350299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dirty="0"/>
                    </a:p>
                  </p:txBody>
                </p:sp>
              </p:grpSp>
              <p:grpSp>
                <p:nvGrpSpPr>
                  <p:cNvPr id="71" name="Groupe 70">
                    <a:extLst>
                      <a:ext uri="{FF2B5EF4-FFF2-40B4-BE49-F238E27FC236}">
                        <a16:creationId xmlns:a16="http://schemas.microsoft.com/office/drawing/2014/main" id="{6319C874-40F9-4DDB-8AEA-321CB2A7A529}"/>
                      </a:ext>
                    </a:extLst>
                  </p:cNvPr>
                  <p:cNvGrpSpPr/>
                  <p:nvPr/>
                </p:nvGrpSpPr>
                <p:grpSpPr>
                  <a:xfrm rot="10800000">
                    <a:off x="1631643" y="4580939"/>
                    <a:ext cx="1305128" cy="1462940"/>
                    <a:chOff x="732674" y="2999643"/>
                    <a:chExt cx="1521054" cy="1704975"/>
                  </a:xfrm>
                </p:grpSpPr>
                <p:sp>
                  <p:nvSpPr>
                    <p:cNvPr id="72" name="Arc 71">
                      <a:extLst>
                        <a:ext uri="{FF2B5EF4-FFF2-40B4-BE49-F238E27FC236}">
                          <a16:creationId xmlns:a16="http://schemas.microsoft.com/office/drawing/2014/main" id="{CA0CB9E5-19B7-40D7-B508-7D8FACF90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2674" y="2999643"/>
                      <a:ext cx="1521054" cy="1704975"/>
                    </a:xfrm>
                    <a:prstGeom prst="arc">
                      <a:avLst>
                        <a:gd name="adj1" fmla="val 10839951"/>
                        <a:gd name="adj2" fmla="val 21367337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dirty="0"/>
                    </a:p>
                  </p:txBody>
                </p:sp>
                <p:sp>
                  <p:nvSpPr>
                    <p:cNvPr id="73" name="Arc 72">
                      <a:extLst>
                        <a:ext uri="{FF2B5EF4-FFF2-40B4-BE49-F238E27FC236}">
                          <a16:creationId xmlns:a16="http://schemas.microsoft.com/office/drawing/2014/main" id="{0033C9E9-F43C-4D97-A968-BCCCF3637D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0506" y="3449065"/>
                      <a:ext cx="790236" cy="735423"/>
                    </a:xfrm>
                    <a:prstGeom prst="arc">
                      <a:avLst>
                        <a:gd name="adj1" fmla="val 10839951"/>
                        <a:gd name="adj2" fmla="val 350299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dirty="0"/>
                    </a:p>
                  </p:txBody>
                </p:sp>
              </p:grpSp>
            </p:grpSp>
            <p:cxnSp>
              <p:nvCxnSpPr>
                <p:cNvPr id="24" name="Connecteur droit 23">
                  <a:extLst>
                    <a:ext uri="{FF2B5EF4-FFF2-40B4-BE49-F238E27FC236}">
                      <a16:creationId xmlns:a16="http://schemas.microsoft.com/office/drawing/2014/main" id="{5BAE8437-B469-4D8F-AE8D-C88C1EA6E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75628" y="3487098"/>
                  <a:ext cx="243266" cy="0"/>
                </a:xfrm>
                <a:prstGeom prst="line">
                  <a:avLst/>
                </a:prstGeom>
                <a:ln w="762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47211699-0735-4A00-8D36-EFBE91561F73}"/>
                </a:ext>
              </a:extLst>
            </p:cNvPr>
            <p:cNvSpPr txBox="1"/>
            <p:nvPr/>
          </p:nvSpPr>
          <p:spPr>
            <a:xfrm>
              <a:off x="8613909" y="5287166"/>
              <a:ext cx="634223" cy="375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/>
                <a:t>Gaz</a:t>
              </a:r>
            </a:p>
          </p:txBody>
        </p:sp>
      </p:grpSp>
      <p:sp>
        <p:nvSpPr>
          <p:cNvPr id="107" name="Titre 1">
            <a:extLst>
              <a:ext uri="{FF2B5EF4-FFF2-40B4-BE49-F238E27FC236}">
                <a16:creationId xmlns:a16="http://schemas.microsoft.com/office/drawing/2014/main" id="{D31ADF1A-BF7B-4195-83AE-96A0408B7D62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50 à 52</a:t>
            </a:r>
          </a:p>
        </p:txBody>
      </p:sp>
      <p:sp>
        <p:nvSpPr>
          <p:cNvPr id="105" name="Flèche : haut 104">
            <a:extLst>
              <a:ext uri="{FF2B5EF4-FFF2-40B4-BE49-F238E27FC236}">
                <a16:creationId xmlns:a16="http://schemas.microsoft.com/office/drawing/2014/main" id="{E6F71AB3-AB4F-4C95-A64A-773E6CC7B00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10800000">
            <a:off x="7701411" y="3022576"/>
            <a:ext cx="798722" cy="1073053"/>
          </a:xfrm>
          <a:prstGeom prst="upArrow">
            <a:avLst/>
          </a:prstGeom>
          <a:noFill/>
          <a:ln w="57150"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4715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  <p:bldP spid="147" grpId="0" build="p"/>
      <p:bldP spid="33" grpId="0" animBg="1"/>
      <p:bldP spid="34" grpId="0" animBg="1"/>
      <p:bldP spid="102" grpId="0" animBg="1"/>
      <p:bldP spid="103" grpId="0" animBg="1"/>
      <p:bldP spid="1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Conversion d’unités</a:t>
            </a:r>
            <a:endParaRPr lang="fr-CA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F6554FEF-8690-44A1-9071-A1D01342E338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25539" y="2739455"/>
            <a:ext cx="3070034" cy="576262"/>
          </a:xfrm>
        </p:spPr>
        <p:txBody>
          <a:bodyPr/>
          <a:lstStyle/>
          <a:p>
            <a:pPr algn="ctr"/>
            <a:r>
              <a:rPr lang="fr-CA" b="1" u="sng" dirty="0"/>
              <a:t>mm Hg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Espace réservé du texte 22">
                <a:extLst>
                  <a:ext uri="{FF2B5EF4-FFF2-40B4-BE49-F238E27FC236}">
                    <a16:creationId xmlns:a16="http://schemas.microsoft.com/office/drawing/2014/main" id="{0EA04506-7F23-48FE-9239-4DA5C6E33ABD}"/>
                  </a:ext>
                </a:extLst>
              </p:cNvPr>
              <p:cNvSpPr>
                <a:spLocks noGrp="1"/>
              </p:cNvSpPr>
              <p:nvPr>
                <p:ph type="body" sz="half" idx="15"/>
                <p:custDataLst>
                  <p:tags r:id="rId3"/>
                </p:custDataLst>
              </p:nvPr>
            </p:nvSpPr>
            <p:spPr>
              <a:xfrm>
                <a:off x="644915" y="3315716"/>
                <a:ext cx="3049702" cy="3542283"/>
              </a:xfrm>
            </p:spPr>
            <p:txBody>
              <a:bodyPr anchor="ctr">
                <a:noAutofit/>
              </a:bodyPr>
              <a:lstStyle/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fr-CA" b="1" dirty="0"/>
                  <a:t>Données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sz="1400" b="1" dirty="0"/>
                  <a:t>101,3 kPa = 760 mm Hg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sz="1400" b="1" dirty="0"/>
                  <a:t>95,60 kPa = x mm Hg</a:t>
                </a: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fr-CA" b="1" dirty="0"/>
                  <a:t>Formule</a:t>
                </a: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fr-CA" b="1" dirty="0"/>
                  <a:t>Calculs</a:t>
                </a:r>
              </a:p>
              <a:p>
                <a:pPr>
                  <a:lnSpc>
                    <a:spcPct val="100000"/>
                  </a:lnSpc>
                </a:pPr>
                <a:r>
                  <a:rPr lang="fr-CA" sz="1400" b="1" dirty="0"/>
                  <a:t>x mm Hg </a:t>
                </a:r>
                <a14:m>
                  <m:oMath xmlns:m="http://schemas.openxmlformats.org/officeDocument/2006/math">
                    <m:r>
                      <a:rPr lang="fr-CA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𝟗𝟓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𝒌𝑷𝒂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𝟕𝟔𝟎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𝑯𝒈</m:t>
                        </m:r>
                      </m:num>
                      <m:den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𝟏𝟎𝟏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𝒌𝑷𝒂</m:t>
                        </m:r>
                      </m:den>
                    </m:f>
                  </m:oMath>
                </a14:m>
                <a:endParaRPr lang="fr-CA" sz="1600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CA" sz="1400" b="1" dirty="0"/>
                  <a:t>x mm Hg = 717,23 mm Hg</a:t>
                </a: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 startAt="4"/>
                </a:pPr>
                <a:r>
                  <a:rPr lang="fr-CA" b="1" dirty="0"/>
                  <a:t>Réponse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sz="1400" b="1" dirty="0"/>
                  <a:t>717,23 mm Hg</a:t>
                </a:r>
              </a:p>
            </p:txBody>
          </p:sp>
        </mc:Choice>
        <mc:Fallback xmlns="">
          <p:sp>
            <p:nvSpPr>
              <p:cNvPr id="23" name="Espace réservé du texte 22">
                <a:extLst>
                  <a:ext uri="{FF2B5EF4-FFF2-40B4-BE49-F238E27FC236}">
                    <a16:creationId xmlns:a16="http://schemas.microsoft.com/office/drawing/2014/main" id="{0EA04506-7F23-48FE-9239-4DA5C6E33A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5"/>
              </p:nvPr>
            </p:nvSpPr>
            <p:spPr>
              <a:xfrm>
                <a:off x="644915" y="3315716"/>
                <a:ext cx="3049702" cy="3542283"/>
              </a:xfrm>
              <a:blipFill>
                <a:blip r:embed="rId15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EA921430-661C-4DC4-A415-EDD5ACB2CE25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3920618" y="2739455"/>
            <a:ext cx="3063240" cy="576262"/>
          </a:xfrm>
        </p:spPr>
        <p:txBody>
          <a:bodyPr/>
          <a:lstStyle/>
          <a:p>
            <a:pPr algn="ctr"/>
            <a:r>
              <a:rPr lang="fr-CA" b="1" u="sng" dirty="0" err="1"/>
              <a:t>atm</a:t>
            </a:r>
            <a:endParaRPr lang="fr-CA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Espace réservé du texte 23">
                <a:extLst>
                  <a:ext uri="{FF2B5EF4-FFF2-40B4-BE49-F238E27FC236}">
                    <a16:creationId xmlns:a16="http://schemas.microsoft.com/office/drawing/2014/main" id="{0E45CDC4-5CDC-4C53-B7D0-98AED5B021FC}"/>
                  </a:ext>
                </a:extLst>
              </p:cNvPr>
              <p:cNvSpPr>
                <a:spLocks noGrp="1"/>
              </p:cNvSpPr>
              <p:nvPr>
                <p:ph type="body" sz="half" idx="16"/>
                <p:custDataLst>
                  <p:tags r:id="rId5"/>
                </p:custDataLst>
              </p:nvPr>
            </p:nvSpPr>
            <p:spPr>
              <a:xfrm>
                <a:off x="3910063" y="3315716"/>
                <a:ext cx="3063240" cy="3542283"/>
              </a:xfrm>
            </p:spPr>
            <p:txBody>
              <a:bodyPr anchor="ctr">
                <a:normAutofit/>
              </a:bodyPr>
              <a:lstStyle/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fr-CA" b="1" dirty="0"/>
                  <a:t>Données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sz="1400" b="1" dirty="0"/>
                  <a:t>101,3 kPa = 1 </a:t>
                </a:r>
                <a:r>
                  <a:rPr lang="fr-CA" sz="1400" b="1" dirty="0" err="1"/>
                  <a:t>atm</a:t>
                </a:r>
                <a:endParaRPr lang="fr-CA" sz="1400" b="1" dirty="0"/>
              </a:p>
              <a:p>
                <a:pPr lvl="1">
                  <a:lnSpc>
                    <a:spcPct val="100000"/>
                  </a:lnSpc>
                </a:pPr>
                <a:r>
                  <a:rPr lang="fr-CA" sz="1400" b="1" dirty="0"/>
                  <a:t>95,60 kPa = x </a:t>
                </a:r>
                <a:r>
                  <a:rPr lang="fr-CA" sz="1400" b="1" dirty="0" err="1"/>
                  <a:t>atm</a:t>
                </a:r>
                <a:endParaRPr lang="fr-CA" sz="1400" b="1" dirty="0"/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fr-CA" b="1" dirty="0"/>
                  <a:t>Formule</a:t>
                </a: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fr-CA" b="1" dirty="0"/>
                  <a:t>Calculs</a:t>
                </a:r>
              </a:p>
              <a:p>
                <a:pPr>
                  <a:lnSpc>
                    <a:spcPct val="100000"/>
                  </a:lnSpc>
                </a:pPr>
                <a:r>
                  <a:rPr lang="fr-CA" sz="1600" b="1" dirty="0"/>
                  <a:t>x </a:t>
                </a:r>
                <a:r>
                  <a:rPr lang="fr-CA" sz="1600" b="1" dirty="0" err="1"/>
                  <a:t>atm</a:t>
                </a:r>
                <a:r>
                  <a:rPr lang="fr-CA" sz="1600" b="1" dirty="0"/>
                  <a:t> </a:t>
                </a:r>
                <a14:m>
                  <m:oMath xmlns:m="http://schemas.openxmlformats.org/officeDocument/2006/math">
                    <m:r>
                      <a:rPr lang="fr-CA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𝟗𝟓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𝒌𝑷𝒂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𝒂𝒕𝒎</m:t>
                        </m:r>
                      </m:num>
                      <m:den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𝟏𝟎𝟏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𝒌𝑷𝒂</m:t>
                        </m:r>
                      </m:den>
                    </m:f>
                  </m:oMath>
                </a14:m>
                <a:endParaRPr lang="fr-CA" sz="1600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CA" sz="1600" b="1" dirty="0"/>
                  <a:t>x </a:t>
                </a:r>
                <a:r>
                  <a:rPr lang="fr-CA" sz="1600" b="1" dirty="0" err="1"/>
                  <a:t>atm</a:t>
                </a:r>
                <a:r>
                  <a:rPr lang="fr-CA" sz="1600" b="1" dirty="0"/>
                  <a:t> = 0,94 </a:t>
                </a:r>
                <a:r>
                  <a:rPr lang="fr-CA" sz="1600" b="1" dirty="0" err="1"/>
                  <a:t>atm</a:t>
                </a:r>
                <a:endParaRPr lang="fr-CA" sz="1600" b="1" dirty="0"/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 startAt="4"/>
                </a:pPr>
                <a:r>
                  <a:rPr lang="fr-CA" b="1" dirty="0"/>
                  <a:t>Réponse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sz="1400" b="1" dirty="0"/>
                  <a:t>0,94 </a:t>
                </a:r>
                <a:r>
                  <a:rPr lang="fr-CA" sz="1400" b="1" dirty="0" err="1"/>
                  <a:t>atm</a:t>
                </a:r>
                <a:endParaRPr lang="fr-CA" b="1" dirty="0"/>
              </a:p>
            </p:txBody>
          </p:sp>
        </mc:Choice>
        <mc:Fallback xmlns="">
          <p:sp>
            <p:nvSpPr>
              <p:cNvPr id="24" name="Espace réservé du texte 23">
                <a:extLst>
                  <a:ext uri="{FF2B5EF4-FFF2-40B4-BE49-F238E27FC236}">
                    <a16:creationId xmlns:a16="http://schemas.microsoft.com/office/drawing/2014/main" id="{0E45CDC4-5CDC-4C53-B7D0-98AED5B021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6"/>
              </p:nvPr>
            </p:nvSpPr>
            <p:spPr>
              <a:xfrm>
                <a:off x="3910063" y="3315716"/>
                <a:ext cx="3063240" cy="3542283"/>
              </a:xfrm>
              <a:blipFill>
                <a:blip r:embed="rId16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5369887-781F-45E9-8CE4-64F19071BEE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88749" y="2739455"/>
            <a:ext cx="3070025" cy="576262"/>
          </a:xfrm>
        </p:spPr>
        <p:txBody>
          <a:bodyPr/>
          <a:lstStyle/>
          <a:p>
            <a:pPr algn="ctr"/>
            <a:r>
              <a:rPr lang="fr-CA" b="1" u="sng" dirty="0"/>
              <a:t>Torr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Espace réservé du texte 24">
                <a:extLst>
                  <a:ext uri="{FF2B5EF4-FFF2-40B4-BE49-F238E27FC236}">
                    <a16:creationId xmlns:a16="http://schemas.microsoft.com/office/drawing/2014/main" id="{1078776C-1A9D-45B6-BF95-73DE4A070BE2}"/>
                  </a:ext>
                </a:extLst>
              </p:cNvPr>
              <p:cNvSpPr>
                <a:spLocks noGrp="1"/>
              </p:cNvSpPr>
              <p:nvPr>
                <p:ph type="body" sz="half" idx="17"/>
                <p:custDataLst>
                  <p:tags r:id="rId7"/>
                </p:custDataLst>
              </p:nvPr>
            </p:nvSpPr>
            <p:spPr>
              <a:xfrm>
                <a:off x="7188749" y="3398013"/>
                <a:ext cx="3070025" cy="3329011"/>
              </a:xfrm>
            </p:spPr>
            <p:txBody>
              <a:bodyPr anchor="ctr">
                <a:normAutofit/>
              </a:bodyPr>
              <a:lstStyle/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fr-CA" b="1" dirty="0"/>
                  <a:t>Données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sz="1400" b="1" dirty="0"/>
                  <a:t>101,3 kPa = 760 Torr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sz="1400" b="1" dirty="0"/>
                  <a:t>95,60 kPa = x Torr</a:t>
                </a: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fr-CA" b="1" dirty="0"/>
                  <a:t>Formule</a:t>
                </a: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fr-CA" b="1" dirty="0"/>
                  <a:t>Calculs</a:t>
                </a:r>
              </a:p>
              <a:p>
                <a:pPr>
                  <a:lnSpc>
                    <a:spcPct val="100000"/>
                  </a:lnSpc>
                </a:pPr>
                <a:r>
                  <a:rPr lang="fr-CA" sz="1600" b="1" dirty="0"/>
                  <a:t>x Torr </a:t>
                </a:r>
                <a14:m>
                  <m:oMath xmlns:m="http://schemas.openxmlformats.org/officeDocument/2006/math">
                    <m:r>
                      <a:rPr lang="fr-CA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𝟗𝟓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𝒌𝑷𝒂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A" sz="1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𝑻𝒐𝒓𝒓</m:t>
                        </m:r>
                      </m:num>
                      <m:den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𝟏𝟎𝟏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fr-CA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𝒌𝑷𝒂</m:t>
                        </m:r>
                      </m:den>
                    </m:f>
                  </m:oMath>
                </a14:m>
                <a:endParaRPr lang="fr-CA" sz="1600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fr-CA" sz="1600" b="1" dirty="0"/>
                  <a:t>x Torr = 717,23 Torr</a:t>
                </a:r>
              </a:p>
              <a:p>
                <a:pPr marL="342900" indent="-342900">
                  <a:lnSpc>
                    <a:spcPct val="100000"/>
                  </a:lnSpc>
                  <a:buFont typeface="+mj-lt"/>
                  <a:buAutoNum type="arabicPeriod" startAt="4"/>
                </a:pPr>
                <a:r>
                  <a:rPr lang="fr-CA" b="1" dirty="0"/>
                  <a:t>Réponse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fr-CA" sz="1400" b="1" dirty="0"/>
                  <a:t>717,23 Torr</a:t>
                </a:r>
                <a:endParaRPr lang="fr-CA" b="1" dirty="0"/>
              </a:p>
            </p:txBody>
          </p:sp>
        </mc:Choice>
        <mc:Fallback xmlns="">
          <p:sp>
            <p:nvSpPr>
              <p:cNvPr id="25" name="Espace réservé du texte 24">
                <a:extLst>
                  <a:ext uri="{FF2B5EF4-FFF2-40B4-BE49-F238E27FC236}">
                    <a16:creationId xmlns:a16="http://schemas.microsoft.com/office/drawing/2014/main" id="{1078776C-1A9D-45B6-BF95-73DE4A070B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7"/>
              </p:nvPr>
            </p:nvSpPr>
            <p:spPr>
              <a:xfrm>
                <a:off x="7188749" y="3398013"/>
                <a:ext cx="3070025" cy="3329011"/>
              </a:xfrm>
              <a:blipFill>
                <a:blip r:embed="rId17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>
            <a:extLst>
              <a:ext uri="{FF2B5EF4-FFF2-40B4-BE49-F238E27FC236}">
                <a16:creationId xmlns:a16="http://schemas.microsoft.com/office/drawing/2014/main" id="{715937B8-2E86-44E8-8800-B979A109674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69222" y="2162175"/>
            <a:ext cx="958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Un gaz possède une pression de 95,60 kPa, exprime cette pression en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1F8A89B-DE43-4579-985C-BBD8A3EDCDD7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3694617" y="2821751"/>
            <a:ext cx="0" cy="40362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956B7B3-76D9-416E-9984-0883C299B1AC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>
          <a:xfrm>
            <a:off x="6973303" y="2821751"/>
            <a:ext cx="25801" cy="40362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BF1A0F9F-D906-4635-AF7A-E0E605CB5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">
            <a:extLst>
              <a:ext uri="{FF2B5EF4-FFF2-40B4-BE49-F238E27FC236}">
                <a16:creationId xmlns:a16="http://schemas.microsoft.com/office/drawing/2014/main" id="{070034CF-ACAF-4909-9B91-8007DDEE34BD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50 à 52</a:t>
            </a:r>
          </a:p>
        </p:txBody>
      </p:sp>
    </p:spTree>
    <p:extLst>
      <p:ext uri="{BB962C8B-B14F-4D97-AF65-F5344CB8AC3E}">
        <p14:creationId xmlns:p14="http://schemas.microsoft.com/office/powerpoint/2010/main" val="49083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3" grpId="0" uiExpand="1" build="p"/>
      <p:bldP spid="21" grpId="0" build="p"/>
      <p:bldP spid="24" grpId="0" uiExpand="1" build="p"/>
      <p:bldP spid="22" grpId="0" build="p"/>
      <p:bldP spid="2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5423CC8F-1A2D-404C-8934-5273E5488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400" b="1"/>
              <a:t>La température (T) d’un gaz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E95CDA20-2D1F-4844-909D-6D6534EE208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2 </a:t>
            </a:r>
            <a:r>
              <a:rPr lang="fr-CA" sz="2400" b="1" dirty="0">
                <a:solidFill>
                  <a:schemeClr val="bg1"/>
                </a:solidFill>
              </a:rPr>
              <a:t>p. 70 à 73</a:t>
            </a:r>
          </a:p>
        </p:txBody>
      </p:sp>
    </p:spTree>
    <p:extLst>
      <p:ext uri="{BB962C8B-B14F-4D97-AF65-F5344CB8AC3E}">
        <p14:creationId xmlns:p14="http://schemas.microsoft.com/office/powerpoint/2010/main" val="1020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e 48">
            <a:extLst>
              <a:ext uri="{FF2B5EF4-FFF2-40B4-BE49-F238E27FC236}">
                <a16:creationId xmlns:a16="http://schemas.microsoft.com/office/drawing/2014/main" id="{D5230371-0A89-4201-A3C7-921EEDFE56A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0072" y="3801892"/>
            <a:ext cx="844683" cy="2595928"/>
            <a:chOff x="4974933" y="3857626"/>
            <a:chExt cx="844683" cy="2595928"/>
          </a:xfrm>
        </p:grpSpPr>
        <p:sp>
          <p:nvSpPr>
            <p:cNvPr id="30" name="Arc plein 29">
              <a:extLst>
                <a:ext uri="{FF2B5EF4-FFF2-40B4-BE49-F238E27FC236}">
                  <a16:creationId xmlns:a16="http://schemas.microsoft.com/office/drawing/2014/main" id="{944663C7-4255-490E-BE55-6A084B833496}"/>
                </a:ext>
              </a:extLst>
            </p:cNvPr>
            <p:cNvSpPr/>
            <p:nvPr/>
          </p:nvSpPr>
          <p:spPr>
            <a:xfrm rot="6383570">
              <a:off x="4974933" y="5608871"/>
              <a:ext cx="844683" cy="844683"/>
            </a:xfrm>
            <a:prstGeom prst="blockArc">
              <a:avLst>
                <a:gd name="adj1" fmla="val 10860042"/>
                <a:gd name="adj2" fmla="val 8950177"/>
                <a:gd name="adj3" fmla="val 45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35866E3B-6E04-430A-8EC2-C68E62DF4B8A}"/>
                </a:ext>
              </a:extLst>
            </p:cNvPr>
            <p:cNvGrpSpPr/>
            <p:nvPr/>
          </p:nvGrpSpPr>
          <p:grpSpPr>
            <a:xfrm>
              <a:off x="5287852" y="3857626"/>
              <a:ext cx="229892" cy="1788956"/>
              <a:chOff x="5293787" y="3974853"/>
              <a:chExt cx="247433" cy="1671728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216F2374-9536-4D3F-AC28-5F9C2218F3A2}"/>
                  </a:ext>
                </a:extLst>
              </p:cNvPr>
              <p:cNvCxnSpPr>
                <a:cxnSpLocks/>
                <a:stCxn id="30" idx="1"/>
              </p:cNvCxnSpPr>
              <p:nvPr/>
            </p:nvCxnSpPr>
            <p:spPr>
              <a:xfrm flipH="1" flipV="1">
                <a:off x="5299762" y="3974853"/>
                <a:ext cx="3606" cy="1666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62812901-5A15-4D3A-844D-4DBA6E5FFF6A}"/>
                  </a:ext>
                </a:extLst>
              </p:cNvPr>
              <p:cNvCxnSpPr>
                <a:cxnSpLocks/>
                <a:stCxn id="30" idx="0"/>
              </p:cNvCxnSpPr>
              <p:nvPr/>
            </p:nvCxnSpPr>
            <p:spPr>
              <a:xfrm flipH="1" flipV="1">
                <a:off x="5537078" y="3980202"/>
                <a:ext cx="4142" cy="166637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B0508B2E-AEF9-4789-8791-D49EE1C0A4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3787" y="3992070"/>
                <a:ext cx="24148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b="1" dirty="0"/>
              <a:t>Les possibilités d’unité de mesure pour la température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673AC63-922A-4D2A-85EE-410CEC610298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32146" y="2015423"/>
            <a:ext cx="3070034" cy="576262"/>
          </a:xfrm>
        </p:spPr>
        <p:txBody>
          <a:bodyPr/>
          <a:lstStyle/>
          <a:p>
            <a:pPr algn="ctr"/>
            <a:r>
              <a:rPr lang="fr-CA" b="1" u="sng" dirty="0"/>
              <a:t>Degré Celsius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09F6C47-C965-449A-916F-E899E6B104EC}"/>
              </a:ext>
            </a:extLst>
          </p:cNvPr>
          <p:cNvSpPr>
            <a:spLocks noGrp="1"/>
          </p:cNvSpPr>
          <p:nvPr>
            <p:ph type="body" sz="half" idx="15"/>
            <p:custDataLst>
              <p:tags r:id="rId4"/>
            </p:custDataLst>
          </p:nvPr>
        </p:nvSpPr>
        <p:spPr>
          <a:xfrm>
            <a:off x="3932146" y="2669212"/>
            <a:ext cx="3049702" cy="10392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CA" dirty="0"/>
              <a:t>Échelle établie en fonction du point de fusion de l’eau (0 </a:t>
            </a:r>
            <a:r>
              <a:rPr lang="fr-CA" baseline="30000" dirty="0" err="1"/>
              <a:t>o</a:t>
            </a:r>
            <a:r>
              <a:rPr lang="fr-CA" dirty="0" err="1"/>
              <a:t>C</a:t>
            </a:r>
            <a:r>
              <a:rPr lang="fr-CA" dirty="0"/>
              <a:t>)</a:t>
            </a:r>
          </a:p>
          <a:p>
            <a:pPr>
              <a:lnSpc>
                <a:spcPct val="100000"/>
              </a:lnSpc>
            </a:pPr>
            <a:r>
              <a:rPr lang="fr-CA" dirty="0"/>
              <a:t>Valeurs négatives et positives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4B1F3AC-FD6E-4828-AF16-D6346876F247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267625" y="2025985"/>
            <a:ext cx="3063240" cy="576262"/>
          </a:xfrm>
        </p:spPr>
        <p:txBody>
          <a:bodyPr/>
          <a:lstStyle/>
          <a:p>
            <a:pPr algn="ctr"/>
            <a:r>
              <a:rPr lang="fr-CA" b="1" u="sng" dirty="0"/>
              <a:t>Degré Fahrenheit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E2CA1435-2BF8-4D3E-B0C2-3B09C61F5089}"/>
              </a:ext>
            </a:extLst>
          </p:cNvPr>
          <p:cNvSpPr>
            <a:spLocks noGrp="1"/>
          </p:cNvSpPr>
          <p:nvPr>
            <p:ph type="body" sz="half" idx="16"/>
            <p:custDataLst>
              <p:tags r:id="rId6"/>
            </p:custDataLst>
          </p:nvPr>
        </p:nvSpPr>
        <p:spPr>
          <a:xfrm>
            <a:off x="237694" y="2679774"/>
            <a:ext cx="3063240" cy="10392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CA" dirty="0"/>
              <a:t>Échelle établie en fonction du point de fusion d’un mélange d’eau et de chlorure d’ammonium (0 </a:t>
            </a:r>
            <a:r>
              <a:rPr lang="fr-CA" baseline="30000" dirty="0" err="1"/>
              <a:t>o</a:t>
            </a:r>
            <a:r>
              <a:rPr lang="fr-CA" dirty="0" err="1"/>
              <a:t>F</a:t>
            </a:r>
            <a:r>
              <a:rPr lang="fr-CA" dirty="0"/>
              <a:t>)</a:t>
            </a:r>
          </a:p>
          <a:p>
            <a:pPr>
              <a:lnSpc>
                <a:spcPct val="100000"/>
              </a:lnSpc>
            </a:pPr>
            <a:r>
              <a:rPr lang="fr-CA" dirty="0"/>
              <a:t>Valeurs négatives et positives</a:t>
            </a:r>
          </a:p>
          <a:p>
            <a:pPr>
              <a:lnSpc>
                <a:spcPct val="100000"/>
              </a:lnSpc>
            </a:pPr>
            <a:endParaRPr lang="fr-CA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8F852178-C822-48E5-870C-B5679EEA40C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7224156" y="2025985"/>
            <a:ext cx="3070025" cy="576262"/>
          </a:xfrm>
        </p:spPr>
        <p:txBody>
          <a:bodyPr/>
          <a:lstStyle/>
          <a:p>
            <a:pPr algn="ctr"/>
            <a:r>
              <a:rPr lang="fr-CA" b="1" u="sng" dirty="0"/>
              <a:t>Degré Kelvin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623D5CD-EC02-4A19-BFB4-5CC810572DDC}"/>
              </a:ext>
            </a:extLst>
          </p:cNvPr>
          <p:cNvSpPr>
            <a:spLocks noGrp="1"/>
          </p:cNvSpPr>
          <p:nvPr>
            <p:ph type="body" sz="half" idx="17"/>
            <p:custDataLst>
              <p:tags r:id="rId8"/>
            </p:custDataLst>
          </p:nvPr>
        </p:nvSpPr>
        <p:spPr>
          <a:xfrm>
            <a:off x="7204780" y="2679774"/>
            <a:ext cx="3070025" cy="10392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CA" dirty="0"/>
              <a:t>Échelle établie en fonction du point le plus froid qui existe soit le zéro absolu (0 </a:t>
            </a:r>
            <a:r>
              <a:rPr lang="fr-CA" baseline="30000" dirty="0" err="1"/>
              <a:t>o</a:t>
            </a:r>
            <a:r>
              <a:rPr lang="fr-CA" dirty="0" err="1"/>
              <a:t>K</a:t>
            </a:r>
            <a:r>
              <a:rPr lang="fr-CA" dirty="0"/>
              <a:t>)</a:t>
            </a:r>
          </a:p>
          <a:p>
            <a:pPr>
              <a:lnSpc>
                <a:spcPct val="100000"/>
              </a:lnSpc>
            </a:pPr>
            <a:r>
              <a:rPr lang="fr-CA" b="1" u="sng" dirty="0">
                <a:solidFill>
                  <a:schemeClr val="accent2"/>
                </a:solidFill>
              </a:rPr>
              <a:t>Seulement</a:t>
            </a:r>
            <a:r>
              <a:rPr lang="fr-CA" dirty="0"/>
              <a:t> des valeurs positives</a:t>
            </a:r>
          </a:p>
          <a:p>
            <a:pPr>
              <a:lnSpc>
                <a:spcPct val="100000"/>
              </a:lnSpc>
            </a:pPr>
            <a:endParaRPr lang="fr-CA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F7939460-A7F5-48D3-8D33-079FF564FF9F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857625" y="1990722"/>
            <a:ext cx="0" cy="4867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9830368F-2C1A-4AF2-B06F-D44AE2DC0474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7124700" y="1990722"/>
            <a:ext cx="0" cy="4867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3A6EA96-1B4B-43EC-96E0-D98B04A77EBD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099975" y="4709461"/>
            <a:ext cx="683806" cy="1599055"/>
            <a:chOff x="1690618" y="5250603"/>
            <a:chExt cx="638171" cy="149234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4A7DF6B7-E789-4785-A57C-E6688143FEE4}"/>
                </a:ext>
              </a:extLst>
            </p:cNvPr>
            <p:cNvSpPr/>
            <p:nvPr/>
          </p:nvSpPr>
          <p:spPr>
            <a:xfrm>
              <a:off x="1690618" y="6104772"/>
              <a:ext cx="638171" cy="638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13E773FA-7B59-4C57-88DF-F706099DFFB5}"/>
                </a:ext>
              </a:extLst>
            </p:cNvPr>
            <p:cNvSpPr/>
            <p:nvPr/>
          </p:nvSpPr>
          <p:spPr>
            <a:xfrm>
              <a:off x="1943104" y="5250603"/>
              <a:ext cx="139483" cy="978746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17E2C715-C8F9-4AB6-97A4-16AD944C2C72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573123" y="3758575"/>
            <a:ext cx="844683" cy="2595928"/>
            <a:chOff x="4974933" y="3857626"/>
            <a:chExt cx="844683" cy="2595928"/>
          </a:xfrm>
        </p:grpSpPr>
        <p:sp>
          <p:nvSpPr>
            <p:cNvPr id="54" name="Arc plein 53">
              <a:extLst>
                <a:ext uri="{FF2B5EF4-FFF2-40B4-BE49-F238E27FC236}">
                  <a16:creationId xmlns:a16="http://schemas.microsoft.com/office/drawing/2014/main" id="{E6FFA2FE-E80E-4A47-BADD-66A83AF0387C}"/>
                </a:ext>
              </a:extLst>
            </p:cNvPr>
            <p:cNvSpPr/>
            <p:nvPr/>
          </p:nvSpPr>
          <p:spPr>
            <a:xfrm rot="6383570">
              <a:off x="4974933" y="5608871"/>
              <a:ext cx="844683" cy="844683"/>
            </a:xfrm>
            <a:prstGeom prst="blockArc">
              <a:avLst>
                <a:gd name="adj1" fmla="val 10860042"/>
                <a:gd name="adj2" fmla="val 8950177"/>
                <a:gd name="adj3" fmla="val 45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DA23080D-C7B8-4DF6-B152-7FADC4E066F0}"/>
                </a:ext>
              </a:extLst>
            </p:cNvPr>
            <p:cNvGrpSpPr/>
            <p:nvPr/>
          </p:nvGrpSpPr>
          <p:grpSpPr>
            <a:xfrm>
              <a:off x="5287852" y="3857626"/>
              <a:ext cx="229892" cy="1788956"/>
              <a:chOff x="5293787" y="3974853"/>
              <a:chExt cx="247433" cy="1671728"/>
            </a:xfrm>
          </p:grpSpPr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17823D0D-D86D-4573-9387-0F33197ADCEA}"/>
                  </a:ext>
                </a:extLst>
              </p:cNvPr>
              <p:cNvCxnSpPr>
                <a:cxnSpLocks/>
                <a:stCxn id="54" idx="1"/>
              </p:cNvCxnSpPr>
              <p:nvPr/>
            </p:nvCxnSpPr>
            <p:spPr>
              <a:xfrm flipH="1" flipV="1">
                <a:off x="5299762" y="3974853"/>
                <a:ext cx="3606" cy="1666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>
                <a:extLst>
                  <a:ext uri="{FF2B5EF4-FFF2-40B4-BE49-F238E27FC236}">
                    <a16:creationId xmlns:a16="http://schemas.microsoft.com/office/drawing/2014/main" id="{222349C0-B2B5-4F97-BAF7-9A477699AE5F}"/>
                  </a:ext>
                </a:extLst>
              </p:cNvPr>
              <p:cNvCxnSpPr>
                <a:cxnSpLocks/>
                <a:stCxn id="54" idx="0"/>
              </p:cNvCxnSpPr>
              <p:nvPr/>
            </p:nvCxnSpPr>
            <p:spPr>
              <a:xfrm flipH="1" flipV="1">
                <a:off x="5537078" y="3980202"/>
                <a:ext cx="4142" cy="166637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860F9742-205B-4468-8A51-339AF4C192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3787" y="3992070"/>
                <a:ext cx="24148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05AB039F-206C-49AF-8A3D-147D331BFBF2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663026" y="5031075"/>
            <a:ext cx="683806" cy="1234125"/>
            <a:chOff x="1690618" y="5591179"/>
            <a:chExt cx="638171" cy="1151764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C9ED16A7-72C2-4BA7-8E6C-D7B41BE70304}"/>
                </a:ext>
              </a:extLst>
            </p:cNvPr>
            <p:cNvSpPr/>
            <p:nvPr/>
          </p:nvSpPr>
          <p:spPr>
            <a:xfrm>
              <a:off x="1690618" y="6104772"/>
              <a:ext cx="638171" cy="638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1893B569-74FB-40B8-B5A4-C0F2073B0B93}"/>
                </a:ext>
              </a:extLst>
            </p:cNvPr>
            <p:cNvSpPr/>
            <p:nvPr/>
          </p:nvSpPr>
          <p:spPr>
            <a:xfrm>
              <a:off x="1950525" y="5591179"/>
              <a:ext cx="123138" cy="638171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7744275C-46D4-4B0C-BB43-8701B3EBD7C8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7208999" y="3779661"/>
            <a:ext cx="844683" cy="2595928"/>
            <a:chOff x="4974933" y="3857626"/>
            <a:chExt cx="844683" cy="2595928"/>
          </a:xfrm>
        </p:grpSpPr>
        <p:sp>
          <p:nvSpPr>
            <p:cNvPr id="63" name="Arc plein 62">
              <a:extLst>
                <a:ext uri="{FF2B5EF4-FFF2-40B4-BE49-F238E27FC236}">
                  <a16:creationId xmlns:a16="http://schemas.microsoft.com/office/drawing/2014/main" id="{DD3AB199-51F7-44E7-A719-57D87D385FAF}"/>
                </a:ext>
              </a:extLst>
            </p:cNvPr>
            <p:cNvSpPr/>
            <p:nvPr/>
          </p:nvSpPr>
          <p:spPr>
            <a:xfrm rot="6383570">
              <a:off x="4974933" y="5608871"/>
              <a:ext cx="844683" cy="844683"/>
            </a:xfrm>
            <a:prstGeom prst="blockArc">
              <a:avLst>
                <a:gd name="adj1" fmla="val 10860042"/>
                <a:gd name="adj2" fmla="val 8950177"/>
                <a:gd name="adj3" fmla="val 45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  <p:grpSp>
          <p:nvGrpSpPr>
            <p:cNvPr id="64" name="Groupe 63">
              <a:extLst>
                <a:ext uri="{FF2B5EF4-FFF2-40B4-BE49-F238E27FC236}">
                  <a16:creationId xmlns:a16="http://schemas.microsoft.com/office/drawing/2014/main" id="{E3F6EC3E-E61A-4C34-BBD8-3DED1A8D8736}"/>
                </a:ext>
              </a:extLst>
            </p:cNvPr>
            <p:cNvGrpSpPr/>
            <p:nvPr/>
          </p:nvGrpSpPr>
          <p:grpSpPr>
            <a:xfrm>
              <a:off x="5287852" y="3857626"/>
              <a:ext cx="229892" cy="1788956"/>
              <a:chOff x="5293787" y="3974853"/>
              <a:chExt cx="247433" cy="1671728"/>
            </a:xfrm>
          </p:grpSpPr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BE3E069B-4133-4B2A-99A2-82520BA324E3}"/>
                  </a:ext>
                </a:extLst>
              </p:cNvPr>
              <p:cNvCxnSpPr>
                <a:cxnSpLocks/>
                <a:stCxn id="63" idx="1"/>
              </p:cNvCxnSpPr>
              <p:nvPr/>
            </p:nvCxnSpPr>
            <p:spPr>
              <a:xfrm flipH="1" flipV="1">
                <a:off x="5299762" y="3974853"/>
                <a:ext cx="3606" cy="1666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69E4C2EF-F6A6-460F-A2E5-BC057B6E607C}"/>
                  </a:ext>
                </a:extLst>
              </p:cNvPr>
              <p:cNvCxnSpPr>
                <a:cxnSpLocks/>
                <a:stCxn id="63" idx="0"/>
              </p:cNvCxnSpPr>
              <p:nvPr/>
            </p:nvCxnSpPr>
            <p:spPr>
              <a:xfrm flipH="1" flipV="1">
                <a:off x="5537078" y="3980202"/>
                <a:ext cx="4142" cy="166637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E3BED9B1-A247-4645-BF3E-5253FB5D5E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3787" y="3992070"/>
                <a:ext cx="241485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A50DECA6-D0F8-4997-BAEE-B7B41DF71075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7298902" y="5400929"/>
            <a:ext cx="683806" cy="885354"/>
            <a:chOff x="1690618" y="5916674"/>
            <a:chExt cx="638171" cy="826269"/>
          </a:xfrm>
        </p:grpSpPr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33E26F9A-0ABE-469B-9661-37DE61E53C87}"/>
                </a:ext>
              </a:extLst>
            </p:cNvPr>
            <p:cNvSpPr/>
            <p:nvPr/>
          </p:nvSpPr>
          <p:spPr>
            <a:xfrm>
              <a:off x="1690618" y="6104772"/>
              <a:ext cx="638171" cy="6381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83551B83-550F-4975-9BC4-FEAE97264CE3}"/>
                </a:ext>
              </a:extLst>
            </p:cNvPr>
            <p:cNvSpPr/>
            <p:nvPr/>
          </p:nvSpPr>
          <p:spPr>
            <a:xfrm>
              <a:off x="1943104" y="5916674"/>
              <a:ext cx="139483" cy="312675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</p:grp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59C95426-3D2E-413F-8F3C-01409D056FEB}"/>
              </a:ext>
            </a:extLst>
          </p:cNvPr>
          <p:cNvCxnSpPr>
            <a:cxnSpLocks/>
          </p:cNvCxnSpPr>
          <p:nvPr>
            <p:custDataLst>
              <p:tags r:id="rId16"/>
            </p:custDataLst>
          </p:nvPr>
        </p:nvCxnSpPr>
        <p:spPr>
          <a:xfrm>
            <a:off x="5440690" y="4677656"/>
            <a:ext cx="23722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C1D10401-C747-49A4-BD62-DD7ABA1F0FC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5762208" y="4431909"/>
            <a:ext cx="92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FFFF00"/>
                </a:solidFill>
              </a:rPr>
              <a:t>0</a:t>
            </a:r>
            <a:r>
              <a:rPr lang="fr-CA" sz="2800" b="1" baseline="30000" dirty="0">
                <a:solidFill>
                  <a:srgbClr val="FFFF00"/>
                </a:solidFill>
              </a:rPr>
              <a:t>o</a:t>
            </a:r>
            <a:r>
              <a:rPr lang="fr-CA" sz="2800" b="1" dirty="0">
                <a:solidFill>
                  <a:srgbClr val="FFFF00"/>
                </a:solidFill>
              </a:rPr>
              <a:t>C</a:t>
            </a:r>
          </a:p>
        </p:txBody>
      </p: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E6F30B93-369F-437C-8072-042DCE3F507C}"/>
              </a:ext>
            </a:extLst>
          </p:cNvPr>
          <p:cNvCxnSpPr>
            <a:cxnSpLocks/>
          </p:cNvCxnSpPr>
          <p:nvPr>
            <p:custDataLst>
              <p:tags r:id="rId18"/>
            </p:custDataLst>
          </p:nvPr>
        </p:nvCxnSpPr>
        <p:spPr>
          <a:xfrm>
            <a:off x="1057383" y="5015212"/>
            <a:ext cx="23722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96DDFC26-956D-4234-A159-01115F7DE23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361622" y="4798177"/>
            <a:ext cx="92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FFFF00"/>
                </a:solidFill>
              </a:rPr>
              <a:t>0</a:t>
            </a:r>
            <a:r>
              <a:rPr lang="fr-CA" sz="2800" b="1" baseline="30000" dirty="0">
                <a:solidFill>
                  <a:srgbClr val="FFFF00"/>
                </a:solidFill>
              </a:rPr>
              <a:t>o</a:t>
            </a:r>
            <a:r>
              <a:rPr lang="fr-CA" sz="2800" b="1" dirty="0">
                <a:solidFill>
                  <a:srgbClr val="FFFF00"/>
                </a:solidFill>
              </a:rPr>
              <a:t>F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DA976226-9F26-40DD-A63D-E0376C772E1C}"/>
              </a:ext>
            </a:extLst>
          </p:cNvPr>
          <p:cNvCxnSpPr>
            <a:cxnSpLocks/>
          </p:cNvCxnSpPr>
          <p:nvPr>
            <p:custDataLst>
              <p:tags r:id="rId20"/>
            </p:custDataLst>
          </p:nvPr>
        </p:nvCxnSpPr>
        <p:spPr>
          <a:xfrm>
            <a:off x="1076159" y="4671442"/>
            <a:ext cx="23722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3DE3B314-B411-46E0-8CF9-1590991BC30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1344953" y="4353108"/>
            <a:ext cx="2331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FFFF00"/>
                </a:solidFill>
              </a:rPr>
              <a:t>32</a:t>
            </a:r>
            <a:r>
              <a:rPr lang="fr-CA" sz="2800" b="1" baseline="30000" dirty="0">
                <a:solidFill>
                  <a:srgbClr val="FFFF00"/>
                </a:solidFill>
              </a:rPr>
              <a:t>o</a:t>
            </a:r>
            <a:r>
              <a:rPr lang="fr-CA" sz="2800" b="1" dirty="0">
                <a:solidFill>
                  <a:srgbClr val="FFFF00"/>
                </a:solidFill>
              </a:rPr>
              <a:t>F </a:t>
            </a:r>
            <a:r>
              <a:rPr lang="fr-CA" sz="1200" b="1" dirty="0">
                <a:solidFill>
                  <a:srgbClr val="FFFF00"/>
                </a:solidFill>
              </a:rPr>
              <a:t>(fusion de l’eau)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CFBDB878-4DF7-4D43-A32E-A44308288147}"/>
                  </a:ext>
                </a:extLst>
              </p:cNvPr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498460" y="5709042"/>
                <a:ext cx="227853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>
                    <a:solidFill>
                      <a:schemeClr val="accent2"/>
                    </a:solidFill>
                  </a:rPr>
                  <a:t>T(</a:t>
                </a:r>
                <a:r>
                  <a:rPr lang="fr-CA" b="1" baseline="30000" dirty="0" err="1">
                    <a:solidFill>
                      <a:schemeClr val="accent2"/>
                    </a:solidFill>
                  </a:rPr>
                  <a:t>o</a:t>
                </a:r>
                <a:r>
                  <a:rPr lang="fr-CA" b="1" dirty="0" err="1">
                    <a:solidFill>
                      <a:schemeClr val="accent2"/>
                    </a:solidFill>
                  </a:rPr>
                  <a:t>F</a:t>
                </a:r>
                <a:r>
                  <a:rPr lang="fr-CA" b="1" dirty="0">
                    <a:solidFill>
                      <a:schemeClr val="accent2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fr-CA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fr-CA" b="1" dirty="0">
                    <a:solidFill>
                      <a:schemeClr val="accent2"/>
                    </a:solidFill>
                  </a:rPr>
                  <a:t>T(</a:t>
                </a:r>
                <a:r>
                  <a:rPr lang="fr-CA" b="1" baseline="30000" dirty="0" err="1">
                    <a:solidFill>
                      <a:schemeClr val="accent2"/>
                    </a:solidFill>
                  </a:rPr>
                  <a:t>o</a:t>
                </a:r>
                <a:r>
                  <a:rPr lang="fr-CA" b="1" dirty="0" err="1">
                    <a:solidFill>
                      <a:schemeClr val="accent2"/>
                    </a:solidFill>
                  </a:rPr>
                  <a:t>C</a:t>
                </a:r>
                <a:r>
                  <a:rPr lang="fr-CA" b="1" dirty="0">
                    <a:solidFill>
                      <a:schemeClr val="accent2"/>
                    </a:solidFill>
                  </a:rPr>
                  <a:t>) + 32</a:t>
                </a:r>
              </a:p>
            </p:txBody>
          </p:sp>
        </mc:Choice>
        <mc:Fallback xmlns="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CFBDB878-4DF7-4D43-A32E-A44308288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1"/>
                </p:custDataLst>
              </p:nvPr>
            </p:nvSpPr>
            <p:spPr>
              <a:xfrm>
                <a:off x="1498460" y="5709042"/>
                <a:ext cx="2278539" cy="492443"/>
              </a:xfrm>
              <a:prstGeom prst="rect">
                <a:avLst/>
              </a:prstGeom>
              <a:blipFill>
                <a:blip r:embed="rId32"/>
                <a:stretch>
                  <a:fillRect l="-2406" b="-625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1E2DAE5B-1C1C-4121-A596-481A1E7174F4}"/>
              </a:ext>
            </a:extLst>
          </p:cNvPr>
          <p:cNvCxnSpPr>
            <a:cxnSpLocks/>
          </p:cNvCxnSpPr>
          <p:nvPr>
            <p:custDataLst>
              <p:tags r:id="rId23"/>
            </p:custDataLst>
          </p:nvPr>
        </p:nvCxnSpPr>
        <p:spPr>
          <a:xfrm>
            <a:off x="7677682" y="5367730"/>
            <a:ext cx="237227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>
            <a:extLst>
              <a:ext uri="{FF2B5EF4-FFF2-40B4-BE49-F238E27FC236}">
                <a16:creationId xmlns:a16="http://schemas.microsoft.com/office/drawing/2014/main" id="{3522F71A-0586-415C-A08F-343C4517D365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7981921" y="5079258"/>
            <a:ext cx="92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FFFF00"/>
                </a:solidFill>
              </a:rPr>
              <a:t>0 K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6616BC6D-FE0B-41BE-8C29-37F9AC5E3D81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8029182" y="5790812"/>
            <a:ext cx="258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2"/>
                </a:solidFill>
              </a:rPr>
              <a:t>T(K) = T(</a:t>
            </a:r>
            <a:r>
              <a:rPr lang="fr-CA" b="1" baseline="30000" dirty="0" err="1">
                <a:solidFill>
                  <a:schemeClr val="accent2"/>
                </a:solidFill>
              </a:rPr>
              <a:t>o</a:t>
            </a:r>
            <a:r>
              <a:rPr lang="fr-CA" b="1" dirty="0" err="1">
                <a:solidFill>
                  <a:schemeClr val="accent2"/>
                </a:solidFill>
              </a:rPr>
              <a:t>C</a:t>
            </a:r>
            <a:r>
              <a:rPr lang="fr-CA" b="1" dirty="0">
                <a:solidFill>
                  <a:schemeClr val="accent2"/>
                </a:solidFill>
              </a:rPr>
              <a:t>) + 273,15</a:t>
            </a:r>
          </a:p>
        </p:txBody>
      </p:sp>
      <p:sp>
        <p:nvSpPr>
          <p:cNvPr id="2" name="Signe de multiplication 1">
            <a:extLst>
              <a:ext uri="{FF2B5EF4-FFF2-40B4-BE49-F238E27FC236}">
                <a16:creationId xmlns:a16="http://schemas.microsoft.com/office/drawing/2014/main" id="{FB9CA27B-BDBE-4D9F-99CD-A9D2AD816CD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63026" y="1841056"/>
            <a:ext cx="2163282" cy="2137716"/>
          </a:xfrm>
          <a:prstGeom prst="mathMultiply">
            <a:avLst>
              <a:gd name="adj1" fmla="val 10588"/>
            </a:avLst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52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660B38BB-6201-42BB-A120-5CFC99728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itre 1">
            <a:extLst>
              <a:ext uri="{FF2B5EF4-FFF2-40B4-BE49-F238E27FC236}">
                <a16:creationId xmlns:a16="http://schemas.microsoft.com/office/drawing/2014/main" id="{2469888F-6B45-4D79-9C76-CA6B944F1096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70 à 73</a:t>
            </a:r>
          </a:p>
        </p:txBody>
      </p:sp>
    </p:spTree>
    <p:extLst>
      <p:ext uri="{BB962C8B-B14F-4D97-AF65-F5344CB8AC3E}">
        <p14:creationId xmlns:p14="http://schemas.microsoft.com/office/powerpoint/2010/main" val="361733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 uiExpand="1" build="p"/>
      <p:bldP spid="10" grpId="0" build="p"/>
      <p:bldP spid="14" grpId="0" uiExpand="1" build="p"/>
      <p:bldP spid="12" grpId="0" build="p"/>
      <p:bldP spid="15" grpId="0" uiExpand="1" build="p"/>
      <p:bldP spid="74" grpId="0"/>
      <p:bldP spid="77" grpId="0"/>
      <p:bldP spid="80" grpId="0"/>
      <p:bldP spid="81" grpId="0"/>
      <p:bldP spid="83" grpId="0"/>
      <p:bldP spid="84" grpId="0"/>
      <p:bldP spid="2" grpId="0" animBg="1"/>
      <p:bldP spid="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Le degré Kelvin</a:t>
            </a:r>
            <a:endParaRPr lang="fr-CA" dirty="0"/>
          </a:p>
        </p:txBody>
      </p:sp>
      <p:sp>
        <p:nvSpPr>
          <p:cNvPr id="28" name="Espace réservé du contenu 27">
            <a:extLst>
              <a:ext uri="{FF2B5EF4-FFF2-40B4-BE49-F238E27FC236}">
                <a16:creationId xmlns:a16="http://schemas.microsoft.com/office/drawing/2014/main" id="{DE03E6D6-2478-4647-A302-C6E30A75758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95693" y="2134351"/>
            <a:ext cx="7578519" cy="4532264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r-CA" dirty="0"/>
              <a:t>La température en degré Kelvin utilise le zéro absolu comme point de référence. Cette température est la température la plus froide enregistrée. </a:t>
            </a:r>
          </a:p>
          <a:p>
            <a:pPr>
              <a:lnSpc>
                <a:spcPct val="100000"/>
              </a:lnSpc>
            </a:pPr>
            <a:r>
              <a:rPr lang="fr-CA" dirty="0"/>
              <a:t>Pour l’instant, il s’agit d’une valeur théorie. Il est supposé qu’à cette valeur la matière est complètement immobile.</a:t>
            </a:r>
          </a:p>
          <a:p>
            <a:pPr>
              <a:lnSpc>
                <a:spcPct val="100000"/>
              </a:lnSpc>
            </a:pPr>
            <a:r>
              <a:rPr lang="fr-CA" dirty="0"/>
              <a:t>Pour la conversion:</a:t>
            </a:r>
          </a:p>
          <a:p>
            <a:pPr lvl="1">
              <a:lnSpc>
                <a:spcPct val="100000"/>
              </a:lnSpc>
            </a:pPr>
            <a:r>
              <a:rPr lang="fr-CA" dirty="0"/>
              <a:t>Degré Celsius à degré Kelvin: </a:t>
            </a:r>
            <a:r>
              <a:rPr lang="fr-CA" baseline="30000" dirty="0" err="1"/>
              <a:t>o</a:t>
            </a:r>
            <a:r>
              <a:rPr lang="fr-CA" dirty="0" err="1"/>
              <a:t>C</a:t>
            </a:r>
            <a:r>
              <a:rPr lang="fr-CA" dirty="0"/>
              <a:t> + 273</a:t>
            </a:r>
          </a:p>
          <a:p>
            <a:pPr lvl="1">
              <a:lnSpc>
                <a:spcPct val="100000"/>
              </a:lnSpc>
            </a:pPr>
            <a:r>
              <a:rPr lang="fr-CA" dirty="0"/>
              <a:t>Degré Kelvin à degré Celsius: </a:t>
            </a:r>
            <a:r>
              <a:rPr lang="fr-CA" baseline="30000" dirty="0" err="1"/>
              <a:t>o</a:t>
            </a:r>
            <a:r>
              <a:rPr lang="fr-CA" dirty="0" err="1"/>
              <a:t>K</a:t>
            </a:r>
            <a:r>
              <a:rPr lang="fr-CA" dirty="0"/>
              <a:t> – 273</a:t>
            </a:r>
          </a:p>
          <a:p>
            <a:pPr>
              <a:lnSpc>
                <a:spcPct val="100000"/>
              </a:lnSpc>
            </a:pPr>
            <a:r>
              <a:rPr lang="fr-CA" dirty="0"/>
              <a:t>Pour la première étape, nous utiliserons la température en Kelvin. La raison est pour éviter des réponses illogiques comme des volumes négatifs dans certains calculs.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4ADDBE2-CF06-445B-A6CD-47D51363804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674212" y="2394352"/>
            <a:ext cx="2343207" cy="293255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60FE4CA-B1EA-4C3C-BA33-B59E66AF803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674212" y="5445553"/>
            <a:ext cx="2343207" cy="9871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William Thomson</a:t>
            </a:r>
          </a:p>
          <a:p>
            <a:pPr algn="ctr"/>
            <a:r>
              <a:rPr lang="fr-CA" b="1" dirty="0"/>
              <a:t>(Lord Kelvin)</a:t>
            </a:r>
          </a:p>
          <a:p>
            <a:pPr algn="ctr"/>
            <a:r>
              <a:rPr lang="fr-CA" b="1" dirty="0"/>
              <a:t>1824-1907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D8CACF-7B8A-4DA7-ABEA-AEE6AB20A2A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379535" y="609599"/>
            <a:ext cx="4008475" cy="138112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/>
              <a:t>Dans ce cours, nous utiliserons la valeur arrondie </a:t>
            </a:r>
          </a:p>
          <a:p>
            <a:pPr algn="ctr"/>
            <a:r>
              <a:rPr lang="fr-CA" sz="3600" b="1" dirty="0"/>
              <a:t>273 K</a:t>
            </a:r>
          </a:p>
        </p:txBody>
      </p:sp>
      <p:pic>
        <p:nvPicPr>
          <p:cNvPr id="10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A1229D00-4D5E-40C9-9217-75F217225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FD990ED4-D6CB-4728-B297-C5420F24866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70 à 73</a:t>
            </a:r>
          </a:p>
        </p:txBody>
      </p:sp>
    </p:spTree>
    <p:extLst>
      <p:ext uri="{BB962C8B-B14F-4D97-AF65-F5344CB8AC3E}">
        <p14:creationId xmlns:p14="http://schemas.microsoft.com/office/powerpoint/2010/main" val="3566442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Conversion d’unités</a:t>
            </a:r>
            <a:endParaRPr lang="fr-CA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0D8CACF-7B8A-4DA7-ABEA-AEE6AB20A2A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79535" y="609599"/>
            <a:ext cx="4008475" cy="1381123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2000" dirty="0"/>
              <a:t>Dans ce cours, nous utiliserons la valeur arrondie </a:t>
            </a:r>
          </a:p>
          <a:p>
            <a:pPr algn="ctr"/>
            <a:r>
              <a:rPr lang="fr-CA" sz="3600" b="1" dirty="0"/>
              <a:t>273 K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60356-9353-4DEC-BA90-CAAB2C98F3EE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76447" y="2134351"/>
            <a:ext cx="10017735" cy="443657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2800" dirty="0"/>
              <a:t>Convertis les températures suivantes en degré Kelvin:</a:t>
            </a:r>
          </a:p>
          <a:p>
            <a:pPr lvl="1">
              <a:lnSpc>
                <a:spcPct val="100000"/>
              </a:lnSpc>
            </a:pPr>
            <a:r>
              <a:rPr lang="fr-CA" sz="2800" dirty="0"/>
              <a:t>0 </a:t>
            </a:r>
            <a:r>
              <a:rPr lang="fr-CA" sz="2800" baseline="30000" dirty="0" err="1"/>
              <a:t>o</a:t>
            </a:r>
            <a:r>
              <a:rPr lang="fr-CA" sz="2800" dirty="0" err="1"/>
              <a:t>C</a:t>
            </a:r>
            <a:r>
              <a:rPr lang="fr-CA" sz="2800" dirty="0"/>
              <a:t> </a:t>
            </a:r>
            <a:r>
              <a:rPr lang="fr-CA" sz="2800" dirty="0">
                <a:sym typeface="Wingdings" panose="05000000000000000000" pitchFamily="2" charset="2"/>
              </a:rPr>
              <a:t></a:t>
            </a:r>
            <a:endParaRPr lang="fr-CA" sz="2800" dirty="0"/>
          </a:p>
          <a:p>
            <a:pPr lvl="1">
              <a:lnSpc>
                <a:spcPct val="100000"/>
              </a:lnSpc>
            </a:pPr>
            <a:r>
              <a:rPr lang="fr-CA" sz="2800" dirty="0"/>
              <a:t>100 </a:t>
            </a:r>
            <a:r>
              <a:rPr lang="fr-CA" sz="2800" baseline="30000" dirty="0" err="1"/>
              <a:t>o</a:t>
            </a:r>
            <a:r>
              <a:rPr lang="fr-CA" sz="2800" dirty="0" err="1"/>
              <a:t>C</a:t>
            </a:r>
            <a:r>
              <a:rPr lang="fr-CA" sz="2800" dirty="0"/>
              <a:t> </a:t>
            </a:r>
            <a:r>
              <a:rPr lang="fr-CA" sz="2800" dirty="0">
                <a:sym typeface="Wingdings" panose="05000000000000000000" pitchFamily="2" charset="2"/>
              </a:rPr>
              <a:t></a:t>
            </a:r>
            <a:endParaRPr lang="fr-CA" sz="2800" dirty="0"/>
          </a:p>
          <a:p>
            <a:pPr lvl="1">
              <a:lnSpc>
                <a:spcPct val="100000"/>
              </a:lnSpc>
            </a:pPr>
            <a:r>
              <a:rPr lang="fr-CA" sz="2800" dirty="0"/>
              <a:t>76</a:t>
            </a:r>
            <a:r>
              <a:rPr lang="fr-CA" sz="2800" baseline="30000" dirty="0"/>
              <a:t> </a:t>
            </a:r>
            <a:r>
              <a:rPr lang="fr-CA" sz="2800" baseline="30000" dirty="0" err="1"/>
              <a:t>o</a:t>
            </a:r>
            <a:r>
              <a:rPr lang="fr-CA" sz="2800" dirty="0" err="1"/>
              <a:t>C</a:t>
            </a:r>
            <a:r>
              <a:rPr lang="fr-CA" sz="2800" dirty="0"/>
              <a:t> </a:t>
            </a:r>
            <a:r>
              <a:rPr lang="fr-CA" sz="2800" dirty="0">
                <a:sym typeface="Wingdings" panose="05000000000000000000" pitchFamily="2" charset="2"/>
              </a:rPr>
              <a:t></a:t>
            </a:r>
          </a:p>
          <a:p>
            <a:pPr>
              <a:lnSpc>
                <a:spcPct val="100000"/>
              </a:lnSpc>
            </a:pPr>
            <a:r>
              <a:rPr lang="fr-CA" sz="2800" dirty="0">
                <a:sym typeface="Wingdings" panose="05000000000000000000" pitchFamily="2" charset="2"/>
              </a:rPr>
              <a:t>Convertis les températures suivantes en degré Celsius:</a:t>
            </a:r>
          </a:p>
          <a:p>
            <a:pPr lvl="1">
              <a:lnSpc>
                <a:spcPct val="100000"/>
              </a:lnSpc>
            </a:pPr>
            <a:r>
              <a:rPr lang="fr-CA" sz="2800" dirty="0">
                <a:sym typeface="Wingdings" panose="05000000000000000000" pitchFamily="2" charset="2"/>
              </a:rPr>
              <a:t>0 K </a:t>
            </a:r>
          </a:p>
          <a:p>
            <a:pPr lvl="1">
              <a:lnSpc>
                <a:spcPct val="100000"/>
              </a:lnSpc>
            </a:pPr>
            <a:r>
              <a:rPr lang="fr-CA" sz="2800" dirty="0">
                <a:sym typeface="Wingdings" panose="05000000000000000000" pitchFamily="2" charset="2"/>
              </a:rPr>
              <a:t>100 K </a:t>
            </a:r>
          </a:p>
          <a:p>
            <a:pPr lvl="1">
              <a:lnSpc>
                <a:spcPct val="100000"/>
              </a:lnSpc>
            </a:pPr>
            <a:r>
              <a:rPr lang="fr-CA" sz="2800" dirty="0">
                <a:sym typeface="Wingdings" panose="05000000000000000000" pitchFamily="2" charset="2"/>
              </a:rPr>
              <a:t>376 K </a:t>
            </a:r>
            <a:endParaRPr lang="fr-CA" sz="28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A11019-EBF4-4659-8855-04CEB87D92F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616461" y="2844557"/>
            <a:ext cx="312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accent2"/>
                </a:solidFill>
              </a:rPr>
              <a:t>0 </a:t>
            </a:r>
            <a:r>
              <a:rPr lang="fr-CA" sz="2400" b="1" baseline="30000" dirty="0" err="1">
                <a:solidFill>
                  <a:schemeClr val="accent2"/>
                </a:solidFill>
              </a:rPr>
              <a:t>o</a:t>
            </a:r>
            <a:r>
              <a:rPr lang="fr-CA" sz="2400" b="1" dirty="0" err="1">
                <a:solidFill>
                  <a:schemeClr val="accent2"/>
                </a:solidFill>
              </a:rPr>
              <a:t>C</a:t>
            </a:r>
            <a:r>
              <a:rPr lang="fr-CA" sz="2400" b="1" dirty="0">
                <a:solidFill>
                  <a:schemeClr val="accent2"/>
                </a:solidFill>
              </a:rPr>
              <a:t> + 273 = 273 K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D31D33-D9D8-4901-BB27-8EA9C436FD4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16458" y="3356543"/>
            <a:ext cx="347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accent2"/>
                </a:solidFill>
              </a:rPr>
              <a:t>100 </a:t>
            </a:r>
            <a:r>
              <a:rPr lang="fr-CA" sz="2400" b="1" baseline="30000" dirty="0" err="1">
                <a:solidFill>
                  <a:schemeClr val="accent2"/>
                </a:solidFill>
              </a:rPr>
              <a:t>o</a:t>
            </a:r>
            <a:r>
              <a:rPr lang="fr-CA" sz="2400" b="1" dirty="0" err="1">
                <a:solidFill>
                  <a:schemeClr val="accent2"/>
                </a:solidFill>
              </a:rPr>
              <a:t>C</a:t>
            </a:r>
            <a:r>
              <a:rPr lang="fr-CA" sz="2400" b="1" dirty="0">
                <a:solidFill>
                  <a:schemeClr val="accent2"/>
                </a:solidFill>
              </a:rPr>
              <a:t> + 273 = 373 K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AF4D79-759C-4E51-ACD5-1E5A7F0813E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616459" y="3868530"/>
            <a:ext cx="347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accent2"/>
                </a:solidFill>
              </a:rPr>
              <a:t>76 </a:t>
            </a:r>
            <a:r>
              <a:rPr lang="fr-CA" sz="2400" b="1" baseline="30000" dirty="0" err="1">
                <a:solidFill>
                  <a:schemeClr val="accent2"/>
                </a:solidFill>
              </a:rPr>
              <a:t>o</a:t>
            </a:r>
            <a:r>
              <a:rPr lang="fr-CA" sz="2400" b="1" dirty="0" err="1">
                <a:solidFill>
                  <a:schemeClr val="accent2"/>
                </a:solidFill>
              </a:rPr>
              <a:t>C</a:t>
            </a:r>
            <a:r>
              <a:rPr lang="fr-CA" sz="2400" b="1" dirty="0">
                <a:solidFill>
                  <a:schemeClr val="accent2"/>
                </a:solidFill>
              </a:rPr>
              <a:t> + 273 = 349 K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F15C12C-39AE-41F5-834E-F7027952972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616460" y="4879612"/>
            <a:ext cx="312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accent2"/>
                </a:solidFill>
              </a:rPr>
              <a:t>0 K - 273 = -273 </a:t>
            </a:r>
            <a:r>
              <a:rPr lang="fr-CA" sz="2400" b="1" baseline="30000" dirty="0" err="1">
                <a:solidFill>
                  <a:schemeClr val="accent2"/>
                </a:solidFill>
              </a:rPr>
              <a:t>o</a:t>
            </a:r>
            <a:r>
              <a:rPr lang="fr-CA" sz="2400" b="1" dirty="0" err="1">
                <a:solidFill>
                  <a:schemeClr val="accent2"/>
                </a:solidFill>
              </a:rPr>
              <a:t>C</a:t>
            </a:r>
            <a:endParaRPr lang="fr-CA" sz="2400" b="1" dirty="0">
              <a:solidFill>
                <a:schemeClr val="accent2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7062F0-969C-4680-BA69-0AC578A4FCD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616457" y="5391598"/>
            <a:ext cx="347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accent2"/>
                </a:solidFill>
              </a:rPr>
              <a:t>100 K - 273 = -173 </a:t>
            </a:r>
            <a:r>
              <a:rPr lang="fr-CA" sz="2400" b="1" baseline="30000" dirty="0" err="1">
                <a:solidFill>
                  <a:schemeClr val="accent2"/>
                </a:solidFill>
              </a:rPr>
              <a:t>o</a:t>
            </a:r>
            <a:r>
              <a:rPr lang="fr-CA" sz="2400" b="1" dirty="0" err="1">
                <a:solidFill>
                  <a:schemeClr val="accent2"/>
                </a:solidFill>
              </a:rPr>
              <a:t>C</a:t>
            </a:r>
            <a:endParaRPr lang="fr-CA" sz="2400" b="1" dirty="0">
              <a:solidFill>
                <a:schemeClr val="accent2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49F4708-B627-42CA-9B84-BCB7C95AD5B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616458" y="5903585"/>
            <a:ext cx="3479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accent2"/>
                </a:solidFill>
              </a:rPr>
              <a:t>376 K - 273 = 103 </a:t>
            </a:r>
            <a:r>
              <a:rPr lang="fr-CA" sz="2400" b="1" baseline="30000" dirty="0" err="1">
                <a:solidFill>
                  <a:schemeClr val="accent2"/>
                </a:solidFill>
              </a:rPr>
              <a:t>o</a:t>
            </a:r>
            <a:r>
              <a:rPr lang="fr-CA" sz="2400" b="1" dirty="0" err="1">
                <a:solidFill>
                  <a:schemeClr val="accent2"/>
                </a:solidFill>
              </a:rPr>
              <a:t>C</a:t>
            </a:r>
            <a:endParaRPr lang="fr-CA" sz="2400" b="1" dirty="0">
              <a:solidFill>
                <a:schemeClr val="accent2"/>
              </a:solidFill>
            </a:endParaRPr>
          </a:p>
        </p:txBody>
      </p:sp>
      <p:pic>
        <p:nvPicPr>
          <p:cNvPr id="17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A7EC3991-5327-46A9-B2B9-0D4313337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932F21B9-AED3-491B-9C7E-6A56FA53D4E7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70 à 73</a:t>
            </a:r>
          </a:p>
        </p:txBody>
      </p:sp>
    </p:spTree>
    <p:extLst>
      <p:ext uri="{BB962C8B-B14F-4D97-AF65-F5344CB8AC3E}">
        <p14:creationId xmlns:p14="http://schemas.microsoft.com/office/powerpoint/2010/main" val="1957271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5569DEF6-3FE1-4559-8D70-C6E521BE4F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400" b="1"/>
              <a:t>La théorie cinétique des gaz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7238483-9DF0-47E0-B9A6-F596FB35A86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1  </a:t>
            </a:r>
            <a:r>
              <a:rPr lang="fr-CA" sz="2400" b="1" dirty="0">
                <a:solidFill>
                  <a:schemeClr val="bg1"/>
                </a:solidFill>
              </a:rPr>
              <a:t>p. 41 à 43</a:t>
            </a:r>
          </a:p>
        </p:txBody>
      </p:sp>
    </p:spTree>
    <p:extLst>
      <p:ext uri="{BB962C8B-B14F-4D97-AF65-F5344CB8AC3E}">
        <p14:creationId xmlns:p14="http://schemas.microsoft.com/office/powerpoint/2010/main" val="3735733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C6C2A435-F865-4454-A3AA-43D0984C2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La structure du cours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1 et 2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7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La théorie cinétique des gaz</a:t>
            </a:r>
            <a:endParaRPr lang="fr-CA" dirty="0"/>
          </a:p>
        </p:txBody>
      </p:sp>
      <p:sp>
        <p:nvSpPr>
          <p:cNvPr id="28" name="Espace réservé du contenu 27">
            <a:extLst>
              <a:ext uri="{FF2B5EF4-FFF2-40B4-BE49-F238E27FC236}">
                <a16:creationId xmlns:a16="http://schemas.microsoft.com/office/drawing/2014/main" id="{DE03E6D6-2478-4647-A302-C6E30A75758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2875" y="2134352"/>
            <a:ext cx="10151308" cy="75172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/>
              <a:t>Cette théorie se fonde sur la présomption que le gaz en question est catégorisé comme étant un </a:t>
            </a:r>
            <a:r>
              <a:rPr lang="fr-CA" b="1" u="sng" dirty="0">
                <a:solidFill>
                  <a:schemeClr val="accent2"/>
                </a:solidFill>
              </a:rPr>
              <a:t>gaz idéal hypothétique</a:t>
            </a:r>
            <a:r>
              <a:rPr lang="fr-CA" dirty="0"/>
              <a:t> (soit un gaz parfait).</a:t>
            </a:r>
          </a:p>
        </p:txBody>
      </p:sp>
      <p:sp>
        <p:nvSpPr>
          <p:cNvPr id="8" name="Espace réservé du contenu 27">
            <a:extLst>
              <a:ext uri="{FF2B5EF4-FFF2-40B4-BE49-F238E27FC236}">
                <a16:creationId xmlns:a16="http://schemas.microsoft.com/office/drawing/2014/main" id="{ADAEBE48-7090-4367-8B5E-6FD95AE77CBE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76020" y="2886076"/>
            <a:ext cx="9323580" cy="3971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CA" dirty="0"/>
              <a:t>La théorie se base sur les quatre hypothèses suivantes: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fr-CA" dirty="0">
                <a:solidFill>
                  <a:schemeClr val="accent1"/>
                </a:solidFill>
              </a:rPr>
              <a:t>Les particules qui composent un gaz sont extrêmement petites et très espacées (Toutefois, le volume d’une seule particule est négligeable)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fr-CA" dirty="0">
                <a:solidFill>
                  <a:schemeClr val="accent5"/>
                </a:solidFill>
              </a:rPr>
              <a:t>Les particules de gaz sont constamment en mouvement et ce de façon aléatoire et dans toutes les directions.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fr-CA" dirty="0">
                <a:solidFill>
                  <a:schemeClr val="accent6"/>
                </a:solidFill>
              </a:rPr>
              <a:t>Les collisions de gaz sont élastiques (rebond parfait sans perte d’énergie.)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fr-CA" dirty="0">
                <a:solidFill>
                  <a:srgbClr val="FFFF00"/>
                </a:solidFill>
              </a:rPr>
              <a:t>L’énergie cinétique moyenne des particules de </a:t>
            </a:r>
            <a:r>
              <a:rPr lang="fr-CA">
                <a:solidFill>
                  <a:srgbClr val="FFFF00"/>
                </a:solidFill>
              </a:rPr>
              <a:t>gaz est </a:t>
            </a:r>
            <a:r>
              <a:rPr lang="fr-CA" dirty="0">
                <a:solidFill>
                  <a:srgbClr val="FFFF00"/>
                </a:solidFill>
              </a:rPr>
              <a:t>directement proportionnelle à la température.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F652FC-8BEC-4E68-AC22-804DC0D72D6C}"/>
              </a:ext>
            </a:extLst>
          </p:cNvPr>
          <p:cNvSpPr txBox="1"/>
          <p:nvPr/>
        </p:nvSpPr>
        <p:spPr>
          <a:xfrm>
            <a:off x="9977116" y="3591963"/>
            <a:ext cx="1927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>
                <a:solidFill>
                  <a:schemeClr val="accent1"/>
                </a:solidFill>
              </a:rPr>
              <a:t>Masse</a:t>
            </a:r>
          </a:p>
          <a:p>
            <a:r>
              <a:rPr lang="fr-CA" sz="2200" b="1" strike="sngStrike" dirty="0">
                <a:solidFill>
                  <a:schemeClr val="accent1"/>
                </a:solidFill>
              </a:rPr>
              <a:t>volume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FE984B-9B1E-4076-94F5-C728F7784549}"/>
              </a:ext>
            </a:extLst>
          </p:cNvPr>
          <p:cNvSpPr txBox="1"/>
          <p:nvPr/>
        </p:nvSpPr>
        <p:spPr>
          <a:xfrm>
            <a:off x="9977116" y="4361404"/>
            <a:ext cx="1927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>
                <a:solidFill>
                  <a:schemeClr val="accent5"/>
                </a:solidFill>
              </a:rPr>
              <a:t>Mouvement constant</a:t>
            </a:r>
            <a:endParaRPr lang="fr-CA" sz="2200" b="1" strike="sngStrike" dirty="0">
              <a:solidFill>
                <a:schemeClr val="accent5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BFF5DEC-B465-493F-954F-00DD6B3A571B}"/>
              </a:ext>
            </a:extLst>
          </p:cNvPr>
          <p:cNvSpPr txBox="1"/>
          <p:nvPr/>
        </p:nvSpPr>
        <p:spPr>
          <a:xfrm>
            <a:off x="9977116" y="5237474"/>
            <a:ext cx="1927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>
                <a:solidFill>
                  <a:schemeClr val="accent6"/>
                </a:solidFill>
              </a:rPr>
              <a:t>Collisions élastiques</a:t>
            </a:r>
            <a:endParaRPr lang="fr-CA" sz="2200" b="1" strike="sngStrike" dirty="0">
              <a:solidFill>
                <a:schemeClr val="accent6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19178F-5289-4F95-B07A-0B9FCD21969B}"/>
              </a:ext>
            </a:extLst>
          </p:cNvPr>
          <p:cNvSpPr txBox="1"/>
          <p:nvPr/>
        </p:nvSpPr>
        <p:spPr>
          <a:xfrm>
            <a:off x="9977116" y="6113544"/>
            <a:ext cx="19274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>
                <a:solidFill>
                  <a:srgbClr val="FFFF00"/>
                </a:solidFill>
              </a:rPr>
              <a:t>𝑣</a:t>
            </a:r>
            <a:r>
              <a:rPr lang="fr-CA" sz="2200" b="1" baseline="-25000" dirty="0">
                <a:solidFill>
                  <a:srgbClr val="FFFF00"/>
                </a:solidFill>
              </a:rPr>
              <a:t>𝑚𝑜𝑦 </a:t>
            </a:r>
            <a:r>
              <a:rPr lang="fr-CA" sz="2200" b="1" dirty="0">
                <a:solidFill>
                  <a:srgbClr val="FFFF00"/>
                </a:solidFill>
              </a:rPr>
              <a:t>∝ 𝑇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96756E98-2C94-4641-BC56-44E67535D813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41 à 43</a:t>
            </a:r>
          </a:p>
        </p:txBody>
      </p:sp>
    </p:spTree>
    <p:extLst>
      <p:ext uri="{BB962C8B-B14F-4D97-AF65-F5344CB8AC3E}">
        <p14:creationId xmlns:p14="http://schemas.microsoft.com/office/powerpoint/2010/main" val="1222412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La distribution Maxwell-Boltzmann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A81F9D0-349E-46D7-98B9-0EDEA0C44355}"/>
                  </a:ext>
                </a:extLst>
              </p:cNvPr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680322" y="2415435"/>
                <a:ext cx="4944302" cy="3629950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dirty="0"/>
                  <a:t>Retour sur l’énoncé #4 de la théorie hypothétique des gaz: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fr-CA" dirty="0"/>
              </a:p>
              <a:p>
                <a:pPr>
                  <a:lnSpc>
                    <a:spcPct val="100000"/>
                  </a:lnSpc>
                </a:pPr>
                <a:r>
                  <a:rPr lang="fr-CA" dirty="0"/>
                  <a:t>La température d’un gaz influence la vitesse moyenne des particules (distribution Maxwell-Boltzmann)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fr-C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∙</m:t>
                    </m:r>
                    <m:sSup>
                      <m:sSupPr>
                        <m:ctrlP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fr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sz="2400" dirty="0"/>
                  <a:t> où 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r-CA" sz="2400" b="0" i="1" smtClean="0">
                            <a:latin typeface="Cambria Math" panose="02040503050406030204" pitchFamily="18" charset="0"/>
                          </a:rPr>
                          <m:t>𝑚𝑜𝑦</m:t>
                        </m:r>
                      </m:sub>
                    </m:sSub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</m:t>
                    </m:r>
                    <m:r>
                      <a:rPr lang="fr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endParaRPr lang="fr-CA" sz="24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3A81F9D0-349E-46D7-98B9-0EDEA0C44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9"/>
                </p:custDataLst>
              </p:nvPr>
            </p:nvSpPr>
            <p:spPr>
              <a:xfrm>
                <a:off x="680322" y="2415435"/>
                <a:ext cx="4944302" cy="3629950"/>
              </a:xfrm>
              <a:blipFill>
                <a:blip r:embed="rId10"/>
                <a:stretch>
                  <a:fillRect l="-1973" r="-369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>
            <a:extLst>
              <a:ext uri="{FF2B5EF4-FFF2-40B4-BE49-F238E27FC236}">
                <a16:creationId xmlns:a16="http://schemas.microsoft.com/office/drawing/2014/main" id="{BF455187-C0AB-4479-8004-5D0C26DD2E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798526" y="2415435"/>
            <a:ext cx="2196791" cy="26428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8E1E18-3D63-4CAB-886F-D63A7966AE2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798526" y="5058242"/>
            <a:ext cx="2196792" cy="9871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James </a:t>
            </a:r>
            <a:r>
              <a:rPr lang="fr-CA" b="1" dirty="0" err="1"/>
              <a:t>Clerk</a:t>
            </a:r>
            <a:r>
              <a:rPr lang="fr-CA" b="1" dirty="0"/>
              <a:t> Maxwell</a:t>
            </a:r>
          </a:p>
          <a:p>
            <a:pPr algn="ctr"/>
            <a:r>
              <a:rPr lang="fr-CA" b="1" dirty="0"/>
              <a:t>1831-1879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579BFE-38A4-4B8A-BD82-4BCA9B6C10B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116422" y="2415435"/>
            <a:ext cx="2158728" cy="26428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951BD4-CACB-4C4D-93E1-FC24C2F96E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097390" y="5058242"/>
            <a:ext cx="2196792" cy="9871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Ludwig Boltzmann</a:t>
            </a:r>
          </a:p>
          <a:p>
            <a:pPr algn="ctr"/>
            <a:r>
              <a:rPr lang="fr-CA" b="1" dirty="0"/>
              <a:t>1844-1906</a:t>
            </a:r>
          </a:p>
        </p:txBody>
      </p:sp>
      <p:pic>
        <p:nvPicPr>
          <p:cNvPr id="11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A2E7BA41-4B9D-4466-B762-01942D08FB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7BF1A099-819D-47E1-9DD4-5E98413CC17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41 à 43</a:t>
            </a:r>
          </a:p>
        </p:txBody>
      </p:sp>
    </p:spTree>
    <p:extLst>
      <p:ext uri="{BB962C8B-B14F-4D97-AF65-F5344CB8AC3E}">
        <p14:creationId xmlns:p14="http://schemas.microsoft.com/office/powerpoint/2010/main" val="2469899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La distribution Maxwell-Boltzmann</a:t>
            </a:r>
            <a:endParaRPr lang="fr-CA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3E7D1E7-233B-4D9B-BFC2-F8CDE429C5A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776" y="1990722"/>
            <a:ext cx="6142168" cy="614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000" dirty="0"/>
              <a:t>Distribution Maxwell-Boltzmann (</a:t>
            </a:r>
            <a:r>
              <a:rPr lang="fr-CA" sz="2000" dirty="0"/>
              <a:t>énergie cinétique proportionnelle à la température)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4F66BD06-235D-4C92-A1F3-F91261A8EAF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9775" y="2604833"/>
            <a:ext cx="6142168" cy="4224206"/>
            <a:chOff x="6027807" y="2147279"/>
            <a:chExt cx="6142168" cy="4224206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142D45A-E8A0-492E-B1C7-B14F6D044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6244476" y="2147279"/>
              <a:ext cx="5925499" cy="40075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AD8D80-E1C7-4359-823C-83E041267160}"/>
                </a:ext>
              </a:extLst>
            </p:cNvPr>
            <p:cNvSpPr/>
            <p:nvPr/>
          </p:nvSpPr>
          <p:spPr>
            <a:xfrm>
              <a:off x="6027807" y="5938147"/>
              <a:ext cx="6142168" cy="4333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>
                  <a:solidFill>
                    <a:schemeClr val="bg1"/>
                  </a:solidFill>
                </a:rPr>
                <a:t>v (m/s)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09C1D32-91B7-4ABB-9BBF-0FDFED3C65AC}"/>
                </a:ext>
              </a:extLst>
            </p:cNvPr>
            <p:cNvSpPr/>
            <p:nvPr/>
          </p:nvSpPr>
          <p:spPr>
            <a:xfrm rot="16200000">
              <a:off x="4349044" y="3826045"/>
              <a:ext cx="3790866" cy="4333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dirty="0">
                  <a:solidFill>
                    <a:schemeClr val="bg1"/>
                  </a:solidFill>
                </a:rPr>
                <a:t>Nombre relatif de molécules de N</a:t>
              </a:r>
              <a:r>
                <a:rPr lang="fr-CA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964A4-DEF6-4A94-9491-C093EC6658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0213" y="1990720"/>
            <a:ext cx="6111730" cy="61411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42B916-E3A5-40B1-BB49-1AC3AF0F0BD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30549" y="6395701"/>
            <a:ext cx="1350336" cy="433338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0CA61E-6698-44F6-9122-831FB2D9509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>
            <a:off x="-1578467" y="4243072"/>
            <a:ext cx="3790866" cy="514384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B250894-FA74-4B0F-A5CE-EB38F22D00A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905507" y="2903502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6">
                    <a:alpha val="70000"/>
                  </a:schemeClr>
                </a:solidFill>
              </a:rPr>
              <a:t>300 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9BE2CC-47F8-4F15-A055-B926F60E3A2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272465" y="2033820"/>
            <a:ext cx="2873841" cy="235742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5" name="Picture 2" descr="Isolated Transparent Circle - Free image on Pixabay">
            <a:extLst>
              <a:ext uri="{FF2B5EF4-FFF2-40B4-BE49-F238E27FC236}">
                <a16:creationId xmlns:a16="http://schemas.microsoft.com/office/drawing/2014/main" id="{3E5383FD-44E8-494A-AFB6-0ED9C76799FB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61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solated Transparent Circle - Free image on Pixabay">
            <a:extLst>
              <a:ext uri="{FF2B5EF4-FFF2-40B4-BE49-F238E27FC236}">
                <a16:creationId xmlns:a16="http://schemas.microsoft.com/office/drawing/2014/main" id="{0FC099B3-E116-4C95-863E-8AACEAEE8CD7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26" y="362488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solated Transparent Circle - Free image on Pixabay">
            <a:extLst>
              <a:ext uri="{FF2B5EF4-FFF2-40B4-BE49-F238E27FC236}">
                <a16:creationId xmlns:a16="http://schemas.microsoft.com/office/drawing/2014/main" id="{E1D7224B-7682-4DD8-BF94-DC09079BF4C0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12" y="30600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Isolated Transparent Circle - Free image on Pixabay">
            <a:extLst>
              <a:ext uri="{FF2B5EF4-FFF2-40B4-BE49-F238E27FC236}">
                <a16:creationId xmlns:a16="http://schemas.microsoft.com/office/drawing/2014/main" id="{1D11AFAB-17EE-4562-8D27-DDDAD198F6D4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56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solated Transparent Circle - Free image on Pixabay">
            <a:extLst>
              <a:ext uri="{FF2B5EF4-FFF2-40B4-BE49-F238E27FC236}">
                <a16:creationId xmlns:a16="http://schemas.microsoft.com/office/drawing/2014/main" id="{F7EFA6C0-DDFF-4C36-9FBC-B8958A8748B7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8" y="37775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solated Transparent Circle - Free image on Pixabay">
            <a:extLst>
              <a:ext uri="{FF2B5EF4-FFF2-40B4-BE49-F238E27FC236}">
                <a16:creationId xmlns:a16="http://schemas.microsoft.com/office/drawing/2014/main" id="{365B6E6C-25C6-4C01-9181-5C9C8566E24A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22" y="292491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solated Transparent Circle - Free image on Pixabay">
            <a:extLst>
              <a:ext uri="{FF2B5EF4-FFF2-40B4-BE49-F238E27FC236}">
                <a16:creationId xmlns:a16="http://schemas.microsoft.com/office/drawing/2014/main" id="{7C2B7E7B-0C56-4FA1-9201-39494C84D8B6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4" y="394095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Isolated Transparent Circle - Free image on Pixabay">
            <a:extLst>
              <a:ext uri="{FF2B5EF4-FFF2-40B4-BE49-F238E27FC236}">
                <a16:creationId xmlns:a16="http://schemas.microsoft.com/office/drawing/2014/main" id="{0AA9F64F-1F5C-4F3A-85E2-6FF2DA1A129D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53" y="317928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22E44106-695D-4FF2-94C7-A0525F510809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9908669" y="2903502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2">
                    <a:alpha val="70000"/>
                  </a:schemeClr>
                </a:solidFill>
              </a:rPr>
              <a:t>600 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EFA930-F46D-45A2-AEDB-C2D6B1F2007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9275627" y="2033820"/>
            <a:ext cx="2873841" cy="235742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6" name="Picture 2" descr="Isolated Transparent Circle - Free image on Pixabay">
            <a:extLst>
              <a:ext uri="{FF2B5EF4-FFF2-40B4-BE49-F238E27FC236}">
                <a16:creationId xmlns:a16="http://schemas.microsoft.com/office/drawing/2014/main" id="{14860CBE-B093-4611-B88F-64B33C0C92DB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223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Isolated Transparent Circle - Free image on Pixabay">
            <a:extLst>
              <a:ext uri="{FF2B5EF4-FFF2-40B4-BE49-F238E27FC236}">
                <a16:creationId xmlns:a16="http://schemas.microsoft.com/office/drawing/2014/main" id="{839E31C0-E6A2-419F-89AC-00CD7B8938E7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588" y="362488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solated Transparent Circle - Free image on Pixabay">
            <a:extLst>
              <a:ext uri="{FF2B5EF4-FFF2-40B4-BE49-F238E27FC236}">
                <a16:creationId xmlns:a16="http://schemas.microsoft.com/office/drawing/2014/main" id="{0CC1B43F-79BC-4E76-B881-52E6A12B4D04}"/>
              </a:ext>
            </a:extLst>
          </p:cNvPr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274" y="30600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Isolated Transparent Circle - Free image on Pixabay">
            <a:extLst>
              <a:ext uri="{FF2B5EF4-FFF2-40B4-BE49-F238E27FC236}">
                <a16:creationId xmlns:a16="http://schemas.microsoft.com/office/drawing/2014/main" id="{E5BBD51A-32CA-4E42-9DA3-96C19FF5D0B0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718" y="24164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solated Transparent Circle - Free image on Pixabay">
            <a:extLst>
              <a:ext uri="{FF2B5EF4-FFF2-40B4-BE49-F238E27FC236}">
                <a16:creationId xmlns:a16="http://schemas.microsoft.com/office/drawing/2014/main" id="{CC57007E-37B4-4AB2-9219-ACF8D32C7CBE}"/>
              </a:ext>
            </a:extLst>
          </p:cNvPr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670" y="377759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Isolated Transparent Circle - Free image on Pixabay">
            <a:extLst>
              <a:ext uri="{FF2B5EF4-FFF2-40B4-BE49-F238E27FC236}">
                <a16:creationId xmlns:a16="http://schemas.microsoft.com/office/drawing/2014/main" id="{028CDAE9-F609-4639-B6CE-C507B3C2A951}"/>
              </a:ext>
            </a:extLst>
          </p:cNvPr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584" y="292491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solated Transparent Circle - Free image on Pixabay">
            <a:extLst>
              <a:ext uri="{FF2B5EF4-FFF2-40B4-BE49-F238E27FC236}">
                <a16:creationId xmlns:a16="http://schemas.microsoft.com/office/drawing/2014/main" id="{1C3A9514-6252-4DF6-97FA-5101D9357A85}"/>
              </a:ext>
            </a:extLst>
          </p:cNvPr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236" y="394095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solated Transparent Circle - Free image on Pixabay">
            <a:extLst>
              <a:ext uri="{FF2B5EF4-FFF2-40B4-BE49-F238E27FC236}">
                <a16:creationId xmlns:a16="http://schemas.microsoft.com/office/drawing/2014/main" id="{CDEFE1B0-0328-48AD-ACA5-4ED0235D28C7}"/>
              </a:ext>
            </a:extLst>
          </p:cNvPr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615" y="3179288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FC483604-6A69-4B9C-9001-4DEF736A43E1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905507" y="5341293"/>
            <a:ext cx="1701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rgbClr val="FF0000">
                    <a:alpha val="70000"/>
                  </a:srgbClr>
                </a:solidFill>
              </a:rPr>
              <a:t>900 K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5DBEEE3-1626-49B5-8AF6-3D6698591870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6272465" y="4471611"/>
            <a:ext cx="2873841" cy="23574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6" name="Picture 2" descr="Isolated Transparent Circle - Free image on Pixabay">
            <a:extLst>
              <a:ext uri="{FF2B5EF4-FFF2-40B4-BE49-F238E27FC236}">
                <a16:creationId xmlns:a16="http://schemas.microsoft.com/office/drawing/2014/main" id="{AE44A359-4054-410D-A031-434768652938}"/>
              </a:ext>
            </a:extLst>
          </p:cNvPr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061" y="48542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Isolated Transparent Circle - Free image on Pixabay">
            <a:extLst>
              <a:ext uri="{FF2B5EF4-FFF2-40B4-BE49-F238E27FC236}">
                <a16:creationId xmlns:a16="http://schemas.microsoft.com/office/drawing/2014/main" id="{2A3CDA48-92A1-4097-A4C7-0878368DC6BB}"/>
              </a:ext>
            </a:extLst>
          </p:cNvPr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26" y="6062671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Isolated Transparent Circle - Free image on Pixabay">
            <a:extLst>
              <a:ext uri="{FF2B5EF4-FFF2-40B4-BE49-F238E27FC236}">
                <a16:creationId xmlns:a16="http://schemas.microsoft.com/office/drawing/2014/main" id="{5D83FB3B-780F-4B17-AE0B-9BF1DC6E7EDC}"/>
              </a:ext>
            </a:extLst>
          </p:cNvPr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12" y="54978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solated Transparent Circle - Free image on Pixabay">
            <a:extLst>
              <a:ext uri="{FF2B5EF4-FFF2-40B4-BE49-F238E27FC236}">
                <a16:creationId xmlns:a16="http://schemas.microsoft.com/office/drawing/2014/main" id="{B9F74B7F-115D-4EBA-AC59-20DDF5A3AF3A}"/>
              </a:ext>
            </a:extLst>
          </p:cNvPr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556" y="48542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Isolated Transparent Circle - Free image on Pixabay">
            <a:extLst>
              <a:ext uri="{FF2B5EF4-FFF2-40B4-BE49-F238E27FC236}">
                <a16:creationId xmlns:a16="http://schemas.microsoft.com/office/drawing/2014/main" id="{58631E5E-AC0B-4414-AFEC-A82A7AC14937}"/>
              </a:ext>
            </a:extLst>
          </p:cNvPr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08" y="6215390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Isolated Transparent Circle - Free image on Pixabay">
            <a:extLst>
              <a:ext uri="{FF2B5EF4-FFF2-40B4-BE49-F238E27FC236}">
                <a16:creationId xmlns:a16="http://schemas.microsoft.com/office/drawing/2014/main" id="{7BB8F78D-C51D-4319-89B6-5A6E7E7278E4}"/>
              </a:ext>
            </a:extLst>
          </p:cNvPr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422" y="536270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solated Transparent Circle - Free image on Pixabay">
            <a:extLst>
              <a:ext uri="{FF2B5EF4-FFF2-40B4-BE49-F238E27FC236}">
                <a16:creationId xmlns:a16="http://schemas.microsoft.com/office/drawing/2014/main" id="{775CCB79-7154-4A6A-916A-B59B11AD54A7}"/>
              </a:ext>
            </a:extLst>
          </p:cNvPr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74" y="6378741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Isolated Transparent Circle - Free image on Pixabay">
            <a:extLst>
              <a:ext uri="{FF2B5EF4-FFF2-40B4-BE49-F238E27FC236}">
                <a16:creationId xmlns:a16="http://schemas.microsoft.com/office/drawing/2014/main" id="{C170F565-CBB8-454C-ACAD-725D7791A71B}"/>
              </a:ext>
            </a:extLst>
          </p:cNvPr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453" y="5617079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ZoneTexte 63">
            <a:extLst>
              <a:ext uri="{FF2B5EF4-FFF2-40B4-BE49-F238E27FC236}">
                <a16:creationId xmlns:a16="http://schemas.microsoft.com/office/drawing/2014/main" id="{68E5E92A-BE16-46C0-BDC2-563C85E75335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9608223" y="5349739"/>
            <a:ext cx="2011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solidFill>
                  <a:schemeClr val="accent1">
                    <a:alpha val="70000"/>
                  </a:schemeClr>
                </a:solidFill>
              </a:rPr>
              <a:t>1200 K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92009ED-18EB-411C-AC84-1EA143F30C84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9285261" y="4480057"/>
            <a:ext cx="2873841" cy="23574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6" name="Picture 2" descr="Isolated Transparent Circle - Free image on Pixabay">
            <a:extLst>
              <a:ext uri="{FF2B5EF4-FFF2-40B4-BE49-F238E27FC236}">
                <a16:creationId xmlns:a16="http://schemas.microsoft.com/office/drawing/2014/main" id="{DB1DFCE1-3EE4-4686-A8EB-AD323F211E39}"/>
              </a:ext>
            </a:extLst>
          </p:cNvPr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857" y="48627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Isolated Transparent Circle - Free image on Pixabay">
            <a:extLst>
              <a:ext uri="{FF2B5EF4-FFF2-40B4-BE49-F238E27FC236}">
                <a16:creationId xmlns:a16="http://schemas.microsoft.com/office/drawing/2014/main" id="{F9269278-800F-4843-8E51-51F2B38011EA}"/>
              </a:ext>
            </a:extLst>
          </p:cNvPr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222" y="6071117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Isolated Transparent Circle - Free image on Pixabay">
            <a:extLst>
              <a:ext uri="{FF2B5EF4-FFF2-40B4-BE49-F238E27FC236}">
                <a16:creationId xmlns:a16="http://schemas.microsoft.com/office/drawing/2014/main" id="{D467E7AE-489C-4050-89D4-88F69CC1AE83}"/>
              </a:ext>
            </a:extLst>
          </p:cNvPr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08" y="55063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Isolated Transparent Circle - Free image on Pixabay">
            <a:extLst>
              <a:ext uri="{FF2B5EF4-FFF2-40B4-BE49-F238E27FC236}">
                <a16:creationId xmlns:a16="http://schemas.microsoft.com/office/drawing/2014/main" id="{413900FF-8C3D-43C8-BCDB-90E558BF9AAB}"/>
              </a:ext>
            </a:extLst>
          </p:cNvPr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352" y="48627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Isolated Transparent Circle - Free image on Pixabay">
            <a:extLst>
              <a:ext uri="{FF2B5EF4-FFF2-40B4-BE49-F238E27FC236}">
                <a16:creationId xmlns:a16="http://schemas.microsoft.com/office/drawing/2014/main" id="{62D19369-B82E-4843-83F6-27380846B1C2}"/>
              </a:ext>
            </a:extLst>
          </p:cNvPr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304" y="6223836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Isolated Transparent Circle - Free image on Pixabay">
            <a:extLst>
              <a:ext uri="{FF2B5EF4-FFF2-40B4-BE49-F238E27FC236}">
                <a16:creationId xmlns:a16="http://schemas.microsoft.com/office/drawing/2014/main" id="{B9C44B51-0BAC-4990-89B4-F8CAA6D13E39}"/>
              </a:ext>
            </a:extLst>
          </p:cNvPr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18" y="5371155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Isolated Transparent Circle - Free image on Pixabay">
            <a:extLst>
              <a:ext uri="{FF2B5EF4-FFF2-40B4-BE49-F238E27FC236}">
                <a16:creationId xmlns:a16="http://schemas.microsoft.com/office/drawing/2014/main" id="{96237635-EE3D-4B42-9AC7-C8FCB1965A97}"/>
              </a:ext>
            </a:extLst>
          </p:cNvPr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870" y="6387187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Isolated Transparent Circle - Free image on Pixabay">
            <a:extLst>
              <a:ext uri="{FF2B5EF4-FFF2-40B4-BE49-F238E27FC236}">
                <a16:creationId xmlns:a16="http://schemas.microsoft.com/office/drawing/2014/main" id="{46C21D94-7A94-44EC-8CE6-DE7025685A20}"/>
              </a:ext>
            </a:extLst>
          </p:cNvPr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5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249" y="5625525"/>
            <a:ext cx="376161" cy="3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itre 1">
            <a:extLst>
              <a:ext uri="{FF2B5EF4-FFF2-40B4-BE49-F238E27FC236}">
                <a16:creationId xmlns:a16="http://schemas.microsoft.com/office/drawing/2014/main" id="{1C8A91BB-555D-4D3B-8343-0CF041A67310}"/>
              </a:ext>
            </a:extLst>
          </p:cNvPr>
          <p:cNvSpPr txBox="1">
            <a:spLocks/>
          </p:cNvSpPr>
          <p:nvPr>
            <p:custDataLst>
              <p:tags r:id="rId47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41 à 43</a:t>
            </a:r>
          </a:p>
        </p:txBody>
      </p:sp>
    </p:spTree>
    <p:extLst>
      <p:ext uri="{BB962C8B-B14F-4D97-AF65-F5344CB8AC3E}">
        <p14:creationId xmlns:p14="http://schemas.microsoft.com/office/powerpoint/2010/main" val="1468994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04453 -0.0632 L 0.03412 0.25023 L 0.18763 0.09977 L -0.03125 0.08889 L 0.10729 0.25023 L 0.18581 -0.06459 L 0.00013 0.00046 Z " pathEditMode="relative" rAng="0" ptsTypes="AAAAAAAA">
                                      <p:cBhvr>
                                        <p:cTn id="57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8 -0.12291 L 0.06237 -0.24212 L 0.18099 -0.11666 L -0.03959 0.07408 L 0.1819 0.0088 L 0.00052 0.00116 Z " pathEditMode="relative" rAng="0" ptsTypes="AAAAAAA">
                                      <p:cBhvr>
                                        <p:cTn id="59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44 L 0.09505 0.09907 L -0.01315 0.15648 L -0.07773 -0.16459 L -0.12396 -0.01273 L 0.09505 -0.09329 L -0.0664 0.15648 L -0.12474 0.02754 L 0.0043 0.0044 Z " pathEditMode="relative" rAng="0" ptsTypes="AAAAAAAAA">
                                      <p:cBhvr>
                                        <p:cTn id="61" dur="1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16549 -0.06297 L 0.05339 0.24699 L -0.16549 0.20648 L 0.05782 0.07639 L -0.16718 0.08565 L -0.00065 -0.00255 Z " pathEditMode="relative" rAng="0" ptsTypes="AAAAAAA">
                                      <p:cBhvr>
                                        <p:cTn id="63" dur="1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00208 L 0.0612 -0.10949 L -0.00169 -0.26598 L -0.15769 -0.05672 L -0.0513 0.05347 L 0.00183 0.00208 Z " pathEditMode="relative" rAng="0" ptsTypes="AAAAAA">
                                      <p:cBhvr>
                                        <p:cTn id="65" dur="1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556 L 0.15052 -0.02847 L 0.09818 -0.13542 L 0.05365 0.17778 L 0.15052 0.06759 L -0.06836 0.06597 L 0.0013 0.00556 Z " pathEditMode="relative" rAng="0" ptsTypes="AAAAAAA">
                                      <p:cBhvr>
                                        <p:cTn id="67" dur="1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-0.00755 -0.29144 L 0.1276 -0.14282 L -0.09115 -0.1412 L 0.06315 0.02639 L 0.13034 -0.07454 L -0.09115 -0.03565 L -0.00143 -0.00162 " pathEditMode="relative" rAng="0" ptsTypes="AAAAAAAA">
                                      <p:cBhvr>
                                        <p:cTn id="69" dur="1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208 L -0.08633 -0.17871 L -0.18906 -0.10602 L -0.09231 0.13449 L 0.0306 0.09097 L -0.12109 -0.1757 L -0.18737 -0.00371 L 0.00183 -0.00208 Z " pathEditMode="relative" rAng="0" ptsTypes="AAAAAAAA">
                                      <p:cBhvr>
                                        <p:cTn id="7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04453 -0.0632 L 0.03411 0.25023 L 0.18763 0.09977 L -0.03125 0.08889 L 0.10729 0.25023 L 0.1858 -0.06459 L 0.00013 0.00046 Z " pathEditMode="relative" rAng="0" ptsTypes="AAAAAAAA">
                                      <p:cBhvr>
                                        <p:cTn id="107" dur="8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8 -0.12291 L 0.06237 -0.24212 L 0.18099 -0.11666 L -0.03958 0.07408 L 0.1819 0.0088 L 0.00052 0.00116 Z " pathEditMode="relative" rAng="0" ptsTypes="AAAAAAA">
                                      <p:cBhvr>
                                        <p:cTn id="109" dur="3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0.0044 L 0.09505 0.09907 L -0.01315 0.15648 L -0.07774 -0.16459 L -0.12396 -0.01273 L 0.09505 -0.09329 L -0.06641 0.15648 L -0.12474 0.02754 L 0.00429 0.0044 Z " pathEditMode="relative" rAng="0" ptsTypes="AAAAAAAAA">
                                      <p:cBhvr>
                                        <p:cTn id="111" dur="3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1655 -0.06297 L 0.05338 0.24699 L -0.1655 0.20648 L 0.05781 0.07639 L -0.16719 0.08565 L -0.00065 -0.00255 Z " pathEditMode="relative" rAng="0" ptsTypes="AAAAAAA">
                                      <p:cBhvr>
                                        <p:cTn id="113" dur="3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208 L 0.0612 -0.10949 L -0.00169 -0.26598 L -0.15768 -0.05672 L -0.0513 0.05347 L 0.00182 0.00208 Z " pathEditMode="relative" rAng="0" ptsTypes="AAAAAA">
                                      <p:cBhvr>
                                        <p:cTn id="115" dur="3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556 L 0.15052 -0.02847 L 0.09818 -0.13542 L 0.05365 0.17778 L 0.15052 0.06759 L -0.06836 0.06597 L 0.00131 0.00556 Z " pathEditMode="relative" rAng="0" ptsTypes="AAAAAAA">
                                      <p:cBhvr>
                                        <p:cTn id="117" dur="3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-0.00755 -0.29144 L 0.12761 -0.14282 L -0.09114 -0.1412 L 0.06315 0.02639 L 0.13034 -0.07454 L -0.09114 -0.03565 L -0.00143 -0.00162 " pathEditMode="relative" rAng="0" ptsTypes="AAAAAAAA">
                                      <p:cBhvr>
                                        <p:cTn id="119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208 L -0.08633 -0.17871 L -0.18907 -0.10602 L -0.09232 0.13449 L 0.0306 0.09097 L -0.1211 -0.1757 L -0.18737 -0.00371 L 0.00182 -0.00208 Z " pathEditMode="relative" rAng="0" ptsTypes="AAAAAAAA">
                                      <p:cBhvr>
                                        <p:cTn id="121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7 L 0.04453 -0.06319 L 0.03412 0.25023 L 0.18763 0.09977 L -0.03125 0.08889 L 0.10729 0.25023 L 0.18581 -0.06458 L 0.00013 0.00047 Z " pathEditMode="relative" rAng="0" ptsTypes="AAAAAAAA">
                                      <p:cBhvr>
                                        <p:cTn id="15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8 -0.12292 L 0.06237 -0.24213 L 0.18099 -0.11667 L -0.03959 0.07407 L 0.1819 0.0088 L 0.00052 0.00116 Z " pathEditMode="relative" rAng="0" ptsTypes="AAAAAAA">
                                      <p:cBhvr>
                                        <p:cTn id="159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0044 L 0.09505 0.09908 L -0.01315 0.15648 L -0.07773 -0.16458 L -0.12396 -0.01273 L 0.09505 -0.09328 L -0.0664 0.15648 L -0.12474 0.02755 L 0.0043 0.0044 Z " pathEditMode="relative" rAng="0" ptsTypes="AAAAAAAAA">
                                      <p:cBhvr>
                                        <p:cTn id="161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4 L -0.16549 -0.06296 L 0.05339 0.24699 L -0.16549 0.20648 L 0.05782 0.07639 L -0.16718 0.08565 L -0.00065 -0.00254 Z " pathEditMode="relative" rAng="0" ptsTypes="AAAAAAA">
                                      <p:cBhvr>
                                        <p:cTn id="163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0.00209 L 0.0612 -0.10949 L -0.00169 -0.26597 L -0.15769 -0.05671 L -0.0513 0.05347 L 0.00183 0.00209 Z " pathEditMode="relative" rAng="0" ptsTypes="AAAAAA">
                                      <p:cBhvr>
                                        <p:cTn id="165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0.00555 L 0.15052 -0.02848 L 0.09818 -0.13542 L 0.05365 0.17777 L 0.15052 0.06759 L -0.06836 0.06597 L 0.0013 0.00555 Z " pathEditMode="relative" rAng="0" ptsTypes="AAAAAAA">
                                      <p:cBhvr>
                                        <p:cTn id="167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2 L -0.00755 -0.29144 L 0.1276 -0.14283 L -0.09115 -0.14121 L 0.06315 0.02638 L 0.13034 -0.07454 L -0.09115 -0.03565 L -0.00143 -0.00163 " pathEditMode="relative" rAng="0" ptsTypes="AAAAAAAA">
                                      <p:cBhvr>
                                        <p:cTn id="169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00208 L -0.08633 -0.1787 L -0.18906 -0.10601 L -0.09231 0.13449 L 0.0306 0.09098 L -0.12109 -0.17569 L -0.18737 -0.0037 L 0.00183 -0.00208 Z " pathEditMode="relative" rAng="0" ptsTypes="AAAAAAAA">
                                      <p:cBhvr>
                                        <p:cTn id="17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46 L 0.04453 -0.06319 L 0.03411 0.25023 L 0.18763 0.09977 L -0.03125 0.08889 L 0.10729 0.25023 L 0.1858 -0.06458 L 0.00013 0.00046 Z " pathEditMode="relative" rAng="0" ptsTypes="AAAAAAAA">
                                      <p:cBhvr>
                                        <p:cTn id="207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9236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-0.04127 -0.12292 L 0.06237 -0.24213 L 0.18099 -0.11667 L -0.03958 0.07407 L 0.1819 0.00879 L 0.00052 0.00116 Z " pathEditMode="relative" rAng="0" ptsTypes="AAAAAAA">
                                      <p:cBhvr>
                                        <p:cTn id="2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8519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29 0.0044 L 0.09505 0.09907 L -0.01315 0.15648 L -0.07774 -0.16458 L -0.12396 -0.01273 L 0.09505 -0.09329 L -0.06641 0.15648 L -0.12474 0.02755 L 0.00429 0.0044 Z " pathEditMode="relative" rAng="0" ptsTypes="AAAAAAAAA">
                                      <p:cBhvr>
                                        <p:cTn id="211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-856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255 L -0.16549 -0.06296 L 0.05339 0.24699 L -0.16549 0.20648 L 0.05781 0.07639 L -0.16719 0.08565 L -0.00065 -0.00255 Z " pathEditMode="relative" rAng="0" ptsTypes="AAAAAAA">
                                      <p:cBhvr>
                                        <p:cTn id="2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9444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208 L 0.0612 -0.10949 L -0.00169 -0.26597 L -0.15768 -0.05671 L -0.0513 0.05347 L 0.00182 0.00208 Z " pathEditMode="relative" rAng="0" ptsTypes="AAAAAA">
                                      <p:cBhvr>
                                        <p:cTn id="2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3" y="-10833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00556 L 0.15053 -0.02847 L 0.09818 -0.13541 L 0.05365 0.17778 L 0.15053 0.0676 L -0.06835 0.06598 L 0.00131 0.00556 Z " pathEditMode="relative" rAng="0" ptsTypes="AAAAAAA">
                                      <p:cBhvr>
                                        <p:cTn id="2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1" y="1551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-0.00755 -0.29143 L 0.12761 -0.14282 L -0.09114 -0.1412 L 0.06315 0.02639 L 0.13034 -0.07453 L -0.09114 -0.03565 L -0.00143 -0.00162 " pathEditMode="relative" rAng="0" ptsTypes="AAAAAAAA">
                                      <p:cBhvr>
                                        <p:cTn id="2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-13727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208 L -0.08633 -0.1787 L -0.18906 -0.10602 L -0.09232 0.13449 L 0.0306 0.09097 L -0.1211 -0.17569 L -0.18737 -0.0037 L 0.00182 -0.00208 Z " pathEditMode="relative" rAng="0" ptsTypes="AAAAAAAA">
                                      <p:cBhvr>
                                        <p:cTn id="22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 animBg="1"/>
      <p:bldP spid="44" grpId="0"/>
      <p:bldP spid="45" grpId="0" animBg="1"/>
      <p:bldP spid="54" grpId="0"/>
      <p:bldP spid="55" grpId="0" animBg="1"/>
      <p:bldP spid="64" grpId="0"/>
      <p:bldP spid="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321A9B17-A9E3-4491-90A7-93356FE5F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F514361-37B4-4299-BB32-8086526D07D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Lois simples des gaz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3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1CECB0-6A57-40F4-B256-1F2E546A5C85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03205" y="1990723"/>
            <a:ext cx="8926171" cy="1962876"/>
          </a:xfrm>
        </p:spPr>
        <p:txBody>
          <a:bodyPr anchor="ctr">
            <a:normAutofit lnSpcReduction="10000"/>
          </a:bodyPr>
          <a:lstStyle/>
          <a:p>
            <a:pPr lvl="0"/>
            <a:r>
              <a:rPr lang="fr-CA" sz="2800" b="1" dirty="0"/>
              <a:t>Aujourd’hui </a:t>
            </a:r>
            <a:r>
              <a:rPr lang="fr-CA" sz="2800" b="1" dirty="0">
                <a:solidFill>
                  <a:schemeClr val="accent2"/>
                </a:solidFill>
              </a:rPr>
              <a:t>(terminer en devoir)</a:t>
            </a:r>
          </a:p>
          <a:p>
            <a:pPr lvl="0"/>
            <a:r>
              <a:rPr lang="fr-CA" sz="2800" b="1" dirty="0"/>
              <a:t>p. 46 # 1, 2 (sauf d), 5</a:t>
            </a:r>
          </a:p>
          <a:p>
            <a:pPr lvl="0"/>
            <a:r>
              <a:rPr lang="fr-CA" sz="2800" b="1" dirty="0"/>
              <a:t>p. 53 # 1, 5</a:t>
            </a:r>
          </a:p>
          <a:p>
            <a:pPr lvl="0"/>
            <a:r>
              <a:rPr lang="fr-CA" sz="2800" b="1" dirty="0"/>
              <a:t>p. 82 # 1,2,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673938-34E9-4217-847E-13CD536BA80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4990" y="3953599"/>
            <a:ext cx="9062600" cy="2890837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D48EE9E-4C82-4339-B4F8-DF6B237DA01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Lois simples des gaz</a:t>
            </a:r>
            <a:endParaRPr lang="fr-CA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2BF5B582-1E3B-40E3-99ED-0D3A01D24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3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2F5866-4DB5-435C-A37F-61E16533BC1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1" y="2336872"/>
            <a:ext cx="9613861" cy="3989499"/>
          </a:xfrm>
        </p:spPr>
        <p:txBody>
          <a:bodyPr>
            <a:normAutofit/>
          </a:bodyPr>
          <a:lstStyle/>
          <a:p>
            <a:r>
              <a:rPr lang="fr-CA" dirty="0"/>
              <a:t>Aujourd’hui (terminer en devoir)</a:t>
            </a:r>
          </a:p>
          <a:p>
            <a:r>
              <a:rPr lang="fr-CA" dirty="0"/>
              <a:t>p. 46 # 1, 2 (sauf d), 5</a:t>
            </a:r>
          </a:p>
          <a:p>
            <a:r>
              <a:rPr lang="fr-CA" dirty="0"/>
              <a:t>p. 53 # 1, 5</a:t>
            </a:r>
          </a:p>
          <a:p>
            <a:r>
              <a:rPr lang="fr-CA" dirty="0"/>
              <a:t>p. 82 # 1,2, </a:t>
            </a:r>
          </a:p>
          <a:p>
            <a:endParaRPr lang="fr-CA" dirty="0"/>
          </a:p>
          <a:p>
            <a:r>
              <a:rPr lang="fr-CA" dirty="0"/>
              <a:t>Le prochain cours</a:t>
            </a:r>
          </a:p>
          <a:p>
            <a:r>
              <a:rPr lang="fr-CA" dirty="0"/>
              <a:t>p. 82 #5 à 8, 10 à 14, 16 à 24</a:t>
            </a:r>
          </a:p>
          <a:p>
            <a:r>
              <a:rPr lang="fr-CA" dirty="0"/>
              <a:t>Note : #8, 16 implique un concept avancé mais 75% du problème est du niveau du test</a:t>
            </a:r>
          </a:p>
          <a:p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BC91661-37E2-445A-A996-EE431FAC123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Lois simples des gaz</a:t>
            </a:r>
            <a:endParaRPr lang="fr-CA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B44B7E12-586A-4C47-A9A6-63B96C486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563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B8E59-D5F4-4AC4-8B75-D811C6CDCD0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120" y="759691"/>
            <a:ext cx="10342880" cy="1080938"/>
          </a:xfrm>
        </p:spPr>
        <p:txBody>
          <a:bodyPr/>
          <a:lstStyle/>
          <a:p>
            <a:r>
              <a:rPr lang="fr-CA" b="1" dirty="0"/>
              <a:t>Structure du cours pour les lois simples des gaz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34D47C-5054-468F-93EB-93AFE5DFF96C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0321" y="2336873"/>
            <a:ext cx="9613861" cy="863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Pour les notions associées aux lois simples de gaz, les chapitres seront vus sans respecter l’ordre du manuel.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9A88B9CB-F570-43BA-A52C-333AC1354ADA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1 et 2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98499B-651B-49EB-9DE4-5AB443933CD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86560" y="3830320"/>
            <a:ext cx="157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9600" b="1" dirty="0"/>
              <a:t>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ED480D2-D178-4874-BABC-74B66790D18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699851" y="3830320"/>
            <a:ext cx="157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9600" b="1" dirty="0"/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8859F78-A584-41C1-B431-A63DBC43C12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7713142" y="3830320"/>
            <a:ext cx="157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9600" b="1" dirty="0"/>
              <a:t>3</a:t>
            </a:r>
          </a:p>
        </p:txBody>
      </p:sp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E807F594-95E7-4B29-A60E-EDC9725C4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9039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repeatCount="indefinite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-3.33333E-6 L -0.12995 -0.04328 C -0.15755 -0.05301 -0.19896 -0.0581 -0.24258 -0.0581 C -0.29206 -0.0581 -0.33164 -0.05301 -0.35924 -0.04328 L -0.49193 -3.33333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4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CF077104-FE59-4BC7-9F91-9D056AD1C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Les notions de base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EC92EB9-71E7-4D68-988E-EA6B91E830B3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102456" y="4249541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</a:t>
            </a:r>
          </a:p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1 et 2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30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1">
            <a:extLst>
              <a:ext uri="{FF2B5EF4-FFF2-40B4-BE49-F238E27FC236}">
                <a16:creationId xmlns:a16="http://schemas.microsoft.com/office/drawing/2014/main" id="{3D63BD09-FBBF-4913-A31B-B1709AC2B2FF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1038" y="752475"/>
            <a:ext cx="9613900" cy="1081088"/>
          </a:xfrm>
        </p:spPr>
        <p:txBody>
          <a:bodyPr>
            <a:noAutofit/>
          </a:bodyPr>
          <a:lstStyle/>
          <a:p>
            <a:r>
              <a:rPr lang="fr-CA" b="1" dirty="0"/>
              <a:t>Notions de base: La théorie cinétique des gaz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D7D0E5-DA71-45EC-BB3F-9260337A00B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95959" y="694633"/>
            <a:ext cx="2427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>
                <a:solidFill>
                  <a:schemeClr val="accent1"/>
                </a:solidFill>
              </a:rPr>
              <a:t>cinétique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E5FF1CD-82D0-4D77-B5A7-B70217FBEF8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09925" y="1363511"/>
            <a:ext cx="5283689" cy="368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CA" sz="1400" b="1" dirty="0">
                <a:solidFill>
                  <a:schemeClr val="accent1"/>
                </a:solidFill>
              </a:rPr>
              <a:t>Le terme cinétique fait référence au mouvement d’un corps.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B262A50-7330-4457-BC72-CBD215281E0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04118" y="2063914"/>
            <a:ext cx="9613861" cy="1841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b="1" u="sng" dirty="0"/>
              <a:t>Modèle particulaire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dirty="0"/>
              <a:t>La matière qui nous entoure n’est pas statique. Même si invisible à l’œil nu, les particules qui composent les corps ont une capacité de mouvement. Elles sont capables de: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783BDD9-3ABF-4BB7-8286-7ADB11B12B4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4120" y="4042689"/>
            <a:ext cx="21281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400" b="1" u="sng" dirty="0"/>
              <a:t>Translation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8EE61B2-0AF2-482B-B47C-34F9B5CB8EA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346952" y="4042689"/>
            <a:ext cx="21281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400" b="1" u="sng" dirty="0"/>
              <a:t>Rotation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F739DDB-63DC-4E47-A670-858EADE7FC5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089784" y="4042204"/>
            <a:ext cx="21281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400" b="1" u="sng" dirty="0"/>
              <a:t>Vibration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B8716FBA-FDBF-4460-8946-D71309ECE43D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-27415" y="4438651"/>
            <a:ext cx="3007293" cy="2352674"/>
            <a:chOff x="54792" y="4637112"/>
            <a:chExt cx="2421664" cy="1894523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813683A8-B5A4-4321-8C25-28A981C3666C}"/>
                </a:ext>
              </a:extLst>
            </p:cNvPr>
            <p:cNvGrpSpPr/>
            <p:nvPr/>
          </p:nvGrpSpPr>
          <p:grpSpPr>
            <a:xfrm>
              <a:off x="370115" y="4729366"/>
              <a:ext cx="1785257" cy="1802269"/>
              <a:chOff x="2950029" y="4424360"/>
              <a:chExt cx="1785257" cy="1802269"/>
            </a:xfrm>
          </p:grpSpPr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231DC18D-9FC2-4CAF-8993-CCA3377CE9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5829" y="4424360"/>
                <a:ext cx="0" cy="106204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>
                <a:extLst>
                  <a:ext uri="{FF2B5EF4-FFF2-40B4-BE49-F238E27FC236}">
                    <a16:creationId xmlns:a16="http://schemas.microsoft.com/office/drawing/2014/main" id="{84E77518-5900-4857-86C6-6FC6687005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50029" y="5486400"/>
                <a:ext cx="685800" cy="74022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>
                <a:extLst>
                  <a:ext uri="{FF2B5EF4-FFF2-40B4-BE49-F238E27FC236}">
                    <a16:creationId xmlns:a16="http://schemas.microsoft.com/office/drawing/2014/main" id="{5A13AEF3-3BF3-4D89-BF65-0E9DAB343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5829" y="5486400"/>
                <a:ext cx="1099457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1CF9A2F-E465-4DC4-A5FB-905537902EAF}"/>
                </a:ext>
              </a:extLst>
            </p:cNvPr>
            <p:cNvSpPr txBox="1"/>
            <p:nvPr/>
          </p:nvSpPr>
          <p:spPr>
            <a:xfrm>
              <a:off x="54792" y="6098309"/>
              <a:ext cx="34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x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44845B6-E54A-4CF3-9E21-588F85205E4E}"/>
                </a:ext>
              </a:extLst>
            </p:cNvPr>
            <p:cNvSpPr txBox="1"/>
            <p:nvPr/>
          </p:nvSpPr>
          <p:spPr>
            <a:xfrm>
              <a:off x="2128114" y="5799809"/>
              <a:ext cx="34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y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39CF200-6E49-4D76-ACEA-6842673C1C2D}"/>
                </a:ext>
              </a:extLst>
            </p:cNvPr>
            <p:cNvSpPr txBox="1"/>
            <p:nvPr/>
          </p:nvSpPr>
          <p:spPr>
            <a:xfrm>
              <a:off x="604115" y="4637112"/>
              <a:ext cx="34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z</a:t>
              </a:r>
            </a:p>
          </p:txBody>
        </p:sp>
      </p:grp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9B379D92-F91A-4514-853F-B81F4D4407AC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3722914" y="4096634"/>
            <a:ext cx="0" cy="2761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75040F2A-6E6A-436A-B272-F28A43D2FA14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7543800" y="4096634"/>
            <a:ext cx="0" cy="2761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86ED985D-E206-48F0-B50F-6AB8E04ED059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603376" y="5641736"/>
            <a:ext cx="1224866" cy="481572"/>
            <a:chOff x="1219700" y="4007169"/>
            <a:chExt cx="2597760" cy="1021343"/>
          </a:xfrm>
        </p:grpSpPr>
        <p:pic>
          <p:nvPicPr>
            <p:cNvPr id="5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6DDF649-938F-4CD8-B418-7BEB7BD58C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700" y="4019173"/>
              <a:ext cx="1162142" cy="100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BED76F2C-70BB-4C26-98B6-FC725D13A3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318" y="4007169"/>
              <a:ext cx="1162142" cy="100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78FF46EC-208C-419B-B930-31A9E35D6E3E}"/>
                </a:ext>
              </a:extLst>
            </p:cNvPr>
            <p:cNvCxnSpPr>
              <a:cxnSpLocks/>
            </p:cNvCxnSpPr>
            <p:nvPr/>
          </p:nvCxnSpPr>
          <p:spPr>
            <a:xfrm>
              <a:off x="2175074" y="4492827"/>
              <a:ext cx="7202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452B097F-DA19-4C8D-82DC-C38C40A9938E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4055116" y="4438651"/>
            <a:ext cx="3007293" cy="2352674"/>
            <a:chOff x="54792" y="4637112"/>
            <a:chExt cx="2421664" cy="1894523"/>
          </a:xfrm>
        </p:grpSpPr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0E5F2873-EB40-412E-BE9E-BB18C38C404D}"/>
                </a:ext>
              </a:extLst>
            </p:cNvPr>
            <p:cNvGrpSpPr/>
            <p:nvPr/>
          </p:nvGrpSpPr>
          <p:grpSpPr>
            <a:xfrm>
              <a:off x="370115" y="4729366"/>
              <a:ext cx="1785257" cy="1802269"/>
              <a:chOff x="2950029" y="4424360"/>
              <a:chExt cx="1785257" cy="1802269"/>
            </a:xfrm>
          </p:grpSpPr>
          <p:cxnSp>
            <p:nvCxnSpPr>
              <p:cNvPr id="67" name="Connecteur droit avec flèche 66">
                <a:extLst>
                  <a:ext uri="{FF2B5EF4-FFF2-40B4-BE49-F238E27FC236}">
                    <a16:creationId xmlns:a16="http://schemas.microsoft.com/office/drawing/2014/main" id="{8B9F453C-C3BD-4A5D-971D-108E537651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5829" y="4424360"/>
                <a:ext cx="0" cy="106204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avec flèche 67">
                <a:extLst>
                  <a:ext uri="{FF2B5EF4-FFF2-40B4-BE49-F238E27FC236}">
                    <a16:creationId xmlns:a16="http://schemas.microsoft.com/office/drawing/2014/main" id="{03A5377E-BE9A-499B-8AC0-B50CEE7C23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50029" y="5486400"/>
                <a:ext cx="685800" cy="74022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avec flèche 68">
                <a:extLst>
                  <a:ext uri="{FF2B5EF4-FFF2-40B4-BE49-F238E27FC236}">
                    <a16:creationId xmlns:a16="http://schemas.microsoft.com/office/drawing/2014/main" id="{BD8F98D7-D392-4AEA-A15E-26A83DFAA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5829" y="5486400"/>
                <a:ext cx="1099457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D8929CF-903E-46C9-A2A1-21B26ABAB567}"/>
                </a:ext>
              </a:extLst>
            </p:cNvPr>
            <p:cNvSpPr txBox="1"/>
            <p:nvPr/>
          </p:nvSpPr>
          <p:spPr>
            <a:xfrm>
              <a:off x="54792" y="6098309"/>
              <a:ext cx="34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x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462314E6-1A16-415E-8294-3E1D9CA7EC74}"/>
                </a:ext>
              </a:extLst>
            </p:cNvPr>
            <p:cNvSpPr txBox="1"/>
            <p:nvPr/>
          </p:nvSpPr>
          <p:spPr>
            <a:xfrm>
              <a:off x="2128114" y="5799809"/>
              <a:ext cx="34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y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8B01CE7F-B0DB-4DBB-B5D5-B3D7C3C6D790}"/>
                </a:ext>
              </a:extLst>
            </p:cNvPr>
            <p:cNvSpPr txBox="1"/>
            <p:nvPr/>
          </p:nvSpPr>
          <p:spPr>
            <a:xfrm>
              <a:off x="604115" y="4637112"/>
              <a:ext cx="34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z</a:t>
              </a: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E5264AB5-3E53-46EE-9D23-935477E4B921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5415347" y="4950388"/>
            <a:ext cx="1224866" cy="481572"/>
            <a:chOff x="1219700" y="4007169"/>
            <a:chExt cx="2597760" cy="1021343"/>
          </a:xfrm>
        </p:grpSpPr>
        <p:pic>
          <p:nvPicPr>
            <p:cNvPr id="7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427B206-063E-4402-86A6-B91586CF0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700" y="4019173"/>
              <a:ext cx="1162142" cy="100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4276DC1-EB69-4893-A01F-32D80BFA5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318" y="4007169"/>
              <a:ext cx="1162142" cy="100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92D6C55B-17F5-4D6A-8AF8-AEFF4203DE28}"/>
                </a:ext>
              </a:extLst>
            </p:cNvPr>
            <p:cNvCxnSpPr>
              <a:cxnSpLocks/>
            </p:cNvCxnSpPr>
            <p:nvPr/>
          </p:nvCxnSpPr>
          <p:spPr>
            <a:xfrm>
              <a:off x="2175074" y="4492827"/>
              <a:ext cx="7202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0AE4F9D8-905D-48A6-8E88-CE32961725DB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7675344" y="4438651"/>
            <a:ext cx="3007293" cy="2352674"/>
            <a:chOff x="54792" y="4637112"/>
            <a:chExt cx="2421664" cy="1894523"/>
          </a:xfrm>
        </p:grpSpPr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40EE50E1-EE84-4600-B2AC-5F013239C10E}"/>
                </a:ext>
              </a:extLst>
            </p:cNvPr>
            <p:cNvGrpSpPr/>
            <p:nvPr/>
          </p:nvGrpSpPr>
          <p:grpSpPr>
            <a:xfrm>
              <a:off x="370115" y="4729366"/>
              <a:ext cx="1785257" cy="1802269"/>
              <a:chOff x="2950029" y="4424360"/>
              <a:chExt cx="1785257" cy="1802269"/>
            </a:xfrm>
          </p:grpSpPr>
          <p:cxnSp>
            <p:nvCxnSpPr>
              <p:cNvPr id="82" name="Connecteur droit avec flèche 81">
                <a:extLst>
                  <a:ext uri="{FF2B5EF4-FFF2-40B4-BE49-F238E27FC236}">
                    <a16:creationId xmlns:a16="http://schemas.microsoft.com/office/drawing/2014/main" id="{30FC51B3-1515-46F5-BB8E-3D7186BDBA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35829" y="4424360"/>
                <a:ext cx="0" cy="106204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avec flèche 82">
                <a:extLst>
                  <a:ext uri="{FF2B5EF4-FFF2-40B4-BE49-F238E27FC236}">
                    <a16:creationId xmlns:a16="http://schemas.microsoft.com/office/drawing/2014/main" id="{A58B9E01-1BC8-465B-8C47-A50BF96CE4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50029" y="5486400"/>
                <a:ext cx="685800" cy="74022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avec flèche 83">
                <a:extLst>
                  <a:ext uri="{FF2B5EF4-FFF2-40B4-BE49-F238E27FC236}">
                    <a16:creationId xmlns:a16="http://schemas.microsoft.com/office/drawing/2014/main" id="{5E16866F-76F2-4DD2-A949-95048B5322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35829" y="5486400"/>
                <a:ext cx="1099457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EFEFBE9-9CC6-4F40-9D8B-4DF5EB40484A}"/>
                </a:ext>
              </a:extLst>
            </p:cNvPr>
            <p:cNvSpPr txBox="1"/>
            <p:nvPr/>
          </p:nvSpPr>
          <p:spPr>
            <a:xfrm>
              <a:off x="54792" y="6098309"/>
              <a:ext cx="34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x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E87332DF-FB27-4DE9-837A-1AB8EF88695F}"/>
                </a:ext>
              </a:extLst>
            </p:cNvPr>
            <p:cNvSpPr txBox="1"/>
            <p:nvPr/>
          </p:nvSpPr>
          <p:spPr>
            <a:xfrm>
              <a:off x="2128114" y="5799809"/>
              <a:ext cx="34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y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06F45F36-078E-4073-BCF8-C83EA273883A}"/>
                </a:ext>
              </a:extLst>
            </p:cNvPr>
            <p:cNvSpPr txBox="1"/>
            <p:nvPr/>
          </p:nvSpPr>
          <p:spPr>
            <a:xfrm>
              <a:off x="604115" y="4637112"/>
              <a:ext cx="348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b="1" dirty="0"/>
                <a:t>z</a:t>
              </a:r>
            </a:p>
          </p:txBody>
        </p:sp>
      </p:grp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C1D04600-2B29-465C-AD66-C9DAF32B2495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9475657" y="5185040"/>
            <a:ext cx="339620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2" descr="Isolated Transparent Circle - Free image on Pixabay">
            <a:extLst>
              <a:ext uri="{FF2B5EF4-FFF2-40B4-BE49-F238E27FC236}">
                <a16:creationId xmlns:a16="http://schemas.microsoft.com/office/drawing/2014/main" id="{9A6DF3C2-1DC8-4A3C-8AF3-EFD7BA348DEC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90" y="4961708"/>
            <a:ext cx="547960" cy="47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Isolated Transparent Circle - Free image on Pixabay">
            <a:extLst>
              <a:ext uri="{FF2B5EF4-FFF2-40B4-BE49-F238E27FC236}">
                <a16:creationId xmlns:a16="http://schemas.microsoft.com/office/drawing/2014/main" id="{6E132820-0A20-4C49-B4D1-151865E7969E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96" y="4956048"/>
            <a:ext cx="547960" cy="47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itre 1">
            <a:extLst>
              <a:ext uri="{FF2B5EF4-FFF2-40B4-BE49-F238E27FC236}">
                <a16:creationId xmlns:a16="http://schemas.microsoft.com/office/drawing/2014/main" id="{AB4DF1CF-B529-4994-938A-2D26AFF0E21A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35 à 38</a:t>
            </a:r>
          </a:p>
        </p:txBody>
      </p:sp>
      <p:pic>
        <p:nvPicPr>
          <p:cNvPr id="54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9231479C-78B0-449F-A38E-BA8F1F41A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903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6081 1.11111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00534 -0.17269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-0.05651 0.11134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repeatCount="2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repeatCount="5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01458 -0.00208 " pathEditMode="relative" rAng="0" ptsTypes="AA">
                                      <p:cBhvr>
                                        <p:cTn id="8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11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repeatCount="5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01576 -0.00139 " pathEditMode="relative" rAng="0" ptsTypes="AA">
                                      <p:cBhvr>
                                        <p:cTn id="8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lipse 41">
            <a:extLst>
              <a:ext uri="{FF2B5EF4-FFF2-40B4-BE49-F238E27FC236}">
                <a16:creationId xmlns:a16="http://schemas.microsoft.com/office/drawing/2014/main" id="{E02AB087-E82E-46AA-8B8D-59C04807E4F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76246" y="4428989"/>
            <a:ext cx="3050195" cy="474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EE36600-FA6D-40FA-8C8F-661B3B996FE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84744" y="3429000"/>
            <a:ext cx="3070034" cy="576262"/>
          </a:xfrm>
        </p:spPr>
        <p:txBody>
          <a:bodyPr anchor="ctr"/>
          <a:lstStyle/>
          <a:p>
            <a:pPr algn="ctr"/>
            <a:r>
              <a:rPr lang="fr-CA" b="1" u="sng" dirty="0"/>
              <a:t>Solide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5D4CD03-4493-4FB3-ACB2-82ABD1ACBCAB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3879823" y="3429000"/>
            <a:ext cx="3063240" cy="576262"/>
          </a:xfrm>
        </p:spPr>
        <p:txBody>
          <a:bodyPr anchor="ctr"/>
          <a:lstStyle/>
          <a:p>
            <a:pPr algn="ctr"/>
            <a:r>
              <a:rPr lang="fr-CA" b="1" u="sng" dirty="0"/>
              <a:t>Liquide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C4344B9-BF3D-41C5-A01B-E34541FF0B9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47954" y="3429000"/>
            <a:ext cx="3070025" cy="576262"/>
          </a:xfrm>
        </p:spPr>
        <p:txBody>
          <a:bodyPr anchor="ctr"/>
          <a:lstStyle/>
          <a:p>
            <a:pPr algn="ctr"/>
            <a:r>
              <a:rPr lang="fr-CA" b="1" u="sng" dirty="0"/>
              <a:t>Gaz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6B262A50-7330-4457-BC72-CBD215281E0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04118" y="2003484"/>
            <a:ext cx="9613861" cy="134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dirty="0"/>
              <a:t>La phase de la matière dépend du comportement du regroupement d’atomes qui la compose ainsi que de leurs énergie cinétique. Les trois phases de la matière sont: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171F295-1DF0-43C8-B9AB-F9A91A2B36F3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>
            <a:off x="3782419" y="3556000"/>
            <a:ext cx="0" cy="33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B371B170-2491-4630-92CA-599C55DA558F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7078882" y="3556000"/>
            <a:ext cx="0" cy="330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83A189E-34A5-4F5D-97E3-BEB0C85D2FE2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598989" y="4424361"/>
            <a:ext cx="3052434" cy="1959718"/>
            <a:chOff x="365472" y="4389121"/>
            <a:chExt cx="3259811" cy="1959718"/>
          </a:xfrm>
        </p:grpSpPr>
        <p:sp>
          <p:nvSpPr>
            <p:cNvPr id="27" name="Cylindre 26">
              <a:extLst>
                <a:ext uri="{FF2B5EF4-FFF2-40B4-BE49-F238E27FC236}">
                  <a16:creationId xmlns:a16="http://schemas.microsoft.com/office/drawing/2014/main" id="{97648922-1022-49CA-BA71-9BFA5945F6F5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92469FA4-92C8-4E80-81AC-053539B5D481}"/>
                </a:ext>
              </a:extLst>
            </p:cNvPr>
            <p:cNvSpPr/>
            <p:nvPr/>
          </p:nvSpPr>
          <p:spPr>
            <a:xfrm>
              <a:off x="365472" y="5865088"/>
              <a:ext cx="3236059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0F6C1548-3F2B-4312-B9CE-769B4FFF4F22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1733851" y="5404220"/>
            <a:ext cx="787349" cy="754857"/>
            <a:chOff x="1437172" y="3596098"/>
            <a:chExt cx="1407577" cy="1349489"/>
          </a:xfrm>
        </p:grpSpPr>
        <p:pic>
          <p:nvPicPr>
            <p:cNvPr id="8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72800D1-A83C-42EB-93FF-CA24883E6F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43" y="4219575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DF5390F8-DDC1-48DD-84D7-85126277E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870" y="4219575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F9847F4-9753-4441-83AF-748666445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700" y="4208659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5B566EA-8F38-4E3A-A46F-4A93B60237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815" y="3895725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8D39966-EF29-48C1-8D1D-6F80F5F04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342" y="3895725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0E4965B-AD6A-4593-BCC7-6D9906B00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172" y="3884809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382F252-CEA7-40E2-8D88-BD22235A2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343" y="3607014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C684DA76-3E47-49E5-927C-4ACCDF348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870" y="3607014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48FC401-AFC4-4609-9313-BEF0E8DB5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700" y="3596098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D727230-68C1-4DAF-B356-E3F6B69F26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743" y="4371975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B56715E-0610-4807-B867-4E28743FA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270" y="4371975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C257671-32C8-4E0A-AFB1-44E1339197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100" y="4361059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C14F599-F604-4E86-BCD4-C9526BF87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215" y="4048125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72A318C-EB79-4863-8FD3-2A1E7A0AE7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742" y="4048125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4652B307-0037-45D9-AD40-8576C1BC1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572" y="4037209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66A87FFD-51D2-40CE-A8DE-E768FB3F1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743" y="3759414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EE8D7A3-6B95-4E13-827C-CFA094DD4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270" y="3759414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3DDCFF8-965D-4766-9D4D-B4B5B8453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5100" y="3748498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518F2DE-23ED-46A1-BC7A-2F4EC0D6F4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143" y="4524375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253F5C6-9749-4764-AB05-8D8856417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670" y="4524375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5839E03-3C07-43B2-A92F-67EC694AB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500" y="4513459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853EDD4-8166-446A-BD75-07393D4C1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615" y="4200525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D0DA7B7-70FB-4C93-804B-7F599F15D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142" y="4200525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23B5925-D59E-4E03-AEC3-F082125FE2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972" y="4189609"/>
              <a:ext cx="528607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5E31A8C1-CB9D-4B78-9149-C70812F4E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143" y="3911814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72CF845C-CC27-4F4D-BD3B-99387D84F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670" y="3911814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F519EB0E-FF24-405D-ADBF-CCD3F94E4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500" y="3900898"/>
              <a:ext cx="484979" cy="421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Groupe 128">
            <a:extLst>
              <a:ext uri="{FF2B5EF4-FFF2-40B4-BE49-F238E27FC236}">
                <a16:creationId xmlns:a16="http://schemas.microsoft.com/office/drawing/2014/main" id="{86702FD8-BC5D-48A3-8CF6-475639610ED6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7285736" y="4418257"/>
            <a:ext cx="3047793" cy="1959718"/>
            <a:chOff x="370428" y="4389121"/>
            <a:chExt cx="3254855" cy="1959718"/>
          </a:xfrm>
        </p:grpSpPr>
        <p:sp>
          <p:nvSpPr>
            <p:cNvPr id="130" name="Cylindre 129">
              <a:extLst>
                <a:ext uri="{FF2B5EF4-FFF2-40B4-BE49-F238E27FC236}">
                  <a16:creationId xmlns:a16="http://schemas.microsoft.com/office/drawing/2014/main" id="{3C93A43D-07FF-4A02-88D4-E17DCF145082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2DD1B0C3-B194-49E2-B700-E2C657E77197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32" name="Cylindre 31">
            <a:extLst>
              <a:ext uri="{FF2B5EF4-FFF2-40B4-BE49-F238E27FC236}">
                <a16:creationId xmlns:a16="http://schemas.microsoft.com/office/drawing/2014/main" id="{EC3A090A-CB1B-4F32-80ED-2AD59FD0735E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927662" y="4903579"/>
            <a:ext cx="3047793" cy="1468293"/>
          </a:xfrm>
          <a:prstGeom prst="can">
            <a:avLst>
              <a:gd name="adj" fmla="val 36931"/>
            </a:avLst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6382D18F-9E13-4969-8261-B16994D0803E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3932302" y="4424361"/>
            <a:ext cx="3047793" cy="1959718"/>
            <a:chOff x="3932302" y="4424361"/>
            <a:chExt cx="3047793" cy="1959718"/>
          </a:xfrm>
        </p:grpSpPr>
        <p:sp>
          <p:nvSpPr>
            <p:cNvPr id="245" name="Ellipse 244">
              <a:extLst>
                <a:ext uri="{FF2B5EF4-FFF2-40B4-BE49-F238E27FC236}">
                  <a16:creationId xmlns:a16="http://schemas.microsoft.com/office/drawing/2014/main" id="{0412AA0E-95F2-4D56-A263-A9CDC85A30F1}"/>
                </a:ext>
              </a:extLst>
            </p:cNvPr>
            <p:cNvSpPr/>
            <p:nvPr/>
          </p:nvSpPr>
          <p:spPr>
            <a:xfrm>
              <a:off x="3945262" y="5897102"/>
              <a:ext cx="3030193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7" name="Cylindre 126">
              <a:extLst>
                <a:ext uri="{FF2B5EF4-FFF2-40B4-BE49-F238E27FC236}">
                  <a16:creationId xmlns:a16="http://schemas.microsoft.com/office/drawing/2014/main" id="{9FB4C288-F92E-4CD0-BD89-E5CD06CE54FF}"/>
                </a:ext>
              </a:extLst>
            </p:cNvPr>
            <p:cNvSpPr/>
            <p:nvPr/>
          </p:nvSpPr>
          <p:spPr>
            <a:xfrm>
              <a:off x="3932302" y="4424361"/>
              <a:ext cx="3047793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240" name="Picture 2" descr="Isolated Transparent Circle - Free image on Pixabay">
            <a:extLst>
              <a:ext uri="{FF2B5EF4-FFF2-40B4-BE49-F238E27FC236}">
                <a16:creationId xmlns:a16="http://schemas.microsoft.com/office/drawing/2014/main" id="{8A68B8B5-0332-4F52-88AB-42FFA1DF1702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212" y="5649678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Picture 2" descr="Isolated Transparent Circle - Free image on Pixabay">
            <a:extLst>
              <a:ext uri="{FF2B5EF4-FFF2-40B4-BE49-F238E27FC236}">
                <a16:creationId xmlns:a16="http://schemas.microsoft.com/office/drawing/2014/main" id="{5B29E721-243E-462D-B9B7-31E5DDF2BEA6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05" y="5283846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2" descr="Isolated Transparent Circle - Free image on Pixabay">
            <a:extLst>
              <a:ext uri="{FF2B5EF4-FFF2-40B4-BE49-F238E27FC236}">
                <a16:creationId xmlns:a16="http://schemas.microsoft.com/office/drawing/2014/main" id="{3449E264-31E0-485F-B907-F0F1EE001CE5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46" y="5812037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Picture 2" descr="Isolated Transparent Circle - Free image on Pixabay">
            <a:extLst>
              <a:ext uri="{FF2B5EF4-FFF2-40B4-BE49-F238E27FC236}">
                <a16:creationId xmlns:a16="http://schemas.microsoft.com/office/drawing/2014/main" id="{2159B049-89A0-4E06-A790-F12ED3A854B7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28" y="5174715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2" descr="Isolated Transparent Circle - Free image on Pixabay">
            <a:extLst>
              <a:ext uri="{FF2B5EF4-FFF2-40B4-BE49-F238E27FC236}">
                <a16:creationId xmlns:a16="http://schemas.microsoft.com/office/drawing/2014/main" id="{AFA39877-C133-4A29-8A24-48F9381FEBCC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52" y="5049496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itre 1">
            <a:extLst>
              <a:ext uri="{FF2B5EF4-FFF2-40B4-BE49-F238E27FC236}">
                <a16:creationId xmlns:a16="http://schemas.microsoft.com/office/drawing/2014/main" id="{D463467E-99A2-4F0B-A0A3-BEA28396180A}"/>
              </a:ext>
            </a:extLst>
          </p:cNvPr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69925" y="752475"/>
            <a:ext cx="9625013" cy="1081088"/>
          </a:xfrm>
        </p:spPr>
        <p:txBody>
          <a:bodyPr>
            <a:noAutofit/>
          </a:bodyPr>
          <a:lstStyle/>
          <a:p>
            <a:r>
              <a:rPr lang="fr-CA" b="1" dirty="0"/>
              <a:t>Notions de base: La théorie cinétique des gaz</a:t>
            </a:r>
          </a:p>
        </p:txBody>
      </p:sp>
      <p:pic>
        <p:nvPicPr>
          <p:cNvPr id="117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B6EAF7A3-BA19-4F0F-9A6C-9CAF7CC31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itre 1">
            <a:extLst>
              <a:ext uri="{FF2B5EF4-FFF2-40B4-BE49-F238E27FC236}">
                <a16:creationId xmlns:a16="http://schemas.microsoft.com/office/drawing/2014/main" id="{DE724D26-1596-4061-87F2-543258787BFF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1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35 à 38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A850E01-5B39-491B-A1C4-1FEF784D3892}"/>
              </a:ext>
            </a:extLst>
          </p:cNvPr>
          <p:cNvSpPr txBox="1"/>
          <p:nvPr/>
        </p:nvSpPr>
        <p:spPr>
          <a:xfrm>
            <a:off x="43068" y="6432580"/>
            <a:ext cx="1253713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Vibration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9ED36793-0E31-4126-B883-AD2A2AFE701A}"/>
              </a:ext>
            </a:extLst>
          </p:cNvPr>
          <p:cNvSpPr txBox="1"/>
          <p:nvPr/>
        </p:nvSpPr>
        <p:spPr>
          <a:xfrm>
            <a:off x="3858276" y="6168036"/>
            <a:ext cx="1253713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Vibration</a:t>
            </a:r>
          </a:p>
          <a:p>
            <a:r>
              <a:rPr lang="fr-CA" b="1" dirty="0">
                <a:solidFill>
                  <a:schemeClr val="bg1"/>
                </a:solidFill>
              </a:rPr>
              <a:t>Rotation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A98FFDF7-7E8E-4740-BEBF-2B56FE1EBBF1}"/>
              </a:ext>
            </a:extLst>
          </p:cNvPr>
          <p:cNvSpPr txBox="1"/>
          <p:nvPr/>
        </p:nvSpPr>
        <p:spPr>
          <a:xfrm>
            <a:off x="7160035" y="5900500"/>
            <a:ext cx="1570700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Vibration</a:t>
            </a:r>
          </a:p>
          <a:p>
            <a:r>
              <a:rPr lang="fr-CA" b="1" dirty="0">
                <a:solidFill>
                  <a:schemeClr val="bg1"/>
                </a:solidFill>
              </a:rPr>
              <a:t>Rotation</a:t>
            </a:r>
          </a:p>
          <a:p>
            <a:r>
              <a:rPr lang="fr-CA" b="1" dirty="0">
                <a:solidFill>
                  <a:schemeClr val="bg1"/>
                </a:solidFill>
              </a:rPr>
              <a:t>Translation</a:t>
            </a:r>
          </a:p>
        </p:txBody>
      </p: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5D45B27E-F1A3-402C-A52E-57892D572F73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6126357" y="5494781"/>
            <a:ext cx="684350" cy="269061"/>
            <a:chOff x="1219700" y="4007169"/>
            <a:chExt cx="2597760" cy="1021343"/>
          </a:xfrm>
        </p:grpSpPr>
        <p:pic>
          <p:nvPicPr>
            <p:cNvPr id="121" name="Picture 2" descr="Isolated Transparent Circle - Free image on Pixabay">
              <a:extLst>
                <a:ext uri="{FF2B5EF4-FFF2-40B4-BE49-F238E27FC236}">
                  <a16:creationId xmlns:a16="http://schemas.microsoft.com/office/drawing/2014/main" id="{866EA18F-364F-4394-91FD-4BD9A2155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700" y="4019173"/>
              <a:ext cx="1162142" cy="100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" descr="Isolated Transparent Circle - Free image on Pixabay">
              <a:extLst>
                <a:ext uri="{FF2B5EF4-FFF2-40B4-BE49-F238E27FC236}">
                  <a16:creationId xmlns:a16="http://schemas.microsoft.com/office/drawing/2014/main" id="{EDC1CC76-A111-4262-B758-50293ECE1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318" y="4007169"/>
              <a:ext cx="1162142" cy="100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EA259411-A92C-4195-B427-4DD07618CE6A}"/>
                </a:ext>
              </a:extLst>
            </p:cNvPr>
            <p:cNvCxnSpPr>
              <a:cxnSpLocks/>
            </p:cNvCxnSpPr>
            <p:nvPr/>
          </p:nvCxnSpPr>
          <p:spPr>
            <a:xfrm>
              <a:off x="2175074" y="4492827"/>
              <a:ext cx="7202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6633E21E-C7B3-4B88-9685-1040F9BE5799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4297360" y="5645937"/>
            <a:ext cx="684350" cy="269061"/>
            <a:chOff x="1219700" y="4007169"/>
            <a:chExt cx="2597760" cy="1021343"/>
          </a:xfrm>
        </p:grpSpPr>
        <p:pic>
          <p:nvPicPr>
            <p:cNvPr id="125" name="Picture 2" descr="Isolated Transparent Circle - Free image on Pixabay">
              <a:extLst>
                <a:ext uri="{FF2B5EF4-FFF2-40B4-BE49-F238E27FC236}">
                  <a16:creationId xmlns:a16="http://schemas.microsoft.com/office/drawing/2014/main" id="{1F6728DA-13B4-49B3-93EB-434CC5513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700" y="4019173"/>
              <a:ext cx="1162142" cy="100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" name="Picture 2" descr="Isolated Transparent Circle - Free image on Pixabay">
              <a:extLst>
                <a:ext uri="{FF2B5EF4-FFF2-40B4-BE49-F238E27FC236}">
                  <a16:creationId xmlns:a16="http://schemas.microsoft.com/office/drawing/2014/main" id="{2A4F94D0-FF67-49C4-9628-AAFE98C48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318" y="4007169"/>
              <a:ext cx="1162142" cy="100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8" name="Connecteur droit 127">
              <a:extLst>
                <a:ext uri="{FF2B5EF4-FFF2-40B4-BE49-F238E27FC236}">
                  <a16:creationId xmlns:a16="http://schemas.microsoft.com/office/drawing/2014/main" id="{D64F7CAC-11D2-4C92-BBA2-285501E1027C}"/>
                </a:ext>
              </a:extLst>
            </p:cNvPr>
            <p:cNvCxnSpPr>
              <a:cxnSpLocks/>
            </p:cNvCxnSpPr>
            <p:nvPr/>
          </p:nvCxnSpPr>
          <p:spPr>
            <a:xfrm>
              <a:off x="2175074" y="4492827"/>
              <a:ext cx="7202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23F21DE5-2A19-425B-A0F5-CCF9052C7A18}"/>
              </a:ext>
            </a:extLst>
          </p:cNvPr>
          <p:cNvGrpSpPr/>
          <p:nvPr>
            <p:custDataLst>
              <p:tags r:id="rId22"/>
            </p:custDataLst>
          </p:nvPr>
        </p:nvGrpSpPr>
        <p:grpSpPr>
          <a:xfrm>
            <a:off x="5772645" y="5995232"/>
            <a:ext cx="684350" cy="269061"/>
            <a:chOff x="1219700" y="4007169"/>
            <a:chExt cx="2597760" cy="1021343"/>
          </a:xfrm>
        </p:grpSpPr>
        <p:pic>
          <p:nvPicPr>
            <p:cNvPr id="133" name="Picture 2" descr="Isolated Transparent Circle - Free image on Pixabay">
              <a:extLst>
                <a:ext uri="{FF2B5EF4-FFF2-40B4-BE49-F238E27FC236}">
                  <a16:creationId xmlns:a16="http://schemas.microsoft.com/office/drawing/2014/main" id="{005DBA44-F8F9-4A1C-B5EC-225583CE1F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700" y="4019173"/>
              <a:ext cx="1162142" cy="100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2" descr="Isolated Transparent Circle - Free image on Pixabay">
              <a:extLst>
                <a:ext uri="{FF2B5EF4-FFF2-40B4-BE49-F238E27FC236}">
                  <a16:creationId xmlns:a16="http://schemas.microsoft.com/office/drawing/2014/main" id="{A95F992E-8ED1-40F8-B002-CEEEFBF06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318" y="4007169"/>
              <a:ext cx="1162142" cy="100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5" name="Connecteur droit 134">
              <a:extLst>
                <a:ext uri="{FF2B5EF4-FFF2-40B4-BE49-F238E27FC236}">
                  <a16:creationId xmlns:a16="http://schemas.microsoft.com/office/drawing/2014/main" id="{A64E55BD-597D-49FE-BB2A-94E4915C0339}"/>
                </a:ext>
              </a:extLst>
            </p:cNvPr>
            <p:cNvCxnSpPr>
              <a:cxnSpLocks/>
            </p:cNvCxnSpPr>
            <p:nvPr/>
          </p:nvCxnSpPr>
          <p:spPr>
            <a:xfrm>
              <a:off x="2175074" y="4492827"/>
              <a:ext cx="7202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ED2B6635-43FA-413D-ABC2-9117195A0A4E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5287664" y="5601715"/>
            <a:ext cx="684350" cy="269061"/>
            <a:chOff x="1219700" y="4007169"/>
            <a:chExt cx="2597760" cy="1021343"/>
          </a:xfrm>
        </p:grpSpPr>
        <p:pic>
          <p:nvPicPr>
            <p:cNvPr id="137" name="Picture 2" descr="Isolated Transparent Circle - Free image on Pixabay">
              <a:extLst>
                <a:ext uri="{FF2B5EF4-FFF2-40B4-BE49-F238E27FC236}">
                  <a16:creationId xmlns:a16="http://schemas.microsoft.com/office/drawing/2014/main" id="{97C86165-4EF8-46C4-AB99-0919CDBDF6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700" y="4019173"/>
              <a:ext cx="1162142" cy="100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" name="Picture 2" descr="Isolated Transparent Circle - Free image on Pixabay">
              <a:extLst>
                <a:ext uri="{FF2B5EF4-FFF2-40B4-BE49-F238E27FC236}">
                  <a16:creationId xmlns:a16="http://schemas.microsoft.com/office/drawing/2014/main" id="{39E555E1-AB32-4F47-AD5A-C7F03C5D4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5318" y="4007169"/>
              <a:ext cx="1162142" cy="100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49BF9852-6BC6-4471-B51D-2A914F92C389}"/>
                </a:ext>
              </a:extLst>
            </p:cNvPr>
            <p:cNvCxnSpPr>
              <a:cxnSpLocks/>
            </p:cNvCxnSpPr>
            <p:nvPr/>
          </p:nvCxnSpPr>
          <p:spPr>
            <a:xfrm>
              <a:off x="2175074" y="4492827"/>
              <a:ext cx="720283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647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69 L 0.02084 -0.14838 L 0.04128 0.05834 L 0.07787 -0.14537 L 0.18373 -0.05347 L -0.0651 -0.04514 L -0.00065 -0.00069 Z " pathEditMode="relative" ptsTypes="AAAAAAA">
                                      <p:cBhvr>
                                        <p:cTn id="102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093 L -0.14831 -0.04236 L -0.20651 -0.01759 L 0.04362 0.05255 L -0.20756 0.08773 L -0.05586 0.17477 L 0.00117 -0.00741 L 0.00117 0.00093 Z " pathEditMode="relative" ptsTypes="AAAAAAAA">
                                      <p:cBhvr>
                                        <p:cTn id="104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16 L -0.05742 -0.07546 L -0.12018 -0.00208 L -0.07669 0.12824 L 0.12695 0.05162 L 0.07461 -0.07639 L -0.00156 -0.00116 Z " pathEditMode="relative" ptsTypes="AAAAAAA">
                                      <p:cBhvr>
                                        <p:cTn id="106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069 L -0.04479 -0.12569 L -0.04076 0.0831 L 0.05469 -0.09491 L -0.19297 -0.10717 L 0.05404 0.00232 L -0.19297 0.01065 L 0.00117 -0.00069 Z " pathEditMode="relative" ptsTypes="AAAAAAAA">
                                      <p:cBhvr>
                                        <p:cTn id="108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1 L 0.04922 -0.05648 L 0.2155 0.00532 L 0.15847 0.14907 L 0.09453 0.07986 L 0.0306 0.14792 L -0.03502 0.04676 L 0.08867 -0.0162 L -0.00078 0.00231 Z " pathEditMode="relative" ptsTypes="AAAAAAAAA">
                                      <p:cBhvr>
                                        <p:cTn id="110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" grpId="0" build="p"/>
      <p:bldP spid="10" grpId="0" build="p"/>
      <p:bldP spid="11" grpId="0" build="p"/>
      <p:bldP spid="32" grpId="0" animBg="1"/>
      <p:bldP spid="4" grpId="0" animBg="1"/>
      <p:bldP spid="115" grpId="0" animBg="1"/>
      <p:bldP spid="1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7D08DE3-1C1A-409D-80E2-9A4056755AD7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58550" y="2519764"/>
            <a:ext cx="9613861" cy="458645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Afin de décrire un gaz, ils faut trouver 4 variables principales:</a:t>
            </a:r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4E8751E0-9FF5-4C1A-9373-911EE17CEAC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0648" y="4063229"/>
            <a:ext cx="3047793" cy="474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E3B24DA7-AF0B-4999-BE64-F90CD95C82B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427736" y="4052497"/>
            <a:ext cx="3047793" cy="1959718"/>
            <a:chOff x="370428" y="4389121"/>
            <a:chExt cx="3254855" cy="1959718"/>
          </a:xfrm>
        </p:grpSpPr>
        <p:sp>
          <p:nvSpPr>
            <p:cNvPr id="87" name="Cylindre 86">
              <a:extLst>
                <a:ext uri="{FF2B5EF4-FFF2-40B4-BE49-F238E27FC236}">
                  <a16:creationId xmlns:a16="http://schemas.microsoft.com/office/drawing/2014/main" id="{4D410516-C812-4FC7-81FA-CE1BE8707546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6AC7E65F-C99B-4291-A4DA-F55E5CDC542E}"/>
                </a:ext>
              </a:extLst>
            </p:cNvPr>
            <p:cNvSpPr/>
            <p:nvPr/>
          </p:nvSpPr>
          <p:spPr>
            <a:xfrm>
              <a:off x="404951" y="5872176"/>
              <a:ext cx="3196581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89" name="Picture 2" descr="Isolated Transparent Circle - Free image on Pixabay">
            <a:extLst>
              <a:ext uri="{FF2B5EF4-FFF2-40B4-BE49-F238E27FC236}">
                <a16:creationId xmlns:a16="http://schemas.microsoft.com/office/drawing/2014/main" id="{65D9B66A-683A-455C-BDB5-6EEC781D3DA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212" y="5283918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Isolated Transparent Circle - Free image on Pixabay">
            <a:extLst>
              <a:ext uri="{FF2B5EF4-FFF2-40B4-BE49-F238E27FC236}">
                <a16:creationId xmlns:a16="http://schemas.microsoft.com/office/drawing/2014/main" id="{8ADB1865-7414-4DA0-AD9E-4386A118B91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05" y="4918086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Isolated Transparent Circle - Free image on Pixabay">
            <a:extLst>
              <a:ext uri="{FF2B5EF4-FFF2-40B4-BE49-F238E27FC236}">
                <a16:creationId xmlns:a16="http://schemas.microsoft.com/office/drawing/2014/main" id="{427A8863-B985-4E07-952E-77B6C443E130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46" y="5446277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Isolated Transparent Circle - Free image on Pixabay">
            <a:extLst>
              <a:ext uri="{FF2B5EF4-FFF2-40B4-BE49-F238E27FC236}">
                <a16:creationId xmlns:a16="http://schemas.microsoft.com/office/drawing/2014/main" id="{1519D573-29A1-4D32-8C8B-5713888BA4C8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28" y="4808955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Isolated Transparent Circle - Free image on Pixabay">
            <a:extLst>
              <a:ext uri="{FF2B5EF4-FFF2-40B4-BE49-F238E27FC236}">
                <a16:creationId xmlns:a16="http://schemas.microsoft.com/office/drawing/2014/main" id="{B1C740AD-3E53-4638-9B50-3448EFC625EC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52" y="4683736"/>
            <a:ext cx="271280" cy="2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CBA7267B-1C68-4FB7-8E65-DB937092014C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214662" y="3644465"/>
            <a:ext cx="3442938" cy="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cxn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5AD7A189-EDE3-4717-B2FA-799350F88021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 rot="10800000" flipH="1">
            <a:off x="2260962" y="4133795"/>
            <a:ext cx="4074424" cy="1018377"/>
            <a:chOff x="4993534" y="3429689"/>
            <a:chExt cx="3963605" cy="1018377"/>
          </a:xfrm>
        </p:grpSpPr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1A84681A-13FD-4CA7-AAA6-5440E554F4ED}"/>
                </a:ext>
              </a:extLst>
            </p:cNvPr>
            <p:cNvSpPr/>
            <p:nvPr/>
          </p:nvSpPr>
          <p:spPr>
            <a:xfrm>
              <a:off x="4993534" y="3429689"/>
              <a:ext cx="304800" cy="3048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F06829AC-56EA-411F-BEED-7E717B5062A8}"/>
                </a:ext>
              </a:extLst>
            </p:cNvPr>
            <p:cNvCxnSpPr>
              <a:cxnSpLocks/>
              <a:stCxn id="112" idx="6"/>
              <a:endCxn id="120" idx="1"/>
            </p:cNvCxnSpPr>
            <p:nvPr/>
          </p:nvCxnSpPr>
          <p:spPr>
            <a:xfrm rot="10800000" flipH="1" flipV="1">
              <a:off x="5298334" y="3582089"/>
              <a:ext cx="3658805" cy="86597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031D9D69-CF54-4D2F-B799-A740882423F1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1021704" y="3353900"/>
            <a:ext cx="5288587" cy="1864210"/>
            <a:chOff x="2407727" y="2796582"/>
            <a:chExt cx="5288587" cy="1864210"/>
          </a:xfrm>
        </p:grpSpPr>
        <p:grpSp>
          <p:nvGrpSpPr>
            <p:cNvPr id="115" name="Groupe 114">
              <a:extLst>
                <a:ext uri="{FF2B5EF4-FFF2-40B4-BE49-F238E27FC236}">
                  <a16:creationId xmlns:a16="http://schemas.microsoft.com/office/drawing/2014/main" id="{3752F69C-DDAF-4A43-81C8-1C7E676E903D}"/>
                </a:ext>
              </a:extLst>
            </p:cNvPr>
            <p:cNvGrpSpPr/>
            <p:nvPr/>
          </p:nvGrpSpPr>
          <p:grpSpPr>
            <a:xfrm rot="10800000" flipH="1">
              <a:off x="2407727" y="2796582"/>
              <a:ext cx="3826744" cy="1864210"/>
              <a:chOff x="5667374" y="3429000"/>
              <a:chExt cx="3722655" cy="1864210"/>
            </a:xfrm>
          </p:grpSpPr>
          <p:sp>
            <p:nvSpPr>
              <p:cNvPr id="117" name="Ellipse 116">
                <a:extLst>
                  <a:ext uri="{FF2B5EF4-FFF2-40B4-BE49-F238E27FC236}">
                    <a16:creationId xmlns:a16="http://schemas.microsoft.com/office/drawing/2014/main" id="{2E846AE6-3D14-40C8-AD64-B04688D60C60}"/>
                  </a:ext>
                </a:extLst>
              </p:cNvPr>
              <p:cNvSpPr/>
              <p:nvPr/>
            </p:nvSpPr>
            <p:spPr>
              <a:xfrm>
                <a:off x="5667374" y="3429000"/>
                <a:ext cx="304800" cy="304800"/>
              </a:xfrm>
              <a:prstGeom prst="ellipse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cxnSp>
            <p:nvCxnSpPr>
              <p:cNvPr id="118" name="Connecteur droit 117">
                <a:extLst>
                  <a:ext uri="{FF2B5EF4-FFF2-40B4-BE49-F238E27FC236}">
                    <a16:creationId xmlns:a16="http://schemas.microsoft.com/office/drawing/2014/main" id="{D704621A-291B-4089-B3C4-E62FAA15F6FE}"/>
                  </a:ext>
                </a:extLst>
              </p:cNvPr>
              <p:cNvCxnSpPr>
                <a:cxnSpLocks/>
                <a:stCxn id="117" idx="6"/>
              </p:cNvCxnSpPr>
              <p:nvPr/>
            </p:nvCxnSpPr>
            <p:spPr>
              <a:xfrm rot="10800000" flipH="1" flipV="1">
                <a:off x="5972174" y="3581400"/>
                <a:ext cx="3417855" cy="1711810"/>
              </a:xfrm>
              <a:prstGeom prst="line">
                <a:avLst/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56ED55D2-FFA6-4A62-80E5-CE4F2B331A75}"/>
                </a:ext>
              </a:extLst>
            </p:cNvPr>
            <p:cNvCxnSpPr>
              <a:cxnSpLocks/>
              <a:endCxn id="119" idx="1"/>
            </p:cNvCxnSpPr>
            <p:nvPr/>
          </p:nvCxnSpPr>
          <p:spPr>
            <a:xfrm>
              <a:off x="6234471" y="2796584"/>
              <a:ext cx="1461843" cy="33243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ZoneTexte 118">
            <a:extLst>
              <a:ext uri="{FF2B5EF4-FFF2-40B4-BE49-F238E27FC236}">
                <a16:creationId xmlns:a16="http://schemas.microsoft.com/office/drawing/2014/main" id="{BA57CAF5-6E15-4AEF-BD6E-5860AF921C3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310291" y="3033202"/>
            <a:ext cx="343572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>
                <a:solidFill>
                  <a:srgbClr val="92D050"/>
                </a:solidFill>
              </a:rPr>
              <a:t>Pression</a:t>
            </a:r>
          </a:p>
          <a:p>
            <a:r>
              <a:rPr lang="fr-CA" sz="2000" b="1" dirty="0">
                <a:solidFill>
                  <a:srgbClr val="92D050"/>
                </a:solidFill>
              </a:rPr>
              <a:t>Variable: P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64994647-A6AA-4106-946D-15F25EAEB788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335386" y="3779852"/>
            <a:ext cx="341063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>
                <a:solidFill>
                  <a:srgbClr val="00B0F0"/>
                </a:solidFill>
              </a:rPr>
              <a:t>Volume</a:t>
            </a:r>
          </a:p>
          <a:p>
            <a:r>
              <a:rPr lang="fr-CA" sz="2000" b="1" dirty="0">
                <a:solidFill>
                  <a:srgbClr val="00B0F0"/>
                </a:solidFill>
              </a:rPr>
              <a:t>Variable: V</a:t>
            </a:r>
          </a:p>
        </p:txBody>
      </p: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F56AA6F1-B8B2-462B-A349-F22C7E768134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1701615" y="5240025"/>
            <a:ext cx="4633771" cy="639467"/>
            <a:chOff x="3067150" y="5593289"/>
            <a:chExt cx="4633771" cy="639467"/>
          </a:xfrm>
        </p:grpSpPr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1694461B-0F80-4CC4-8786-34FDC6C56539}"/>
                </a:ext>
              </a:extLst>
            </p:cNvPr>
            <p:cNvGrpSpPr/>
            <p:nvPr/>
          </p:nvGrpSpPr>
          <p:grpSpPr>
            <a:xfrm rot="10800000" flipH="1">
              <a:off x="3067150" y="5593289"/>
              <a:ext cx="3702354" cy="639467"/>
              <a:chOff x="5667374" y="3094333"/>
              <a:chExt cx="3601656" cy="639467"/>
            </a:xfrm>
          </p:grpSpPr>
          <p:sp>
            <p:nvSpPr>
              <p:cNvPr id="124" name="Ellipse 123">
                <a:extLst>
                  <a:ext uri="{FF2B5EF4-FFF2-40B4-BE49-F238E27FC236}">
                    <a16:creationId xmlns:a16="http://schemas.microsoft.com/office/drawing/2014/main" id="{84C3920A-A87C-472F-9AA4-03B11DF3D811}"/>
                  </a:ext>
                </a:extLst>
              </p:cNvPr>
              <p:cNvSpPr/>
              <p:nvPr/>
            </p:nvSpPr>
            <p:spPr>
              <a:xfrm>
                <a:off x="5667374" y="3429000"/>
                <a:ext cx="304800" cy="304800"/>
              </a:xfrm>
              <a:prstGeom prst="ellipse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5" name="Connecteur droit 124">
                <a:extLst>
                  <a:ext uri="{FF2B5EF4-FFF2-40B4-BE49-F238E27FC236}">
                    <a16:creationId xmlns:a16="http://schemas.microsoft.com/office/drawing/2014/main" id="{6128DADC-82D7-4C31-9433-CFDB81F2E40B}"/>
                  </a:ext>
                </a:extLst>
              </p:cNvPr>
              <p:cNvCxnSpPr>
                <a:cxnSpLocks/>
                <a:stCxn id="124" idx="6"/>
              </p:cNvCxnSpPr>
              <p:nvPr/>
            </p:nvCxnSpPr>
            <p:spPr>
              <a:xfrm rot="10800000" flipH="1">
                <a:off x="5972174" y="3094333"/>
                <a:ext cx="3296856" cy="487067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E49C9756-8AE6-4EF7-9688-ACE4540E418B}"/>
                </a:ext>
              </a:extLst>
            </p:cNvPr>
            <p:cNvCxnSpPr>
              <a:cxnSpLocks/>
              <a:endCxn id="126" idx="1"/>
            </p:cNvCxnSpPr>
            <p:nvPr/>
          </p:nvCxnSpPr>
          <p:spPr>
            <a:xfrm>
              <a:off x="6769503" y="6232756"/>
              <a:ext cx="931418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ZoneTexte 125">
            <a:extLst>
              <a:ext uri="{FF2B5EF4-FFF2-40B4-BE49-F238E27FC236}">
                <a16:creationId xmlns:a16="http://schemas.microsoft.com/office/drawing/2014/main" id="{196ED8FA-B8E9-4E2E-BC29-870A1B9EE31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335386" y="5525549"/>
            <a:ext cx="343572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>
                <a:solidFill>
                  <a:srgbClr val="FFC000"/>
                </a:solidFill>
              </a:rPr>
              <a:t>Quantité du gaz en moles</a:t>
            </a:r>
          </a:p>
          <a:p>
            <a:r>
              <a:rPr lang="fr-CA" sz="2000" b="1" dirty="0">
                <a:solidFill>
                  <a:srgbClr val="FFC000"/>
                </a:solidFill>
              </a:rPr>
              <a:t>Variable: n</a:t>
            </a:r>
          </a:p>
        </p:txBody>
      </p: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02853C97-01D0-48D3-BB41-C7371364B115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 rot="10800000" flipH="1">
            <a:off x="2665010" y="5026001"/>
            <a:ext cx="3670376" cy="417300"/>
            <a:chOff x="4993534" y="3429689"/>
            <a:chExt cx="3570547" cy="417300"/>
          </a:xfrm>
        </p:grpSpPr>
        <p:sp>
          <p:nvSpPr>
            <p:cNvPr id="128" name="Ellipse 127">
              <a:extLst>
                <a:ext uri="{FF2B5EF4-FFF2-40B4-BE49-F238E27FC236}">
                  <a16:creationId xmlns:a16="http://schemas.microsoft.com/office/drawing/2014/main" id="{A13309CD-4010-490F-A485-47665CB773FD}"/>
                </a:ext>
              </a:extLst>
            </p:cNvPr>
            <p:cNvSpPr/>
            <p:nvPr/>
          </p:nvSpPr>
          <p:spPr>
            <a:xfrm>
              <a:off x="4993534" y="3429689"/>
              <a:ext cx="304800" cy="304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>
                <a:solidFill>
                  <a:schemeClr val="accent6"/>
                </a:solidFill>
              </a:endParaRPr>
            </a:p>
          </p:txBody>
        </p: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9DAF79E1-E332-4B83-908B-EA4C5EAA52D7}"/>
                </a:ext>
              </a:extLst>
            </p:cNvPr>
            <p:cNvCxnSpPr>
              <a:cxnSpLocks/>
              <a:stCxn id="128" idx="6"/>
              <a:endCxn id="130" idx="1"/>
            </p:cNvCxnSpPr>
            <p:nvPr/>
          </p:nvCxnSpPr>
          <p:spPr>
            <a:xfrm rot="10800000" flipH="1" flipV="1">
              <a:off x="5298334" y="3582089"/>
              <a:ext cx="3265747" cy="264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ZoneTexte 129">
            <a:extLst>
              <a:ext uri="{FF2B5EF4-FFF2-40B4-BE49-F238E27FC236}">
                <a16:creationId xmlns:a16="http://schemas.microsoft.com/office/drawing/2014/main" id="{62450E3A-8F9D-4906-B9C9-5E0C4F4EC8AF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335386" y="4672058"/>
            <a:ext cx="351342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dirty="0">
                <a:solidFill>
                  <a:srgbClr val="FF0000"/>
                </a:solidFill>
              </a:rPr>
              <a:t>Température</a:t>
            </a:r>
          </a:p>
          <a:p>
            <a:r>
              <a:rPr lang="fr-CA" sz="2000" b="1" dirty="0">
                <a:solidFill>
                  <a:srgbClr val="FF0000"/>
                </a:solidFill>
              </a:rPr>
              <a:t>Variable : T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5F3E927-E023-4D3C-B6AA-D9BCBB94A5DD}"/>
              </a:ext>
            </a:extLst>
          </p:cNvPr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fr-CA" b="1" dirty="0"/>
              <a:t>Notions de base: La théorie cinétique des gaz</a:t>
            </a:r>
            <a:endParaRPr lang="fr-CA" dirty="0"/>
          </a:p>
        </p:txBody>
      </p:sp>
      <p:pic>
        <p:nvPicPr>
          <p:cNvPr id="37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D82675B7-9731-4F42-9E86-AA3EBCC3C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itre 1">
            <a:extLst>
              <a:ext uri="{FF2B5EF4-FFF2-40B4-BE49-F238E27FC236}">
                <a16:creationId xmlns:a16="http://schemas.microsoft.com/office/drawing/2014/main" id="{7EF4236D-AE31-4A2F-AD23-5072D45A1919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66</a:t>
            </a:r>
          </a:p>
        </p:txBody>
      </p:sp>
    </p:spTree>
    <p:extLst>
      <p:ext uri="{BB962C8B-B14F-4D97-AF65-F5344CB8AC3E}">
        <p14:creationId xmlns:p14="http://schemas.microsoft.com/office/powerpoint/2010/main" val="24616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69 L 0.02084 -0.14838 L 0.04128 0.05834 L 0.07787 -0.14537 L 0.18373 -0.05347 L -0.0651 -0.04514 L -0.00065 -0.00069 Z " pathEditMode="relative" rAng="0" ptsTypes="AAAAAAA">
                                      <p:cBhvr>
                                        <p:cTn id="2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44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093 L -0.14831 -0.04236 L -0.20651 -0.01759 L 0.04362 0.05255 L -0.20756 0.08773 L -0.05586 0.17477 L 0.00117 -0.00741 L 0.00117 0.00093 Z " pathEditMode="relative" rAng="0" ptsTypes="AAAAAAAA">
                                      <p:cBhvr>
                                        <p:cTn id="3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652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16 L -0.05742 -0.07546 L -0.12018 -0.00208 L -0.07669 0.12824 L 0.12695 0.05162 L 0.07448 -0.07639 L -0.00156 -0.00116 Z " pathEditMode="relative" rAng="0" ptsTypes="AAAAAAA">
                                      <p:cBhvr>
                                        <p:cTn id="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270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069 L -0.04479 -0.12569 L -0.04076 0.0831 L 0.05469 -0.09491 L -0.19297 -0.10718 L 0.05404 0.00231 L -0.19297 0.01065 L 0.00117 -0.00069 Z " pathEditMode="relative" rAng="0" ptsTypes="AAAAAAAA">
                                      <p:cBhvr>
                                        <p:cTn id="3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206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31 L 0.04922 -0.05648 L 0.2155 0.00532 L 0.15847 0.14907 L 0.09453 0.07986 L 0.0306 0.14791 L -0.03502 0.04676 L 0.08867 -0.01621 L -0.00078 0.00231 Z " pathEditMode="relative" rAng="0" ptsTypes="AAAAAAAAA">
                                      <p:cBhvr>
                                        <p:cTn id="3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path" presetSubtype="0" repeatCount="2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017 0.4048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2023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2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75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5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19" grpId="0" uiExpand="1" build="p"/>
      <p:bldP spid="120" grpId="0" uiExpand="1" build="p"/>
      <p:bldP spid="126" grpId="0" uiExpand="1" build="p"/>
      <p:bldP spid="13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51">
            <a:extLst>
              <a:ext uri="{FF2B5EF4-FFF2-40B4-BE49-F238E27FC236}">
                <a16:creationId xmlns:a16="http://schemas.microsoft.com/office/drawing/2014/main" id="{8D0357BB-E6E2-4974-B377-5B4F594BEB2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201133" y="3751367"/>
            <a:ext cx="1729818" cy="2910614"/>
            <a:chOff x="366429" y="4389121"/>
            <a:chExt cx="3258854" cy="1960722"/>
          </a:xfrm>
        </p:grpSpPr>
        <p:sp>
          <p:nvSpPr>
            <p:cNvPr id="53" name="Cylindre 52">
              <a:extLst>
                <a:ext uri="{FF2B5EF4-FFF2-40B4-BE49-F238E27FC236}">
                  <a16:creationId xmlns:a16="http://schemas.microsoft.com/office/drawing/2014/main" id="{DC6565AA-3C2A-49B5-9809-35F062117E4C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130FBAA2-586C-4D03-8E31-5AA5658C8315}"/>
                </a:ext>
              </a:extLst>
            </p:cNvPr>
            <p:cNvSpPr/>
            <p:nvPr/>
          </p:nvSpPr>
          <p:spPr>
            <a:xfrm>
              <a:off x="366429" y="5958738"/>
              <a:ext cx="3236058" cy="39110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1E205E7-1D06-4C80-A7C1-9927A8874EDD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2093006"/>
            <a:ext cx="2863706" cy="576262"/>
          </a:xfrm>
        </p:spPr>
        <p:txBody>
          <a:bodyPr anchor="ctr"/>
          <a:lstStyle/>
          <a:p>
            <a:pPr algn="ctr"/>
            <a:r>
              <a:rPr lang="fr-CA" b="1" dirty="0"/>
              <a:t>Pression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1307D4E-F283-46B5-A569-B045DD13761C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3"/>
            </p:custDataLst>
          </p:nvPr>
        </p:nvSpPr>
        <p:spPr>
          <a:xfrm>
            <a:off x="3111801" y="2093006"/>
            <a:ext cx="2860151" cy="576262"/>
          </a:xfrm>
        </p:spPr>
        <p:txBody>
          <a:bodyPr anchor="ctr"/>
          <a:lstStyle/>
          <a:p>
            <a:pPr algn="ctr"/>
            <a:r>
              <a:rPr lang="fr-CA" b="1" dirty="0"/>
              <a:t>Volume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D85C034-8A79-4ADC-A029-5113BE6331F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6563210" y="2093006"/>
            <a:ext cx="2683568" cy="576262"/>
          </a:xfrm>
        </p:spPr>
        <p:txBody>
          <a:bodyPr anchor="ctr"/>
          <a:lstStyle/>
          <a:p>
            <a:pPr algn="ctr"/>
            <a:r>
              <a:rPr lang="fr-CA" b="1" dirty="0"/>
              <a:t>Température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A867C0AA-F97F-4588-92C6-75740FE565D8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9413359" y="2093006"/>
            <a:ext cx="2778641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b="1" dirty="0"/>
              <a:t>Quantité du gaz en mole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94621EAA-5513-4F92-97BE-C18F3692EB9F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945219" y="1990722"/>
            <a:ext cx="0" cy="486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CA4B9B67-B971-495A-B85F-0C44B8083764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>
          <a:xfrm>
            <a:off x="6220047" y="1990722"/>
            <a:ext cx="0" cy="486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7070CBCF-97B9-400D-B767-D4E7E68D4157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>
          <a:xfrm>
            <a:off x="9413359" y="1990722"/>
            <a:ext cx="0" cy="4867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7A9A3A4-0C4A-42D0-98D0-997E9185016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2620" y="2782669"/>
            <a:ext cx="286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Nombre de collisions avec la paroi du contenant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B79DD0-C016-48D8-9111-3A9923A70C2A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05022" y="4150700"/>
            <a:ext cx="148814" cy="24521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E496B0D-3491-41D7-8479-23AFDFC6AE70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0" y="3515947"/>
            <a:ext cx="60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P</a:t>
            </a:r>
          </a:p>
        </p:txBody>
      </p:sp>
      <p:pic>
        <p:nvPicPr>
          <p:cNvPr id="54" name="Picture 2" descr="Isolated Transparent Circle - Free image on Pixabay">
            <a:extLst>
              <a:ext uri="{FF2B5EF4-FFF2-40B4-BE49-F238E27FC236}">
                <a16:creationId xmlns:a16="http://schemas.microsoft.com/office/drawing/2014/main" id="{C8D1969E-315D-49D4-8D08-A97BB07C5C29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0" y="6081401"/>
            <a:ext cx="600355" cy="5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264C7E3-85C5-4429-A531-D7945DF48FA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2620" y="6269990"/>
            <a:ext cx="424132" cy="1733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8" name="Picture 2" descr="Isolated Transparent Circle - Free image on Pixabay">
            <a:extLst>
              <a:ext uri="{FF2B5EF4-FFF2-40B4-BE49-F238E27FC236}">
                <a16:creationId xmlns:a16="http://schemas.microsoft.com/office/drawing/2014/main" id="{7A10C1C5-66F2-4548-8779-3A2059E76BCE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0" y="5044248"/>
            <a:ext cx="600355" cy="5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solated Transparent Circle - Free image on Pixabay">
            <a:extLst>
              <a:ext uri="{FF2B5EF4-FFF2-40B4-BE49-F238E27FC236}">
                <a16:creationId xmlns:a16="http://schemas.microsoft.com/office/drawing/2014/main" id="{011E31F0-5AC1-4E4F-9986-6DDD6726764B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0" y="4007096"/>
            <a:ext cx="600355" cy="52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91F751A-5F62-475A-B9B3-BEFC6C886B4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-12994" y="1990722"/>
            <a:ext cx="2934585" cy="486727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581C97A9-D206-4B46-BF6A-7002DBC177C7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066172" y="2782669"/>
            <a:ext cx="286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Espace occupé par le gaz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A69B325-E551-4708-AFA9-A7DEC0D2AF4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3228574" y="4150700"/>
            <a:ext cx="148814" cy="24521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6C1888E-B46E-4D2C-BA18-77D469B73215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3026737" y="3518715"/>
            <a:ext cx="54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CB72F2B-EA51-4296-B7D4-3906EE5400B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3066172" y="6269990"/>
            <a:ext cx="424132" cy="1733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2661BD6B-E59B-4759-BF6A-D9E8F0FF68F6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4444166" y="4836497"/>
            <a:ext cx="725940" cy="752706"/>
            <a:chOff x="365472" y="4389121"/>
            <a:chExt cx="3259811" cy="1959718"/>
          </a:xfrm>
        </p:grpSpPr>
        <p:sp>
          <p:nvSpPr>
            <p:cNvPr id="72" name="Cylindre 71">
              <a:extLst>
                <a:ext uri="{FF2B5EF4-FFF2-40B4-BE49-F238E27FC236}">
                  <a16:creationId xmlns:a16="http://schemas.microsoft.com/office/drawing/2014/main" id="{82413C00-0C79-4A19-A677-BF3994A4CE70}"/>
                </a:ext>
              </a:extLst>
            </p:cNvPr>
            <p:cNvSpPr/>
            <p:nvPr/>
          </p:nvSpPr>
          <p:spPr>
            <a:xfrm>
              <a:off x="370428" y="4389121"/>
              <a:ext cx="3254855" cy="1959718"/>
            </a:xfrm>
            <a:prstGeom prst="ca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DCC4241F-68C3-4357-B12A-D12A5C5D44AD}"/>
                </a:ext>
              </a:extLst>
            </p:cNvPr>
            <p:cNvSpPr/>
            <p:nvPr/>
          </p:nvSpPr>
          <p:spPr>
            <a:xfrm>
              <a:off x="365472" y="5865088"/>
              <a:ext cx="3236059" cy="47559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941FF0A1-6AE2-40ED-92E9-B0550DA7A004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967028" y="1974714"/>
            <a:ext cx="3211254" cy="4867278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ABE5F10D-B71F-4A33-A0CD-2C099E6AF17D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6308107" y="2782669"/>
            <a:ext cx="2863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 degré d’agitation des particules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6A0EB14-FE89-4C95-9488-2E2E998A9156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6560312" y="4150700"/>
            <a:ext cx="148814" cy="2452119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000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D866C5D7-7136-40E2-9C13-343688BDEF12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6355290" y="3515947"/>
            <a:ext cx="60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F7775C0-1728-4C7D-BF4F-09B726AA8DAD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397910" y="6269990"/>
            <a:ext cx="424132" cy="1733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2" name="Picture 2" descr="Isolated Transparent Circle - Free image on Pixabay">
            <a:extLst>
              <a:ext uri="{FF2B5EF4-FFF2-40B4-BE49-F238E27FC236}">
                <a16:creationId xmlns:a16="http://schemas.microsoft.com/office/drawing/2014/main" id="{0AC9A556-FCA6-4C4F-8670-A2A90980364A}"/>
              </a:ext>
            </a:extLst>
          </p:cNvPr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11" y="5975875"/>
            <a:ext cx="600355" cy="521418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Isolated Transparent Circle - Free image on Pixabay">
            <a:extLst>
              <a:ext uri="{FF2B5EF4-FFF2-40B4-BE49-F238E27FC236}">
                <a16:creationId xmlns:a16="http://schemas.microsoft.com/office/drawing/2014/main" id="{CF740FE9-8878-43A6-A299-B99777B20B6A}"/>
              </a:ext>
            </a:extLst>
          </p:cNvPr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12" y="4930386"/>
            <a:ext cx="600355" cy="52141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Isolated Transparent Circle - Free image on Pixabay">
            <a:extLst>
              <a:ext uri="{FF2B5EF4-FFF2-40B4-BE49-F238E27FC236}">
                <a16:creationId xmlns:a16="http://schemas.microsoft.com/office/drawing/2014/main" id="{7ADDBD9D-432A-4E0D-BABE-3E8EF72F8D1B}"/>
              </a:ext>
            </a:extLst>
          </p:cNvPr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12" y="3902943"/>
            <a:ext cx="600355" cy="52141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A082C01A-3AF0-4447-A4E9-98315640F2AD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6240530" y="1973634"/>
            <a:ext cx="3116610" cy="4884366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DE3F9AE3-5C8A-4CD9-B2E5-16D2E25AD0A3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9511754" y="2783391"/>
            <a:ext cx="268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Nombre de particules dans le contenant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A9F17FA-6A82-44E5-A5CD-F0F40554106E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9674156" y="4151422"/>
            <a:ext cx="148814" cy="24521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rgbClr val="FFC000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53DD851D-A310-4A14-B3CE-1C7F79182118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9472319" y="3519437"/>
            <a:ext cx="54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/>
              <a:t>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B9F4F08-34EA-44F4-8668-A00BBCF2A488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9511754" y="6270712"/>
            <a:ext cx="424132" cy="17334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1" name="Picture 2" descr="Isolated Transparent Circle - Free image on Pixabay">
            <a:extLst>
              <a:ext uri="{FF2B5EF4-FFF2-40B4-BE49-F238E27FC236}">
                <a16:creationId xmlns:a16="http://schemas.microsoft.com/office/drawing/2014/main" id="{B801C737-AF00-47E2-928E-A2FD04208D64}"/>
              </a:ext>
            </a:extLst>
          </p:cNvPr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874" y="5921912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Isolated Transparent Circle - Free image on Pixabay">
            <a:extLst>
              <a:ext uri="{FF2B5EF4-FFF2-40B4-BE49-F238E27FC236}">
                <a16:creationId xmlns:a16="http://schemas.microsoft.com/office/drawing/2014/main" id="{79384E9B-7714-4369-9272-006225E57863}"/>
              </a:ext>
            </a:extLst>
          </p:cNvPr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087" y="5482394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Isolated Transparent Circle - Free image on Pixabay">
            <a:extLst>
              <a:ext uri="{FF2B5EF4-FFF2-40B4-BE49-F238E27FC236}">
                <a16:creationId xmlns:a16="http://schemas.microsoft.com/office/drawing/2014/main" id="{90F0F930-AD82-41AE-AB0D-F8E4B8EAC211}"/>
              </a:ext>
            </a:extLst>
          </p:cNvPr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593" y="5972801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Isolated Transparent Circle - Free image on Pixabay">
            <a:extLst>
              <a:ext uri="{FF2B5EF4-FFF2-40B4-BE49-F238E27FC236}">
                <a16:creationId xmlns:a16="http://schemas.microsoft.com/office/drawing/2014/main" id="{E3094542-418C-4E0B-9BDD-56391DE8A0BF}"/>
              </a:ext>
            </a:extLst>
          </p:cNvPr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679" y="4619195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2" descr="Isolated Transparent Circle - Free image on Pixabay">
            <a:extLst>
              <a:ext uri="{FF2B5EF4-FFF2-40B4-BE49-F238E27FC236}">
                <a16:creationId xmlns:a16="http://schemas.microsoft.com/office/drawing/2014/main" id="{3CA93A29-E5B0-4F72-A515-B94D25DAAA01}"/>
              </a:ext>
            </a:extLst>
          </p:cNvPr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889" y="4973316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Isolated Transparent Circle - Free image on Pixabay">
            <a:extLst>
              <a:ext uri="{FF2B5EF4-FFF2-40B4-BE49-F238E27FC236}">
                <a16:creationId xmlns:a16="http://schemas.microsoft.com/office/drawing/2014/main" id="{D25665FC-A281-4963-929D-712C133B4DAF}"/>
              </a:ext>
            </a:extLst>
          </p:cNvPr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841" y="4854472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Isolated Transparent Circle - Free image on Pixabay">
            <a:extLst>
              <a:ext uri="{FF2B5EF4-FFF2-40B4-BE49-F238E27FC236}">
                <a16:creationId xmlns:a16="http://schemas.microsoft.com/office/drawing/2014/main" id="{5885DDE0-F528-4970-AC20-C731055155B3}"/>
              </a:ext>
            </a:extLst>
          </p:cNvPr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034" y="4193063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Isolated Transparent Circle - Free image on Pixabay">
            <a:extLst>
              <a:ext uri="{FF2B5EF4-FFF2-40B4-BE49-F238E27FC236}">
                <a16:creationId xmlns:a16="http://schemas.microsoft.com/office/drawing/2014/main" id="{509A43F1-0ACA-4E94-845D-5309AA7B5A48}"/>
              </a:ext>
            </a:extLst>
          </p:cNvPr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5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828" y="4295452"/>
            <a:ext cx="342180" cy="2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Rectangle 130">
            <a:extLst>
              <a:ext uri="{FF2B5EF4-FFF2-40B4-BE49-F238E27FC236}">
                <a16:creationId xmlns:a16="http://schemas.microsoft.com/office/drawing/2014/main" id="{C8A49E6F-06F2-419E-9CED-7695BB4E56B2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9433747" y="1980337"/>
            <a:ext cx="2756624" cy="488804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88822B1F-766E-4AE4-9AD9-E9EA98F82592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606808" y="3759591"/>
            <a:ext cx="2168651" cy="80812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AD45DD17-3BD4-463C-B3D8-07698F54EE15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558200" y="4808789"/>
            <a:ext cx="2168651" cy="80812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Cube 50">
            <a:extLst>
              <a:ext uri="{FF2B5EF4-FFF2-40B4-BE49-F238E27FC236}">
                <a16:creationId xmlns:a16="http://schemas.microsoft.com/office/drawing/2014/main" id="{099FA07F-6336-43C5-8796-5B8198B9669E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558200" y="5852370"/>
            <a:ext cx="2168651" cy="808122"/>
          </a:xfrm>
          <a:prstGeom prst="cub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7A33EEA-11DA-4E3F-A1C2-4CB159C9539D}"/>
              </a:ext>
            </a:extLst>
          </p:cNvPr>
          <p:cNvSpPr>
            <a:spLocks noGrp="1"/>
          </p:cNvSpPr>
          <p:nvPr>
            <p:ph type="title"/>
            <p:custDataLst>
              <p:tags r:id="rId47"/>
            </p:custDataLst>
          </p:nvPr>
        </p:nvSpPr>
        <p:spPr/>
        <p:txBody>
          <a:bodyPr/>
          <a:lstStyle/>
          <a:p>
            <a:r>
              <a:rPr lang="fr-CA" b="1" dirty="0"/>
              <a:t>Notions de base: La théorie cinétique des gaz</a:t>
            </a:r>
            <a:endParaRPr lang="fr-CA" dirty="0"/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FB4640F3-68DA-4711-B279-29817A44CAD3}"/>
              </a:ext>
            </a:extLst>
          </p:cNvPr>
          <p:cNvSpPr txBox="1">
            <a:spLocks/>
          </p:cNvSpPr>
          <p:nvPr>
            <p:custDataLst>
              <p:tags r:id="rId48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66</a:t>
            </a:r>
          </a:p>
        </p:txBody>
      </p:sp>
    </p:spTree>
    <p:extLst>
      <p:ext uri="{BB962C8B-B14F-4D97-AF65-F5344CB8AC3E}">
        <p14:creationId xmlns:p14="http://schemas.microsoft.com/office/powerpoint/2010/main" val="3215003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63" presetClass="pat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1.48148E-6 L 0.12825 -0.00255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00013 -0.168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3.7037E-7 L 0.13099 -0.00417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16806 L 0.00248 -0.2942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2.22222E-6 L 0.13099 -2.22222E-6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0.00052 -0.28866 " pathEditMode="relative" rAng="0" ptsTypes="AA">
                                      <p:cBhvr>
                                        <p:cTn id="96" dur="4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444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4250" fill="hold"/>
                                        <p:tgtEl>
                                          <p:spTgt spid="7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6" presetClass="pat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7.40741E-7 C 8.33333E-7 0.01574 0.01588 0.02893 0.03542 0.02893 C 0.05859 0.02893 0.06693 0.01435 0.07044 0.00579 L 0.07396 -0.00602 C 0.07747 -0.01458 0.08633 -0.02894 0.1125 -0.02894 C 0.12904 -0.02894 0.14805 -0.0162 0.14805 7.40741E-7 C 0.14805 0.01574 0.12904 0.02893 0.1125 0.02893 C 0.08633 0.02893 0.07747 0.01435 0.07396 0.00579 L 0.07044 -0.00602 C 0.06693 -0.01458 0.05859 -0.02894 0.03542 -0.02894 C 0.01588 -0.02894 8.33333E-7 -0.0162 8.33333E-7 7.40741E-7 Z " pathEditMode="relative" rAng="0" ptsTypes="AAAAAAAAAAA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0"/>
                            </p:stCondLst>
                            <p:childTnLst>
                              <p:par>
                                <p:cTn id="1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00013 -0.1680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26" presetClass="pat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-4.44444E-6 C 8.33333E-7 0.02084 0.01588 0.03797 0.03542 0.03797 C 0.05859 0.03797 0.06693 0.01899 0.07044 0.00741 L 0.07396 -0.00763 C 0.07747 -0.01921 0.08633 -0.03796 0.1125 -0.03796 C 0.12904 -0.03796 0.14805 -0.02106 0.14805 -4.44444E-6 C 0.14805 0.02084 0.12904 0.03797 0.1125 0.03797 C 0.08633 0.03797 0.07747 0.01899 0.07396 0.00741 L 0.07044 -0.00763 C 0.06693 -0.01921 0.05859 -0.03796 0.03542 -0.03796 C 0.01588 -0.03796 8.33333E-7 -0.02106 8.33333E-7 -4.44444E-6 Z " pathEditMode="relative" rAng="0" ptsTypes="AAAAAAAAAAA">
                                      <p:cBhvr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500"/>
                            </p:stCondLst>
                            <p:childTnLst>
                              <p:par>
                                <p:cTn id="14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16805 L 0.00247 -0.29421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26" presetClass="pat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8.33333E-7 4.07407E-6 C 8.33333E-7 0.02083 0.01588 0.03796 0.03542 0.03796 C 0.05846 0.03796 0.0668 0.01898 0.07031 0.0074 L 0.07396 -0.00764 C 0.07747 -0.01922 0.08633 -0.03797 0.11237 -0.03797 C 0.12891 -0.03797 0.14792 -0.02107 0.14792 4.07407E-6 C 0.14792 0.02083 0.12891 0.03796 0.11237 0.03796 C 0.08633 0.03796 0.07747 0.01898 0.07396 0.0074 L 0.07031 -0.00764 C 0.0668 -0.01922 0.05846 -0.03797 0.03542 -0.03797 C 0.01588 -0.03797 8.33333E-7 -0.02107 8.33333E-7 4.07407E-6 Z " pathEditMode="relative" rAng="0" ptsTypes="AAAAAAAAAAA">
                                      <p:cBhvr>
                                        <p:cTn id="15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500"/>
                            </p:stCondLst>
                            <p:childTnLst>
                              <p:par>
                                <p:cTn id="18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0052 -0.28866 " pathEditMode="relative" rAng="0" ptsTypes="AA">
                                      <p:cBhvr>
                                        <p:cTn id="186" dur="4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444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7500"/>
                            </p:stCondLst>
                            <p:childTnLst>
                              <p:par>
                                <p:cTn id="2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44" grpId="0"/>
      <p:bldP spid="18" grpId="0"/>
      <p:bldP spid="19" grpId="0" animBg="1"/>
      <p:bldP spid="20" grpId="0"/>
      <p:bldP spid="21" grpId="0" animBg="1"/>
      <p:bldP spid="21" grpId="1" animBg="1"/>
      <p:bldP spid="21" grpId="2" animBg="1"/>
      <p:bldP spid="22" grpId="0" animBg="1"/>
      <p:bldP spid="67" grpId="0"/>
      <p:bldP spid="68" grpId="0" animBg="1"/>
      <p:bldP spid="69" grpId="0"/>
      <p:bldP spid="70" grpId="0" animBg="1"/>
      <p:bldP spid="70" grpId="1" animBg="1"/>
      <p:bldP spid="74" grpId="0" animBg="1"/>
      <p:bldP spid="75" grpId="0"/>
      <p:bldP spid="79" grpId="0" animBg="1"/>
      <p:bldP spid="80" grpId="0"/>
      <p:bldP spid="81" grpId="0" animBg="1"/>
      <p:bldP spid="81" grpId="1" animBg="1"/>
      <p:bldP spid="81" grpId="2" animBg="1"/>
      <p:bldP spid="95" grpId="0" animBg="1"/>
      <p:bldP spid="96" grpId="0"/>
      <p:bldP spid="98" grpId="0" animBg="1"/>
      <p:bldP spid="99" grpId="0"/>
      <p:bldP spid="100" grpId="0" animBg="1"/>
      <p:bldP spid="100" grpId="1" animBg="1"/>
      <p:bldP spid="131" grpId="0" animBg="1"/>
      <p:bldP spid="3" grpId="0" animBg="1"/>
      <p:bldP spid="49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1D6F4768-5F00-44F6-9FE0-7850FB789FC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dirty="0"/>
              <a:t>Tableau de définitions résumées: </a:t>
            </a:r>
            <a:r>
              <a:rPr lang="fr-CA" sz="2800" b="1" dirty="0">
                <a:solidFill>
                  <a:schemeClr val="accent1"/>
                </a:solidFill>
              </a:rPr>
              <a:t>p. 66, Table 2.1</a:t>
            </a:r>
          </a:p>
          <a:p>
            <a:pPr marL="0" indent="0">
              <a:buNone/>
            </a:pPr>
            <a:endParaRPr lang="fr-CA" sz="2800" dirty="0"/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C97A72EB-D4E4-4753-8834-3F9C92BE6C1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2971576"/>
            <a:ext cx="6502400" cy="361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18841D78-2B07-49B0-9414-F0B5EFA5274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b="1" dirty="0"/>
              <a:t>La théorie cinétique des gaz (résumé)</a:t>
            </a:r>
            <a:endParaRPr lang="fr-CA" dirty="0"/>
          </a:p>
        </p:txBody>
      </p:sp>
      <p:pic>
        <p:nvPicPr>
          <p:cNvPr id="8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552D8C22-6F10-46DF-BAF1-5830F503A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94" t="9091" r="7394"/>
          <a:stretch/>
        </p:blipFill>
        <p:spPr bwMode="auto">
          <a:xfrm>
            <a:off x="10569532" y="1990722"/>
            <a:ext cx="1619291" cy="486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8C284D55-2F74-490D-A517-75790A2A095B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2</a:t>
            </a:r>
          </a:p>
          <a:p>
            <a:pPr algn="ctr"/>
            <a:r>
              <a:rPr lang="fr-CA" sz="1800" b="1" dirty="0">
                <a:solidFill>
                  <a:schemeClr val="bg1"/>
                </a:solidFill>
              </a:rPr>
              <a:t>p. 66</a:t>
            </a:r>
          </a:p>
        </p:txBody>
      </p:sp>
    </p:spTree>
    <p:extLst>
      <p:ext uri="{BB962C8B-B14F-4D97-AF65-F5344CB8AC3E}">
        <p14:creationId xmlns:p14="http://schemas.microsoft.com/office/powerpoint/2010/main" val="1034184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1372</Words>
  <Application>Microsoft Office PowerPoint</Application>
  <PresentationFormat>Grand écran</PresentationFormat>
  <Paragraphs>259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Cambria Math</vt:lpstr>
      <vt:lpstr>Trebuchet MS</vt:lpstr>
      <vt:lpstr>Berlin</vt:lpstr>
      <vt:lpstr>Lois simples des gaz</vt:lpstr>
      <vt:lpstr>La structure du cours</vt:lpstr>
      <vt:lpstr>Structure du cours pour les lois simples des gaz</vt:lpstr>
      <vt:lpstr>Les notions de base</vt:lpstr>
      <vt:lpstr>Notions de base: La théorie cinétique des gaz</vt:lpstr>
      <vt:lpstr>Notions de base: La théorie cinétique des gaz</vt:lpstr>
      <vt:lpstr>Notions de base: La théorie cinétique des gaz</vt:lpstr>
      <vt:lpstr>Notions de base: La théorie cinétique des gaz</vt:lpstr>
      <vt:lpstr>La théorie cinétique des gaz (résumé)</vt:lpstr>
      <vt:lpstr>La pression (P) d’un gaz</vt:lpstr>
      <vt:lpstr>La pression (P) d’un gaz</vt:lpstr>
      <vt:lpstr>Fonctionnement du baromètre</vt:lpstr>
      <vt:lpstr>Fonctionnement du manomètre</vt:lpstr>
      <vt:lpstr>Conversion d’unités</vt:lpstr>
      <vt:lpstr>La température (T) d’un gaz</vt:lpstr>
      <vt:lpstr>Les possibilités d’unité de mesure pour la température</vt:lpstr>
      <vt:lpstr>Le degré Kelvin</vt:lpstr>
      <vt:lpstr>Conversion d’unités</vt:lpstr>
      <vt:lpstr>La théorie cinétique des gaz</vt:lpstr>
      <vt:lpstr>La théorie cinétique des gaz</vt:lpstr>
      <vt:lpstr>La distribution Maxwell-Boltzmann</vt:lpstr>
      <vt:lpstr>La distribution Maxwell-Boltzmann</vt:lpstr>
      <vt:lpstr>Devoir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Lois simples des gaz</dc:title>
  <dc:creator>Bacchi Jonathan</dc:creator>
  <cp:lastModifiedBy>Bacchi Jonathan</cp:lastModifiedBy>
  <cp:revision>40</cp:revision>
  <dcterms:created xsi:type="dcterms:W3CDTF">2020-08-12T15:05:32Z</dcterms:created>
  <dcterms:modified xsi:type="dcterms:W3CDTF">2020-09-28T21:57:34Z</dcterms:modified>
</cp:coreProperties>
</file>