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83" r:id="rId3"/>
    <p:sldId id="276" r:id="rId4"/>
    <p:sldId id="275" r:id="rId5"/>
    <p:sldId id="284" r:id="rId6"/>
    <p:sldId id="285" r:id="rId7"/>
    <p:sldId id="282" r:id="rId8"/>
    <p:sldId id="287" r:id="rId9"/>
    <p:sldId id="314" r:id="rId10"/>
    <p:sldId id="286" r:id="rId11"/>
    <p:sldId id="288" r:id="rId12"/>
    <p:sldId id="319" r:id="rId13"/>
    <p:sldId id="313" r:id="rId14"/>
    <p:sldId id="289" r:id="rId15"/>
    <p:sldId id="318" r:id="rId16"/>
    <p:sldId id="291" r:id="rId17"/>
    <p:sldId id="290" r:id="rId18"/>
    <p:sldId id="293" r:id="rId19"/>
    <p:sldId id="295" r:id="rId20"/>
    <p:sldId id="294" r:id="rId21"/>
    <p:sldId id="296" r:id="rId22"/>
    <p:sldId id="31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81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07ED9-022C-456E-8414-8EF400D8CB31}" type="datetimeFigureOut">
              <a:rPr lang="fr-CA" smtClean="0"/>
              <a:t>2021-01-27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9ADCC-FB4A-4C2B-994C-730511F7D6C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8974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http://www.alloprof.qc.ca/BV/pages/c1035.aspx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9ADCC-FB4A-4C2B-994C-730511F7D6C9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72436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http://www.alloprof.qc.ca/BV/pages/c1035.aspx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9ADCC-FB4A-4C2B-994C-730511F7D6C9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72436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http://www.alloprof.qc.ca/BV/Pages/c1018.aspx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9ADCC-FB4A-4C2B-994C-730511F7D6C9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60232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http://www.alloprof.qc.ca/BV/Pages/c1018.aspx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9ADCC-FB4A-4C2B-994C-730511F7D6C9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82569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http://www.alloprof.qc.ca/BV/Pages/c1018.aspx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9ADCC-FB4A-4C2B-994C-730511F7D6C9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3908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EC49CCFC-A175-490D-A8F3-60794D64D822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2908DE9F-1425-4130-99ED-29B34700C63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CCFC-A175-490D-A8F3-60794D64D822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DE9F-1425-4130-99ED-29B34700C6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CCFC-A175-490D-A8F3-60794D64D822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DE9F-1425-4130-99ED-29B34700C6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CCFC-A175-490D-A8F3-60794D64D822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DE9F-1425-4130-99ED-29B34700C6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EC49CCFC-A175-490D-A8F3-60794D64D822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2908DE9F-1425-4130-99ED-29B34700C6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CCFC-A175-490D-A8F3-60794D64D822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DE9F-1425-4130-99ED-29B34700C6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CCFC-A175-490D-A8F3-60794D64D822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DE9F-1425-4130-99ED-29B34700C63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CCFC-A175-490D-A8F3-60794D64D822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DE9F-1425-4130-99ED-29B34700C63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CCFC-A175-490D-A8F3-60794D64D822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DE9F-1425-4130-99ED-29B34700C63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CCFC-A175-490D-A8F3-60794D64D822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DE9F-1425-4130-99ED-29B34700C6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CCFC-A175-490D-A8F3-60794D64D822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DE9F-1425-4130-99ED-29B34700C6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C49CCFC-A175-490D-A8F3-60794D64D822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908DE9F-1425-4130-99ED-29B34700C63C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L’équilibre chimique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Chapitre 7.1</a:t>
            </a:r>
          </a:p>
        </p:txBody>
      </p:sp>
    </p:spTree>
    <p:extLst>
      <p:ext uri="{BB962C8B-B14F-4D97-AF65-F5344CB8AC3E}">
        <p14:creationId xmlns:p14="http://schemas.microsoft.com/office/powerpoint/2010/main" val="1093511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Modifications à l’équilibre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Une fois que l’équilibre est atteint, on va étudier comment on peut modifier l’équilibre</a:t>
            </a:r>
          </a:p>
          <a:p>
            <a:pPr lvl="1"/>
            <a:r>
              <a:rPr lang="fr-CA" dirty="0"/>
              <a:t>Perturber l’équilibre</a:t>
            </a:r>
          </a:p>
          <a:p>
            <a:pPr lvl="1"/>
            <a:endParaRPr lang="fr-CA" dirty="0"/>
          </a:p>
          <a:p>
            <a:r>
              <a:rPr lang="fr-CA" dirty="0"/>
              <a:t>Tout changement sera résisté par le système</a:t>
            </a:r>
          </a:p>
          <a:p>
            <a:endParaRPr lang="fr-CA" dirty="0"/>
          </a:p>
          <a:p>
            <a:r>
              <a:rPr lang="fr-CA" dirty="0"/>
              <a:t>Lorsqu’on perturbe un système à l’équilibre, le système va réagir de façon à opposer le changement, en partie, jusqu’à ce que le système retrouve un nouvel équilibre</a:t>
            </a:r>
          </a:p>
          <a:p>
            <a:r>
              <a:rPr lang="fr-CA" dirty="0"/>
              <a:t>Si un changement affecte l’équilibre, le system va tenter de rétablir l’équilibre</a:t>
            </a:r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84703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Perturber l’équilibre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Variation de concentration d’un réactif</a:t>
            </a:r>
          </a:p>
          <a:p>
            <a:r>
              <a:rPr lang="fr-CA" dirty="0"/>
              <a:t>Variation de concentration d’un produit</a:t>
            </a:r>
          </a:p>
          <a:p>
            <a:r>
              <a:rPr lang="fr-CA" dirty="0"/>
              <a:t>Variation de température</a:t>
            </a:r>
          </a:p>
          <a:p>
            <a:r>
              <a:rPr lang="fr-CA" dirty="0"/>
              <a:t>Variation de pression</a:t>
            </a:r>
          </a:p>
          <a:p>
            <a:endParaRPr lang="fr-CA" dirty="0"/>
          </a:p>
          <a:p>
            <a:r>
              <a:rPr lang="fr-CA" dirty="0"/>
              <a:t>Ces quatre modifications auront un impact sur l’équilibre entre la vitesse directe et la vitesse inverse</a:t>
            </a:r>
          </a:p>
          <a:p>
            <a:endParaRPr lang="fr-C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495800"/>
            <a:ext cx="52863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7" y="5105401"/>
            <a:ext cx="52578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860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L’effet de la concentration – augmentation d’un réactif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E-</a:t>
            </a:r>
            <a:r>
              <a:rPr lang="fr-CA" dirty="0" err="1"/>
              <a:t>text</a:t>
            </a:r>
            <a:r>
              <a:rPr lang="fr-CA" dirty="0"/>
              <a:t> vidéo p. 308; 7.13</a:t>
            </a:r>
          </a:p>
        </p:txBody>
      </p:sp>
      <p:pic>
        <p:nvPicPr>
          <p:cNvPr id="5" name="Picture 4" descr="Le Chatelier">
            <a:extLst>
              <a:ext uri="{FF2B5EF4-FFF2-40B4-BE49-F238E27FC236}">
                <a16:creationId xmlns:a16="http://schemas.microsoft.com/office/drawing/2014/main" id="{DB502628-6A04-4F45-840F-A380BF33C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8288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07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Comment analyser un problème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CA" dirty="0"/>
              <a:t>Identifie la perturbation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Identifie ce que le système va tenter de faire pour résister le changement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Identifie si la réaction directe ou inverse sera favorisée pour que le changement désiré (étape 2) a lieu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Analyse le changement de concentration des réactifs et des produits</a:t>
            </a:r>
          </a:p>
          <a:p>
            <a:pPr marL="514350" indent="-514350">
              <a:buFont typeface="+mj-lt"/>
              <a:buAutoNum type="arabicPeriod"/>
            </a:pPr>
            <a:endParaRPr lang="fr-CA" dirty="0"/>
          </a:p>
          <a:p>
            <a:r>
              <a:rPr lang="fr-CA" dirty="0"/>
              <a:t>N.B. : le truc de la bascule te permet de prédire l’impact de la perturbation sur les concentrations (étape 4), mais ne permet pas de le justifier (étape 2 et 3).</a:t>
            </a:r>
          </a:p>
        </p:txBody>
      </p:sp>
    </p:spTree>
    <p:extLst>
      <p:ext uri="{BB962C8B-B14F-4D97-AF65-F5344CB8AC3E}">
        <p14:creationId xmlns:p14="http://schemas.microsoft.com/office/powerpoint/2010/main" val="3801179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L’effet de la concentration – augmentation d’un réactif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Soit le système à l’équilibre suivant. Si on ajoute du H</a:t>
            </a:r>
            <a:r>
              <a:rPr lang="fr-CA" baseline="-25000" dirty="0"/>
              <a:t>2(g)</a:t>
            </a:r>
            <a:r>
              <a:rPr lang="fr-CA" dirty="0"/>
              <a:t> dans le système, qu’est-ce qui va arriver à la couleur?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6" r="24367" b="82310"/>
          <a:stretch/>
        </p:blipFill>
        <p:spPr bwMode="auto">
          <a:xfrm>
            <a:off x="3708403" y="2133599"/>
            <a:ext cx="477519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8F79C6-FF9B-489C-9164-1665D1037AFB}"/>
              </a:ext>
            </a:extLst>
          </p:cNvPr>
          <p:cNvSpPr txBox="1">
            <a:spLocks/>
          </p:cNvSpPr>
          <p:nvPr/>
        </p:nvSpPr>
        <p:spPr>
          <a:xfrm>
            <a:off x="609600" y="2209799"/>
            <a:ext cx="10972800" cy="403877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fr-CA" dirty="0"/>
          </a:p>
          <a:p>
            <a:pPr marL="514350" indent="-514350">
              <a:buFont typeface="+mj-lt"/>
              <a:buAutoNum type="arabicPeriod"/>
            </a:pPr>
            <a:endParaRPr lang="fr-CA" dirty="0"/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Perturbation?  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Système veut? 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Réaction favorisée? 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Variation? </a:t>
            </a:r>
          </a:p>
        </p:txBody>
      </p:sp>
    </p:spTree>
    <p:extLst>
      <p:ext uri="{BB962C8B-B14F-4D97-AF65-F5344CB8AC3E}">
        <p14:creationId xmlns:p14="http://schemas.microsoft.com/office/powerpoint/2010/main" val="2886608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L’effet de la concentration – augmentation d’un réactif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E6E98D4-7A6D-4BD7-8452-0FD4BE73E118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481" y="1179651"/>
            <a:ext cx="8301038" cy="449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035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Pourquoi?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181600" cy="4937760"/>
          </a:xfrm>
        </p:spPr>
        <p:txBody>
          <a:bodyPr>
            <a:normAutofit/>
          </a:bodyPr>
          <a:lstStyle/>
          <a:p>
            <a:r>
              <a:rPr lang="fr-CA" dirty="0"/>
              <a:t>Après un changement initial, les concentrations vont varier pour atteindre un nouvel équilibre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L’ajout de [H</a:t>
            </a:r>
            <a:r>
              <a:rPr lang="fr-CA" baseline="-25000" dirty="0"/>
              <a:t>2</a:t>
            </a:r>
            <a:r>
              <a:rPr lang="fr-CA" dirty="0"/>
              <a:t>] 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Le système veut diminuer [H</a:t>
            </a:r>
            <a:r>
              <a:rPr lang="fr-CA" baseline="-25000" dirty="0"/>
              <a:t>2</a:t>
            </a:r>
            <a:r>
              <a:rPr lang="fr-CA" dirty="0"/>
              <a:t>]</a:t>
            </a:r>
            <a:r>
              <a:rPr lang="fr-CA" baseline="-250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La réaction directe est favorisée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Diminution des réactifs et augmentation des produits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87380"/>
            <a:ext cx="4762500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7" r="23302" b="81619"/>
          <a:stretch/>
        </p:blipFill>
        <p:spPr bwMode="auto">
          <a:xfrm>
            <a:off x="6444563" y="304801"/>
            <a:ext cx="3608174" cy="71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044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Pourquoi?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1" y="490663"/>
            <a:ext cx="52863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2A4DB93-F337-480A-8274-D388BCF05683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2" y="1490662"/>
            <a:ext cx="715327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406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Résumé du manuel (p.309)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298FD87-C19A-4064-810B-1C97BC613222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731" y="1171074"/>
            <a:ext cx="9634538" cy="417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997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Truc de la bascule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7" r="23302" b="81619"/>
          <a:stretch/>
        </p:blipFill>
        <p:spPr bwMode="auto">
          <a:xfrm>
            <a:off x="3124201" y="1219200"/>
            <a:ext cx="6201133" cy="122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9528" y="2520048"/>
            <a:ext cx="11172944" cy="2743199"/>
            <a:chOff x="69764" y="2895600"/>
            <a:chExt cx="9039225" cy="2219325"/>
          </a:xfrm>
        </p:grpSpPr>
        <p:grpSp>
          <p:nvGrpSpPr>
            <p:cNvPr id="5" name="Group 4"/>
            <p:cNvGrpSpPr/>
            <p:nvPr/>
          </p:nvGrpSpPr>
          <p:grpSpPr>
            <a:xfrm>
              <a:off x="69764" y="2895600"/>
              <a:ext cx="9039225" cy="2219325"/>
              <a:chOff x="69764" y="2895600"/>
              <a:chExt cx="9039225" cy="2219325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64" y="2895600"/>
                <a:ext cx="9039225" cy="2219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257" r="23302" b="81619"/>
              <a:stretch/>
            </p:blipFill>
            <p:spPr bwMode="auto">
              <a:xfrm>
                <a:off x="152400" y="3200400"/>
                <a:ext cx="2743201" cy="5417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257" r="23302" b="81619"/>
              <a:stretch/>
            </p:blipFill>
            <p:spPr bwMode="auto">
              <a:xfrm rot="19995124">
                <a:off x="3149055" y="3255327"/>
                <a:ext cx="2743201" cy="5417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57" r="23302" b="81619"/>
            <a:stretch/>
          </p:blipFill>
          <p:spPr bwMode="auto">
            <a:xfrm>
              <a:off x="6277232" y="3200400"/>
              <a:ext cx="2743201" cy="541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7294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Pour qu’un système soit à l’équilibre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Trois conditions sont nécessaires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Contenir une réaction réversible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Système fermé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Propriétés macroscopiques constantes</a:t>
            </a:r>
          </a:p>
        </p:txBody>
      </p:sp>
    </p:spTree>
    <p:extLst>
      <p:ext uri="{BB962C8B-B14F-4D97-AF65-F5344CB8AC3E}">
        <p14:creationId xmlns:p14="http://schemas.microsoft.com/office/powerpoint/2010/main" val="2397049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On peut faire la même analyse avec une diminution plutôt qu’une augmentation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Qu’est-ce qui arrive si on diminue la concentration de H</a:t>
            </a:r>
            <a:r>
              <a:rPr lang="fr-CA" baseline="-25000" dirty="0"/>
              <a:t>2</a:t>
            </a:r>
            <a:r>
              <a:rPr lang="fr-CA" dirty="0"/>
              <a:t>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7" r="25639" b="82064"/>
          <a:stretch/>
        </p:blipFill>
        <p:spPr bwMode="auto">
          <a:xfrm>
            <a:off x="3657599" y="1752600"/>
            <a:ext cx="4876801" cy="100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3352800"/>
            <a:ext cx="9753600" cy="29565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fr-CA" dirty="0"/>
              <a:t>Perturbation?  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Système veut? 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Réaction favorisée? 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Variation? </a:t>
            </a:r>
          </a:p>
        </p:txBody>
      </p:sp>
    </p:spTree>
    <p:extLst>
      <p:ext uri="{BB962C8B-B14F-4D97-AF65-F5344CB8AC3E}">
        <p14:creationId xmlns:p14="http://schemas.microsoft.com/office/powerpoint/2010/main" val="1113363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Exercices (p. 318)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>
                <a:highlight>
                  <a:srgbClr val="FFFF00"/>
                </a:highlight>
              </a:rPr>
              <a:t>Dernier cours: </a:t>
            </a:r>
            <a:r>
              <a:rPr lang="fr-CA" dirty="0"/>
              <a:t>p. 303 #1, 5, 6, 8 à 10</a:t>
            </a:r>
          </a:p>
          <a:p>
            <a:r>
              <a:rPr lang="fr-CA" dirty="0">
                <a:highlight>
                  <a:srgbClr val="00FF00"/>
                </a:highlight>
              </a:rPr>
              <a:t>Aujourd’hui: </a:t>
            </a:r>
            <a:r>
              <a:rPr lang="fr-CA" dirty="0"/>
              <a:t>p. 318 #1 à 3</a:t>
            </a:r>
          </a:p>
          <a:p>
            <a:r>
              <a:rPr lang="fr-CA" dirty="0"/>
              <a:t>ATC15 et ATC16 disponible</a:t>
            </a:r>
          </a:p>
          <a:p>
            <a:endParaRPr lang="fr-CA" dirty="0"/>
          </a:p>
          <a:p>
            <a:endParaRPr lang="fr-CA" dirty="0"/>
          </a:p>
        </p:txBody>
      </p:sp>
      <p:pic>
        <p:nvPicPr>
          <p:cNvPr id="1026" name="Picture 2" descr="C:\Users\Dave\Dropbox\CSA\Classification exercices V-B-N-NN\M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0"/>
            <a:ext cx="8077200" cy="379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253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6B6F5-EACD-41F4-B243-B9F81E0B6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Précision – directe ou inverse favorisé?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0627C-F11D-4741-9FEA-D183042554C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3- Identifie si la réaction directe ou inverse sera favorisée pour que le changement désiré (étape 2) a lieu</a:t>
            </a:r>
          </a:p>
          <a:p>
            <a:pPr marL="0" indent="0">
              <a:buNone/>
            </a:pPr>
            <a:endParaRPr lang="fr-CA" b="1" dirty="0"/>
          </a:p>
          <a:p>
            <a:r>
              <a:rPr lang="fr-CA" dirty="0"/>
              <a:t>Si on veut _____________ les réactifs</a:t>
            </a:r>
          </a:p>
          <a:p>
            <a:r>
              <a:rPr lang="fr-CA" dirty="0"/>
              <a:t>Si on veut _____________ les produits</a:t>
            </a:r>
          </a:p>
          <a:p>
            <a:endParaRPr lang="fr-CA" dirty="0"/>
          </a:p>
          <a:p>
            <a:r>
              <a:rPr lang="fr-CA" dirty="0"/>
              <a:t>Si on veut _____________ les réactifs</a:t>
            </a:r>
          </a:p>
          <a:p>
            <a:r>
              <a:rPr lang="fr-CA" dirty="0"/>
              <a:t>Si on veut _____________ les produits</a:t>
            </a:r>
          </a:p>
          <a:p>
            <a:endParaRPr lang="fr-CA" dirty="0"/>
          </a:p>
          <a:p>
            <a:pPr marL="0" indent="0">
              <a:buNone/>
            </a:pPr>
            <a:endParaRPr lang="fr-CA" b="1" dirty="0"/>
          </a:p>
          <a:p>
            <a:pPr marL="0" indent="0">
              <a:buNone/>
            </a:pPr>
            <a:endParaRPr lang="fr-CA" dirty="0"/>
          </a:p>
          <a:p>
            <a:endParaRPr lang="en-CA" b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D54CCCC-D20A-41B7-8C6B-9257789CD2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7" r="23302" b="81619"/>
          <a:stretch/>
        </p:blipFill>
        <p:spPr bwMode="auto">
          <a:xfrm>
            <a:off x="6566413" y="1676400"/>
            <a:ext cx="50159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989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Quand est-ce l’équilibre chimique est atteint?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140" y="1219201"/>
            <a:ext cx="6805721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744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Équilibre chimique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6400800" cy="4937760"/>
          </a:xfrm>
        </p:spPr>
        <p:txBody>
          <a:bodyPr/>
          <a:lstStyle/>
          <a:p>
            <a:r>
              <a:rPr lang="fr-CA" dirty="0"/>
              <a:t>Quand la quantité de produits et réactifs reste la même</a:t>
            </a:r>
          </a:p>
          <a:p>
            <a:r>
              <a:rPr lang="fr-CA" dirty="0"/>
              <a:t>Donc </a:t>
            </a:r>
            <a:r>
              <a:rPr lang="fr-CA" dirty="0" err="1"/>
              <a:t>v</a:t>
            </a:r>
            <a:r>
              <a:rPr lang="fr-CA" baseline="-25000" dirty="0" err="1"/>
              <a:t>dir</a:t>
            </a:r>
            <a:r>
              <a:rPr lang="fr-CA" dirty="0"/>
              <a:t> = </a:t>
            </a:r>
            <a:r>
              <a:rPr lang="fr-CA" dirty="0" err="1"/>
              <a:t>v</a:t>
            </a:r>
            <a:r>
              <a:rPr lang="fr-CA" baseline="-25000" dirty="0" err="1"/>
              <a:t>inv</a:t>
            </a:r>
            <a:endParaRPr lang="fr-CA" baseline="-25000" dirty="0"/>
          </a:p>
          <a:p>
            <a:pPr lvl="1"/>
            <a:r>
              <a:rPr lang="fr-CA" dirty="0"/>
              <a:t>Vitesse de la réaction directe = vitesse de la réaction inverse</a:t>
            </a:r>
          </a:p>
          <a:p>
            <a:pPr lvl="1"/>
            <a:endParaRPr lang="fr-CA" dirty="0"/>
          </a:p>
          <a:p>
            <a:endParaRPr lang="fr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952" y="1163053"/>
            <a:ext cx="4705448" cy="3413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463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Quelques précisions (p.304)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D9C97F6-F380-4131-8CB9-B7C6F3F3DBB8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10972800" cy="347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478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Quelques précisions (p.305 6f)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2634D9F-694F-4713-81F0-1AA79CA3CDCD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7247"/>
            <a:ext cx="10972800" cy="221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420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Exercices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>
                <a:highlight>
                  <a:srgbClr val="00FF00"/>
                </a:highlight>
              </a:rPr>
              <a:t>Aujourd’hui: </a:t>
            </a:r>
            <a:r>
              <a:rPr lang="fr-CA" dirty="0"/>
              <a:t>p. 303 – CH7 #1, 5, 6, 8 à 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E7C81D-4AA2-4A20-AB8F-EFB2EA93A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81200"/>
            <a:ext cx="9144000" cy="207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52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Le principe de Le Chatelier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Chapitre 7.2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2646414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296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E8FB3-5054-45A9-BA67-AAAA18827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Démonstration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006A3-7D7F-4609-9222-FACBC364C96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J’ai besoin d’un assistant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60523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1024</TotalTime>
  <Words>626</Words>
  <Application>Microsoft Office PowerPoint</Application>
  <PresentationFormat>Widescreen</PresentationFormat>
  <Paragraphs>92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Bookman Old Style</vt:lpstr>
      <vt:lpstr>Calibri</vt:lpstr>
      <vt:lpstr>Gill Sans MT</vt:lpstr>
      <vt:lpstr>Wingdings</vt:lpstr>
      <vt:lpstr>Wingdings 3</vt:lpstr>
      <vt:lpstr>Origin</vt:lpstr>
      <vt:lpstr>L’équilibre chimique</vt:lpstr>
      <vt:lpstr>Pour qu’un système soit à l’équilibre</vt:lpstr>
      <vt:lpstr>Quand est-ce l’équilibre chimique est atteint?</vt:lpstr>
      <vt:lpstr>Équilibre chimique</vt:lpstr>
      <vt:lpstr>Quelques précisions (p.304)</vt:lpstr>
      <vt:lpstr>Quelques précisions (p.305 6f)</vt:lpstr>
      <vt:lpstr>Exercices</vt:lpstr>
      <vt:lpstr>Le principe de Le Chatelier</vt:lpstr>
      <vt:lpstr>Démonstration</vt:lpstr>
      <vt:lpstr>Modifications à l’équilibre</vt:lpstr>
      <vt:lpstr>Perturber l’équilibre</vt:lpstr>
      <vt:lpstr>L’effet de la concentration – augmentation d’un réactif</vt:lpstr>
      <vt:lpstr>Comment analyser un problème</vt:lpstr>
      <vt:lpstr>L’effet de la concentration – augmentation d’un réactif</vt:lpstr>
      <vt:lpstr>L’effet de la concentration – augmentation d’un réactif</vt:lpstr>
      <vt:lpstr>Pourquoi?</vt:lpstr>
      <vt:lpstr>Pourquoi?</vt:lpstr>
      <vt:lpstr>Résumé du manuel (p.309)</vt:lpstr>
      <vt:lpstr>Truc de la bascule</vt:lpstr>
      <vt:lpstr>On peut faire la même analyse avec une diminution plutôt qu’une augmentation</vt:lpstr>
      <vt:lpstr>Exercices (p. 318)</vt:lpstr>
      <vt:lpstr>Précision – directe ou inverse favorisé?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Levan</dc:creator>
  <cp:lastModifiedBy>Levan David</cp:lastModifiedBy>
  <cp:revision>66</cp:revision>
  <dcterms:created xsi:type="dcterms:W3CDTF">2017-08-25T03:11:09Z</dcterms:created>
  <dcterms:modified xsi:type="dcterms:W3CDTF">2021-01-28T02:01:40Z</dcterms:modified>
</cp:coreProperties>
</file>